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8"/>
  </p:notesMasterIdLst>
  <p:sldIdLst>
    <p:sldId id="256" r:id="rId2"/>
    <p:sldId id="294" r:id="rId3"/>
    <p:sldId id="259" r:id="rId4"/>
    <p:sldId id="296" r:id="rId5"/>
    <p:sldId id="270" r:id="rId6"/>
    <p:sldId id="300" r:id="rId7"/>
    <p:sldId id="301" r:id="rId8"/>
    <p:sldId id="273" r:id="rId9"/>
    <p:sldId id="275" r:id="rId10"/>
    <p:sldId id="274" r:id="rId11"/>
    <p:sldId id="279" r:id="rId12"/>
    <p:sldId id="302" r:id="rId13"/>
    <p:sldId id="281" r:id="rId14"/>
    <p:sldId id="282" r:id="rId15"/>
    <p:sldId id="283" r:id="rId16"/>
    <p:sldId id="304" r:id="rId17"/>
    <p:sldId id="286" r:id="rId18"/>
    <p:sldId id="287" r:id="rId19"/>
    <p:sldId id="288" r:id="rId20"/>
    <p:sldId id="289" r:id="rId21"/>
    <p:sldId id="292" r:id="rId22"/>
    <p:sldId id="305" r:id="rId23"/>
    <p:sldId id="276" r:id="rId24"/>
    <p:sldId id="284" r:id="rId25"/>
    <p:sldId id="285" r:id="rId26"/>
    <p:sldId id="29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EE5F6-D11D-4A48-96EE-9EABAC861D68}" v="89" dt="2025-10-15T04:25:52.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3"/>
    <p:restoredTop sz="79285"/>
  </p:normalViewPr>
  <p:slideViewPr>
    <p:cSldViewPr snapToGrid="0">
      <p:cViewPr varScale="1">
        <p:scale>
          <a:sx n="231" d="100"/>
          <a:sy n="231" d="100"/>
        </p:scale>
        <p:origin x="1536" y="168"/>
      </p:cViewPr>
      <p:guideLst>
        <p:guide orient="horz" pos="1620"/>
        <p:guide pos="2880"/>
      </p:guideLst>
    </p:cSldViewPr>
  </p:slideViewPr>
  <p:outlineViewPr>
    <p:cViewPr>
      <p:scale>
        <a:sx n="33" d="100"/>
        <a:sy n="33" d="100"/>
      </p:scale>
      <p:origin x="0" y="0"/>
    </p:cViewPr>
  </p:outlin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Yuze" userId="8ee6a176-a7ce-4f53-aa72-80bda1a48e6e" providerId="ADAL" clId="{5D33F224-F227-52FA-96BB-7750146AC060}"/>
    <pc:docChg chg="undo custSel addSld delSld modSld">
      <pc:chgData name="Li, Yuze" userId="8ee6a176-a7ce-4f53-aa72-80bda1a48e6e" providerId="ADAL" clId="{5D33F224-F227-52FA-96BB-7750146AC060}" dt="2025-10-15T04:42:45.576" v="1322" actId="20577"/>
      <pc:docMkLst>
        <pc:docMk/>
      </pc:docMkLst>
      <pc:sldChg chg="addSp modSp mod modNotesTx">
        <pc:chgData name="Li, Yuze" userId="8ee6a176-a7ce-4f53-aa72-80bda1a48e6e" providerId="ADAL" clId="{5D33F224-F227-52FA-96BB-7750146AC060}" dt="2025-10-15T04:42:45.576" v="1322" actId="20577"/>
        <pc:sldMkLst>
          <pc:docMk/>
          <pc:sldMk cId="0" sldId="256"/>
        </pc:sldMkLst>
        <pc:picChg chg="mod">
          <ac:chgData name="Li, Yuze" userId="8ee6a176-a7ce-4f53-aa72-80bda1a48e6e" providerId="ADAL" clId="{5D33F224-F227-52FA-96BB-7750146AC060}" dt="2025-10-03T17:21:58.902" v="836" actId="1037"/>
          <ac:picMkLst>
            <pc:docMk/>
            <pc:sldMk cId="0" sldId="256"/>
            <ac:picMk id="61" creationId="{00000000-0000-0000-0000-000000000000}"/>
          </ac:picMkLst>
        </pc:picChg>
        <pc:picChg chg="mod">
          <ac:chgData name="Li, Yuze" userId="8ee6a176-a7ce-4f53-aa72-80bda1a48e6e" providerId="ADAL" clId="{5D33F224-F227-52FA-96BB-7750146AC060}" dt="2025-10-03T17:21:58.902" v="836" actId="1037"/>
          <ac:picMkLst>
            <pc:docMk/>
            <pc:sldMk cId="0" sldId="256"/>
            <ac:picMk id="62" creationId="{00000000-0000-0000-0000-000000000000}"/>
          </ac:picMkLst>
        </pc:picChg>
        <pc:picChg chg="add mod">
          <ac:chgData name="Li, Yuze" userId="8ee6a176-a7ce-4f53-aa72-80bda1a48e6e" providerId="ADAL" clId="{5D33F224-F227-52FA-96BB-7750146AC060}" dt="2025-10-03T17:21:58.902" v="836" actId="1037"/>
          <ac:picMkLst>
            <pc:docMk/>
            <pc:sldMk cId="0" sldId="256"/>
            <ac:picMk id="1026" creationId="{5051EC58-D54F-D5E2-35AC-1993B77D881A}"/>
          </ac:picMkLst>
        </pc:picChg>
      </pc:sldChg>
      <pc:sldChg chg="addSp modSp mod modAnim modNotesTx">
        <pc:chgData name="Li, Yuze" userId="8ee6a176-a7ce-4f53-aa72-80bda1a48e6e" providerId="ADAL" clId="{5D33F224-F227-52FA-96BB-7750146AC060}" dt="2025-10-15T04:25:52.419" v="1085"/>
        <pc:sldMkLst>
          <pc:docMk/>
          <pc:sldMk cId="0" sldId="259"/>
        </pc:sldMkLst>
        <pc:spChg chg="mod">
          <ac:chgData name="Li, Yuze" userId="8ee6a176-a7ce-4f53-aa72-80bda1a48e6e" providerId="ADAL" clId="{5D33F224-F227-52FA-96BB-7750146AC060}" dt="2025-10-15T04:16:36.865" v="880" actId="14100"/>
          <ac:spMkLst>
            <pc:docMk/>
            <pc:sldMk cId="0" sldId="259"/>
            <ac:spMk id="3" creationId="{2E57040E-2B11-3F66-C80D-2B9C5B04AD36}"/>
          </ac:spMkLst>
        </pc:spChg>
        <pc:spChg chg="mod">
          <ac:chgData name="Li, Yuze" userId="8ee6a176-a7ce-4f53-aa72-80bda1a48e6e" providerId="ADAL" clId="{5D33F224-F227-52FA-96BB-7750146AC060}" dt="2025-10-15T04:16:39.277" v="881" actId="1076"/>
          <ac:spMkLst>
            <pc:docMk/>
            <pc:sldMk cId="0" sldId="259"/>
            <ac:spMk id="5" creationId="{7BC994B6-590A-6228-4FA1-A2DB1A43EEE3}"/>
          </ac:spMkLst>
        </pc:spChg>
        <pc:spChg chg="add mod">
          <ac:chgData name="Li, Yuze" userId="8ee6a176-a7ce-4f53-aa72-80bda1a48e6e" providerId="ADAL" clId="{5D33F224-F227-52FA-96BB-7750146AC060}" dt="2025-10-15T04:16:45.224" v="882"/>
          <ac:spMkLst>
            <pc:docMk/>
            <pc:sldMk cId="0" sldId="259"/>
            <ac:spMk id="7" creationId="{47C33FFA-691F-2CE2-139E-7D6F617A47C7}"/>
          </ac:spMkLst>
        </pc:spChg>
        <pc:spChg chg="add mod">
          <ac:chgData name="Li, Yuze" userId="8ee6a176-a7ce-4f53-aa72-80bda1a48e6e" providerId="ADAL" clId="{5D33F224-F227-52FA-96BB-7750146AC060}" dt="2025-10-15T04:16:45.224" v="882"/>
          <ac:spMkLst>
            <pc:docMk/>
            <pc:sldMk cId="0" sldId="259"/>
            <ac:spMk id="12" creationId="{6FDBF284-BC88-5993-9A3F-09EC84AC6985}"/>
          </ac:spMkLst>
        </pc:spChg>
        <pc:spChg chg="mod">
          <ac:chgData name="Li, Yuze" userId="8ee6a176-a7ce-4f53-aa72-80bda1a48e6e" providerId="ADAL" clId="{5D33F224-F227-52FA-96BB-7750146AC060}" dt="2025-10-15T04:16:28.490" v="875" actId="1035"/>
          <ac:spMkLst>
            <pc:docMk/>
            <pc:sldMk cId="0" sldId="259"/>
            <ac:spMk id="99" creationId="{00000000-0000-0000-0000-000000000000}"/>
          </ac:spMkLst>
        </pc:spChg>
        <pc:grpChg chg="mod">
          <ac:chgData name="Li, Yuze" userId="8ee6a176-a7ce-4f53-aa72-80bda1a48e6e" providerId="ADAL" clId="{5D33F224-F227-52FA-96BB-7750146AC060}" dt="2025-10-15T04:16:28.490" v="875" actId="1035"/>
          <ac:grpSpMkLst>
            <pc:docMk/>
            <pc:sldMk cId="0" sldId="259"/>
            <ac:grpSpMk id="2" creationId="{3AB6107B-01B0-4EF0-3C57-96A2017C0C34}"/>
          </ac:grpSpMkLst>
        </pc:grpChg>
        <pc:grpChg chg="add mod">
          <ac:chgData name="Li, Yuze" userId="8ee6a176-a7ce-4f53-aa72-80bda1a48e6e" providerId="ADAL" clId="{5D33F224-F227-52FA-96BB-7750146AC060}" dt="2025-10-15T04:19:55.665" v="900" actId="1076"/>
          <ac:grpSpMkLst>
            <pc:docMk/>
            <pc:sldMk cId="0" sldId="259"/>
            <ac:grpSpMk id="4" creationId="{8AC1373C-8B24-192B-C937-12873714D17C}"/>
          </ac:grpSpMkLst>
        </pc:grpChg>
        <pc:grpChg chg="mod">
          <ac:chgData name="Li, Yuze" userId="8ee6a176-a7ce-4f53-aa72-80bda1a48e6e" providerId="ADAL" clId="{5D33F224-F227-52FA-96BB-7750146AC060}" dt="2025-10-15T04:16:28.490" v="875" actId="1035"/>
          <ac:grpSpMkLst>
            <pc:docMk/>
            <pc:sldMk cId="0" sldId="259"/>
            <ac:grpSpMk id="9" creationId="{5C33EDDA-EA18-933D-A378-4DA72938EC1A}"/>
          </ac:grpSpMkLst>
        </pc:grpChg>
        <pc:picChg chg="add mod">
          <ac:chgData name="Li, Yuze" userId="8ee6a176-a7ce-4f53-aa72-80bda1a48e6e" providerId="ADAL" clId="{5D33F224-F227-52FA-96BB-7750146AC060}" dt="2025-10-15T04:16:45.224" v="882"/>
          <ac:picMkLst>
            <pc:docMk/>
            <pc:sldMk cId="0" sldId="259"/>
            <ac:picMk id="6" creationId="{34BBE43C-2AAC-B239-E240-785A26B44D80}"/>
          </ac:picMkLst>
        </pc:picChg>
        <pc:picChg chg="mod">
          <ac:chgData name="Li, Yuze" userId="8ee6a176-a7ce-4f53-aa72-80bda1a48e6e" providerId="ADAL" clId="{5D33F224-F227-52FA-96BB-7750146AC060}" dt="2025-10-15T04:16:28.490" v="875" actId="1035"/>
          <ac:picMkLst>
            <pc:docMk/>
            <pc:sldMk cId="0" sldId="259"/>
            <ac:picMk id="11" creationId="{2022DA84-B7E0-8FE1-75AA-205EBF468887}"/>
          </ac:picMkLst>
        </pc:picChg>
        <pc:picChg chg="add mod">
          <ac:chgData name="Li, Yuze" userId="8ee6a176-a7ce-4f53-aa72-80bda1a48e6e" providerId="ADAL" clId="{5D33F224-F227-52FA-96BB-7750146AC060}" dt="2025-10-15T04:19:50.330" v="899" actId="14100"/>
          <ac:picMkLst>
            <pc:docMk/>
            <pc:sldMk cId="0" sldId="259"/>
            <ac:picMk id="15" creationId="{29F42127-AE63-1080-8827-A3E1C63FBB7B}"/>
          </ac:picMkLst>
        </pc:picChg>
        <pc:picChg chg="add mod">
          <ac:chgData name="Li, Yuze" userId="8ee6a176-a7ce-4f53-aa72-80bda1a48e6e" providerId="ADAL" clId="{5D33F224-F227-52FA-96BB-7750146AC060}" dt="2025-10-15T04:20:14.819" v="909" actId="1076"/>
          <ac:picMkLst>
            <pc:docMk/>
            <pc:sldMk cId="0" sldId="259"/>
            <ac:picMk id="17" creationId="{E7FA8A20-E94F-DFA6-925C-D65ED0CFF45D}"/>
          </ac:picMkLst>
        </pc:picChg>
        <pc:picChg chg="mod">
          <ac:chgData name="Li, Yuze" userId="8ee6a176-a7ce-4f53-aa72-80bda1a48e6e" providerId="ADAL" clId="{5D33F224-F227-52FA-96BB-7750146AC060}" dt="2025-10-15T04:16:28.490" v="875" actId="1035"/>
          <ac:picMkLst>
            <pc:docMk/>
            <pc:sldMk cId="0" sldId="259"/>
            <ac:picMk id="100" creationId="{00000000-0000-0000-0000-000000000000}"/>
          </ac:picMkLst>
        </pc:picChg>
      </pc:sldChg>
      <pc:sldChg chg="modNotesTx">
        <pc:chgData name="Li, Yuze" userId="8ee6a176-a7ce-4f53-aa72-80bda1a48e6e" providerId="ADAL" clId="{5D33F224-F227-52FA-96BB-7750146AC060}" dt="2025-10-15T04:32:01.839" v="1290" actId="948"/>
        <pc:sldMkLst>
          <pc:docMk/>
          <pc:sldMk cId="0" sldId="270"/>
        </pc:sldMkLst>
      </pc:sldChg>
      <pc:sldChg chg="modNotesTx">
        <pc:chgData name="Li, Yuze" userId="8ee6a176-a7ce-4f53-aa72-80bda1a48e6e" providerId="ADAL" clId="{5D33F224-F227-52FA-96BB-7750146AC060}" dt="2025-10-15T04:32:11.086" v="1291" actId="948"/>
        <pc:sldMkLst>
          <pc:docMk/>
          <pc:sldMk cId="0" sldId="273"/>
        </pc:sldMkLst>
      </pc:sldChg>
      <pc:sldChg chg="del">
        <pc:chgData name="Li, Yuze" userId="8ee6a176-a7ce-4f53-aa72-80bda1a48e6e" providerId="ADAL" clId="{5D33F224-F227-52FA-96BB-7750146AC060}" dt="2025-10-15T04:32:45.954" v="1296" actId="2696"/>
        <pc:sldMkLst>
          <pc:docMk/>
          <pc:sldMk cId="0" sldId="277"/>
        </pc:sldMkLst>
      </pc:sldChg>
      <pc:sldChg chg="del">
        <pc:chgData name="Li, Yuze" userId="8ee6a176-a7ce-4f53-aa72-80bda1a48e6e" providerId="ADAL" clId="{5D33F224-F227-52FA-96BB-7750146AC060}" dt="2025-10-15T04:32:46.554" v="1297" actId="2696"/>
        <pc:sldMkLst>
          <pc:docMk/>
          <pc:sldMk cId="0" sldId="278"/>
        </pc:sldMkLst>
      </pc:sldChg>
      <pc:sldChg chg="modSp mod">
        <pc:chgData name="Li, Yuze" userId="8ee6a176-a7ce-4f53-aa72-80bda1a48e6e" providerId="ADAL" clId="{5D33F224-F227-52FA-96BB-7750146AC060}" dt="2025-10-01T14:39:03.308" v="502" actId="14100"/>
        <pc:sldMkLst>
          <pc:docMk/>
          <pc:sldMk cId="0" sldId="282"/>
        </pc:sldMkLst>
        <pc:spChg chg="mod">
          <ac:chgData name="Li, Yuze" userId="8ee6a176-a7ce-4f53-aa72-80bda1a48e6e" providerId="ADAL" clId="{5D33F224-F227-52FA-96BB-7750146AC060}" dt="2025-10-01T14:39:03.308" v="502" actId="14100"/>
          <ac:spMkLst>
            <pc:docMk/>
            <pc:sldMk cId="0" sldId="282"/>
            <ac:spMk id="476" creationId="{00000000-0000-0000-0000-000000000000}"/>
          </ac:spMkLst>
        </pc:spChg>
      </pc:sldChg>
      <pc:sldChg chg="add del">
        <pc:chgData name="Li, Yuze" userId="8ee6a176-a7ce-4f53-aa72-80bda1a48e6e" providerId="ADAL" clId="{5D33F224-F227-52FA-96BB-7750146AC060}" dt="2025-10-15T04:32:50.265" v="1299" actId="2696"/>
        <pc:sldMkLst>
          <pc:docMk/>
          <pc:sldMk cId="0" sldId="284"/>
        </pc:sldMkLst>
      </pc:sldChg>
      <pc:sldChg chg="addSp delSp modSp mod delAnim modAnim modNotesTx">
        <pc:chgData name="Li, Yuze" userId="8ee6a176-a7ce-4f53-aa72-80bda1a48e6e" providerId="ADAL" clId="{5D33F224-F227-52FA-96BB-7750146AC060}" dt="2025-10-04T01:10:28.167" v="840"/>
        <pc:sldMkLst>
          <pc:docMk/>
          <pc:sldMk cId="0" sldId="287"/>
        </pc:sldMkLst>
        <pc:spChg chg="mod">
          <ac:chgData name="Li, Yuze" userId="8ee6a176-a7ce-4f53-aa72-80bda1a48e6e" providerId="ADAL" clId="{5D33F224-F227-52FA-96BB-7750146AC060}" dt="2025-10-01T14:32:55.886" v="49" actId="1037"/>
          <ac:spMkLst>
            <pc:docMk/>
            <pc:sldMk cId="0" sldId="287"/>
            <ac:spMk id="38" creationId="{86AD8D23-AEC8-265D-6E02-641D4C315C0A}"/>
          </ac:spMkLst>
        </pc:spChg>
        <pc:picChg chg="add mod">
          <ac:chgData name="Li, Yuze" userId="8ee6a176-a7ce-4f53-aa72-80bda1a48e6e" providerId="ADAL" clId="{5D33F224-F227-52FA-96BB-7750146AC060}" dt="2025-10-01T14:32:55.886" v="49" actId="1037"/>
          <ac:picMkLst>
            <pc:docMk/>
            <pc:sldMk cId="0" sldId="287"/>
            <ac:picMk id="1026" creationId="{2DC1C961-8B2E-3B93-9450-F4AB0186D994}"/>
          </ac:picMkLst>
        </pc:picChg>
        <pc:picChg chg="add mod">
          <ac:chgData name="Li, Yuze" userId="8ee6a176-a7ce-4f53-aa72-80bda1a48e6e" providerId="ADAL" clId="{5D33F224-F227-52FA-96BB-7750146AC060}" dt="2025-10-01T14:32:55.886" v="49" actId="1037"/>
          <ac:picMkLst>
            <pc:docMk/>
            <pc:sldMk cId="0" sldId="287"/>
            <ac:picMk id="1028" creationId="{A1082D3D-2E5F-ECC8-D983-6641F20818C8}"/>
          </ac:picMkLst>
        </pc:picChg>
      </pc:sldChg>
      <pc:sldChg chg="modNotesTx">
        <pc:chgData name="Li, Yuze" userId="8ee6a176-a7ce-4f53-aa72-80bda1a48e6e" providerId="ADAL" clId="{5D33F224-F227-52FA-96BB-7750146AC060}" dt="2025-10-02T19:11:35.256" v="693" actId="113"/>
        <pc:sldMkLst>
          <pc:docMk/>
          <pc:sldMk cId="0" sldId="288"/>
        </pc:sldMkLst>
      </pc:sldChg>
      <pc:sldChg chg="del">
        <pc:chgData name="Li, Yuze" userId="8ee6a176-a7ce-4f53-aa72-80bda1a48e6e" providerId="ADAL" clId="{5D33F224-F227-52FA-96BB-7750146AC060}" dt="2025-10-15T04:32:42.268" v="1295" actId="2696"/>
        <pc:sldMkLst>
          <pc:docMk/>
          <pc:sldMk cId="0" sldId="291"/>
        </pc:sldMkLst>
      </pc:sldChg>
      <pc:sldChg chg="addSp modSp mod modNotesTx">
        <pc:chgData name="Li, Yuze" userId="8ee6a176-a7ce-4f53-aa72-80bda1a48e6e" providerId="ADAL" clId="{5D33F224-F227-52FA-96BB-7750146AC060}" dt="2025-10-01T14:38:03.291" v="485" actId="20577"/>
        <pc:sldMkLst>
          <pc:docMk/>
          <pc:sldMk cId="0" sldId="292"/>
        </pc:sldMkLst>
        <pc:spChg chg="mod">
          <ac:chgData name="Li, Yuze" userId="8ee6a176-a7ce-4f53-aa72-80bda1a48e6e" providerId="ADAL" clId="{5D33F224-F227-52FA-96BB-7750146AC060}" dt="2025-10-01T14:36:30.888" v="314" actId="113"/>
          <ac:spMkLst>
            <pc:docMk/>
            <pc:sldMk cId="0" sldId="292"/>
            <ac:spMk id="2" creationId="{245AABEF-E4AA-AA05-1CD9-2FFFE5748B37}"/>
          </ac:spMkLst>
        </pc:spChg>
        <pc:spChg chg="mod">
          <ac:chgData name="Li, Yuze" userId="8ee6a176-a7ce-4f53-aa72-80bda1a48e6e" providerId="ADAL" clId="{5D33F224-F227-52FA-96BB-7750146AC060}" dt="2025-10-01T14:36:04.353" v="276" actId="1035"/>
          <ac:spMkLst>
            <pc:docMk/>
            <pc:sldMk cId="0" sldId="292"/>
            <ac:spMk id="3" creationId="{8FDFD5E4-B707-4DAD-4F5B-DE05979A0A40}"/>
          </ac:spMkLst>
        </pc:spChg>
        <pc:spChg chg="mod">
          <ac:chgData name="Li, Yuze" userId="8ee6a176-a7ce-4f53-aa72-80bda1a48e6e" providerId="ADAL" clId="{5D33F224-F227-52FA-96BB-7750146AC060}" dt="2025-10-01T14:36:04.353" v="276" actId="1035"/>
          <ac:spMkLst>
            <pc:docMk/>
            <pc:sldMk cId="0" sldId="292"/>
            <ac:spMk id="4" creationId="{AE4BCE89-EFA8-5D4D-3B34-75B02BB55127}"/>
          </ac:spMkLst>
        </pc:spChg>
        <pc:spChg chg="add mod">
          <ac:chgData name="Li, Yuze" userId="8ee6a176-a7ce-4f53-aa72-80bda1a48e6e" providerId="ADAL" clId="{5D33F224-F227-52FA-96BB-7750146AC060}" dt="2025-10-01T14:36:55.536" v="347" actId="20577"/>
          <ac:spMkLst>
            <pc:docMk/>
            <pc:sldMk cId="0" sldId="292"/>
            <ac:spMk id="5" creationId="{6523EFF6-6C2B-28BE-41FA-FA69D8E044C7}"/>
          </ac:spMkLst>
        </pc:spChg>
        <pc:spChg chg="mod">
          <ac:chgData name="Li, Yuze" userId="8ee6a176-a7ce-4f53-aa72-80bda1a48e6e" providerId="ADAL" clId="{5D33F224-F227-52FA-96BB-7750146AC060}" dt="2025-10-01T14:36:04.353" v="276" actId="1035"/>
          <ac:spMkLst>
            <pc:docMk/>
            <pc:sldMk cId="0" sldId="292"/>
            <ac:spMk id="6" creationId="{FA017E09-EE20-3AB7-F9ED-E09233FB9BE7}"/>
          </ac:spMkLst>
        </pc:spChg>
      </pc:sldChg>
      <pc:sldChg chg="modNotesTx">
        <pc:chgData name="Li, Yuze" userId="8ee6a176-a7ce-4f53-aa72-80bda1a48e6e" providerId="ADAL" clId="{5D33F224-F227-52FA-96BB-7750146AC060}" dt="2025-10-15T04:31:49.291" v="1288" actId="948"/>
        <pc:sldMkLst>
          <pc:docMk/>
          <pc:sldMk cId="1537765030" sldId="294"/>
        </pc:sldMkLst>
      </pc:sldChg>
      <pc:sldChg chg="modNotesTx">
        <pc:chgData name="Li, Yuze" userId="8ee6a176-a7ce-4f53-aa72-80bda1a48e6e" providerId="ADAL" clId="{5D33F224-F227-52FA-96BB-7750146AC060}" dt="2025-10-15T04:31:56.128" v="1289" actId="948"/>
        <pc:sldMkLst>
          <pc:docMk/>
          <pc:sldMk cId="2142961090" sldId="296"/>
        </pc:sldMkLst>
      </pc:sldChg>
      <pc:sldChg chg="del">
        <pc:chgData name="Li, Yuze" userId="8ee6a176-a7ce-4f53-aa72-80bda1a48e6e" providerId="ADAL" clId="{5D33F224-F227-52FA-96BB-7750146AC060}" dt="2025-10-15T04:32:41.311" v="1294" actId="2696"/>
        <pc:sldMkLst>
          <pc:docMk/>
          <pc:sldMk cId="116184399" sldId="297"/>
        </pc:sldMkLst>
      </pc:sldChg>
      <pc:sldChg chg="del">
        <pc:chgData name="Li, Yuze" userId="8ee6a176-a7ce-4f53-aa72-80bda1a48e6e" providerId="ADAL" clId="{5D33F224-F227-52FA-96BB-7750146AC060}" dt="2025-10-15T04:32:58.052" v="1300" actId="2696"/>
        <pc:sldMkLst>
          <pc:docMk/>
          <pc:sldMk cId="3458732346" sldId="299"/>
        </pc:sldMkLst>
      </pc:sldChg>
      <pc:sldChg chg="modNotesTx">
        <pc:chgData name="Li, Yuze" userId="8ee6a176-a7ce-4f53-aa72-80bda1a48e6e" providerId="ADAL" clId="{5D33F224-F227-52FA-96BB-7750146AC060}" dt="2025-10-15T04:31:39.052" v="1287" actId="948"/>
        <pc:sldMkLst>
          <pc:docMk/>
          <pc:sldMk cId="2500382296" sldId="300"/>
        </pc:sldMkLst>
      </pc:sldChg>
      <pc:sldChg chg="modNotesTx">
        <pc:chgData name="Li, Yuze" userId="8ee6a176-a7ce-4f53-aa72-80bda1a48e6e" providerId="ADAL" clId="{5D33F224-F227-52FA-96BB-7750146AC060}" dt="2025-10-15T04:31:31.086" v="1286" actId="948"/>
        <pc:sldMkLst>
          <pc:docMk/>
          <pc:sldMk cId="3160248824" sldId="301"/>
        </pc:sldMkLst>
      </pc:sldChg>
      <pc:sldChg chg="modNotesTx">
        <pc:chgData name="Li, Yuze" userId="8ee6a176-a7ce-4f53-aa72-80bda1a48e6e" providerId="ADAL" clId="{5D33F224-F227-52FA-96BB-7750146AC060}" dt="2025-10-15T04:32:25.731" v="1292" actId="948"/>
        <pc:sldMkLst>
          <pc:docMk/>
          <pc:sldMk cId="229041568" sldId="302"/>
        </pc:sldMkLst>
      </pc:sldChg>
      <pc:sldChg chg="del">
        <pc:chgData name="Li, Yuze" userId="8ee6a176-a7ce-4f53-aa72-80bda1a48e6e" providerId="ADAL" clId="{5D33F224-F227-52FA-96BB-7750146AC060}" dt="2025-10-15T04:32:40.160" v="1293" actId="2696"/>
        <pc:sldMkLst>
          <pc:docMk/>
          <pc:sldMk cId="3243993351" sldId="303"/>
        </pc:sldMkLst>
      </pc:sldChg>
      <pc:sldChg chg="modNotesTx">
        <pc:chgData name="Li, Yuze" userId="8ee6a176-a7ce-4f53-aa72-80bda1a48e6e" providerId="ADAL" clId="{5D33F224-F227-52FA-96BB-7750146AC060}" dt="2025-10-02T19:10:34.303" v="678" actId="20577"/>
        <pc:sldMkLst>
          <pc:docMk/>
          <pc:sldMk cId="2759679807" sldId="304"/>
        </pc:sldMkLst>
      </pc:sldChg>
      <pc:sldChg chg="modNotesTx">
        <pc:chgData name="Li, Yuze" userId="8ee6a176-a7ce-4f53-aa72-80bda1a48e6e" providerId="ADAL" clId="{5D33F224-F227-52FA-96BB-7750146AC060}" dt="2025-10-15T04:37:38.035" v="1301" actId="948"/>
        <pc:sldMkLst>
          <pc:docMk/>
          <pc:sldMk cId="3185234525" sldId="305"/>
        </pc:sldMkLst>
      </pc:sldChg>
      <pc:sldMasterChg chg="delSldLayout">
        <pc:chgData name="Li, Yuze" userId="8ee6a176-a7ce-4f53-aa72-80bda1a48e6e" providerId="ADAL" clId="{5D33F224-F227-52FA-96BB-7750146AC060}" dt="2025-10-15T04:32:41.311" v="1294" actId="2696"/>
        <pc:sldMasterMkLst>
          <pc:docMk/>
          <pc:sldMasterMk cId="0" sldId="2147483660"/>
        </pc:sldMasterMkLst>
        <pc:sldLayoutChg chg="del">
          <pc:chgData name="Li, Yuze" userId="8ee6a176-a7ce-4f53-aa72-80bda1a48e6e" providerId="ADAL" clId="{5D33F224-F227-52FA-96BB-7750146AC060}" dt="2025-10-15T04:32:41.311" v="1294" actId="2696"/>
          <pc:sldLayoutMkLst>
            <pc:docMk/>
            <pc:sldMasterMk cId="0" sldId="2147483660"/>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I’m Yuze Li from Virginia Tech. Today I’m going to talk about our work on memory tiering in Python virtual machine. This is a joint work with collaborators from Virginia Tech and Rochester Institute of Technology. This work is partly funded by NSF.</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f8326ffae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265" name="Google Shape;265;g30f8326ffae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However, the marking phase must be stop the world, which temporarily blocks the application. So we have to mitigate the overhead as much as possible but still maintain acceptable tracing accuracy.</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Our first mitigation approach is trying to minimize # of calls to the marking phase.</a:t>
            </a:r>
          </a:p>
          <a:p>
            <a:pPr marL="0" lvl="0" indent="0" algn="l" rtl="0">
              <a:spcBef>
                <a:spcPts val="0"/>
              </a:spcBef>
              <a:spcAft>
                <a:spcPts val="0"/>
              </a:spcAft>
              <a:buSzPts val="1400"/>
              <a:buNone/>
            </a:pPr>
            <a:r>
              <a:rPr lang="en-US" dirty="0">
                <a:solidFill>
                  <a:schemeClr val="dk1"/>
                </a:solidFill>
              </a:rPr>
              <a:t>Fortunately, this can be inferred by observing how </a:t>
            </a:r>
            <a:r>
              <a:rPr lang="en-US" dirty="0" err="1">
                <a:solidFill>
                  <a:schemeClr val="dk1"/>
                </a:solidFill>
              </a:rPr>
              <a:t>CPython’s</a:t>
            </a:r>
            <a:r>
              <a:rPr lang="en-US" dirty="0">
                <a:solidFill>
                  <a:schemeClr val="dk1"/>
                </a:solidFill>
              </a:rPr>
              <a:t> cyclic-GC behaves.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We observe that, </a:t>
            </a:r>
          </a:p>
          <a:p>
            <a:pPr marL="0" lvl="0" indent="0" algn="l" rtl="0">
              <a:spcBef>
                <a:spcPts val="0"/>
              </a:spcBef>
              <a:spcAft>
                <a:spcPts val="0"/>
              </a:spcAft>
              <a:buSzPts val="1400"/>
              <a:buNone/>
            </a:pPr>
            <a:r>
              <a:rPr lang="en-US" dirty="0">
                <a:solidFill>
                  <a:schemeClr val="dk1"/>
                </a:solidFill>
              </a:rPr>
              <a:t>when only few cyclic-GC gets triggered, the number of </a:t>
            </a:r>
            <a:r>
              <a:rPr lang="en-US" b="1" dirty="0">
                <a:solidFill>
                  <a:schemeClr val="dk1"/>
                </a:solidFill>
              </a:rPr>
              <a:t>new</a:t>
            </a:r>
            <a:r>
              <a:rPr lang="en-US" dirty="0">
                <a:solidFill>
                  <a:schemeClr val="dk1"/>
                </a:solidFill>
              </a:rPr>
              <a:t> objects is also low, making it meaningless to initiate a new marking phase. </a:t>
            </a:r>
          </a:p>
          <a:p>
            <a:pPr marL="0" lvl="0" indent="0" algn="l" rtl="0">
              <a:spcBef>
                <a:spcPts val="0"/>
              </a:spcBef>
              <a:spcAft>
                <a:spcPts val="0"/>
              </a:spcAft>
              <a:buSzPts val="1400"/>
              <a:buNone/>
            </a:pPr>
            <a:r>
              <a:rPr lang="en-US" dirty="0">
                <a:solidFill>
                  <a:schemeClr val="dk1"/>
                </a:solidFill>
              </a:rPr>
              <a:t>Based on that, MTP temporarily skips current marking phase when cyclic-GC activity is less intensive. While this may slightly reduce marking accuracy, missed objects will be detected in subsequent markings.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On the contrary, if we observe a lot of cyclic-GC happens between two consecutive markings, only then we would enforce a complete marking phase.</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The second mitigation is to make sure that within one marking phase, the time taken would not be unbounded.</a:t>
            </a:r>
          </a:p>
          <a:p>
            <a:pPr marL="0" lvl="0" indent="0" algn="l" rtl="0">
              <a:spcBef>
                <a:spcPts val="0"/>
              </a:spcBef>
              <a:spcAft>
                <a:spcPts val="0"/>
              </a:spcAft>
              <a:buSzPts val="1400"/>
              <a:buNone/>
            </a:pPr>
            <a:r>
              <a:rPr lang="en-US" dirty="0">
                <a:solidFill>
                  <a:schemeClr val="dk1"/>
                </a:solidFill>
              </a:rPr>
              <a:t>Thus, MTP tracks both the container size and nesting levels of the current container </a:t>
            </a:r>
            <a:r>
              <a:rPr lang="en-US" dirty="0" err="1">
                <a:solidFill>
                  <a:schemeClr val="dk1"/>
                </a:solidFill>
              </a:rPr>
              <a:t>PyObject</a:t>
            </a:r>
            <a:r>
              <a:rPr lang="en-US" dirty="0">
                <a:solidFill>
                  <a:schemeClr val="dk1"/>
                </a:solidFill>
              </a:rPr>
              <a:t> being traversed, and it will stop marking immediately when either of them exceeds a predefined threshold.</a:t>
            </a:r>
          </a:p>
          <a:p>
            <a:pPr marL="0" lvl="0" indent="0" algn="l" rtl="0">
              <a:spcBef>
                <a:spcPts val="0"/>
              </a:spcBef>
              <a:spcAft>
                <a:spcPts val="0"/>
              </a:spcAft>
              <a:buSzPts val="1400"/>
              <a:buNone/>
            </a:pPr>
            <a:r>
              <a:rPr lang="en-US" dirty="0">
                <a:solidFill>
                  <a:schemeClr val="dk1"/>
                </a:solidFill>
              </a:rPr>
              <a:t>This figure shows how setting these two thresholds controls the trade-off between marking accuracy and overhead. The more aggressive MTP confines the threshold, the less blocking time it would take.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0f8326ffae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440" name="Google Shape;440;g30f8326ffae_0_6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Once MTP obtains the scope of all </a:t>
            </a:r>
            <a:r>
              <a:rPr lang="en-US" dirty="0" err="1">
                <a:solidFill>
                  <a:schemeClr val="dk1"/>
                </a:solidFill>
              </a:rPr>
              <a:t>PyObjects</a:t>
            </a:r>
            <a:r>
              <a:rPr lang="en-US" dirty="0">
                <a:solidFill>
                  <a:schemeClr val="dk1"/>
                </a:solidFill>
              </a:rPr>
              <a:t>, it enters several consecutive sampling phases. </a:t>
            </a:r>
          </a:p>
          <a:p>
            <a:pPr marL="0" lvl="0" indent="0" algn="l" rtl="0">
              <a:spcBef>
                <a:spcPts val="0"/>
              </a:spcBef>
              <a:spcAft>
                <a:spcPts val="0"/>
              </a:spcAft>
              <a:buSzPts val="1400"/>
              <a:buNone/>
            </a:pPr>
            <a:r>
              <a:rPr lang="en-US" dirty="0">
                <a:solidFill>
                  <a:schemeClr val="dk1"/>
                </a:solidFill>
              </a:rPr>
              <a:t>Here we try to capture their </a:t>
            </a:r>
            <a:r>
              <a:rPr lang="en-US" dirty="0" err="1">
                <a:solidFill>
                  <a:schemeClr val="dk1"/>
                </a:solidFill>
              </a:rPr>
              <a:t>refcnt</a:t>
            </a:r>
            <a:r>
              <a:rPr lang="en-US" dirty="0">
                <a:solidFill>
                  <a:schemeClr val="dk1"/>
                </a:solidFill>
              </a:rPr>
              <a:t> changes and then use that information to infer the hotness.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So how do we train the model in offline?</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We collected </a:t>
            </a:r>
            <a:r>
              <a:rPr lang="en-US" dirty="0" err="1">
                <a:solidFill>
                  <a:schemeClr val="dk1"/>
                </a:solidFill>
              </a:rPr>
              <a:t>refcnt</a:t>
            </a:r>
            <a:r>
              <a:rPr lang="en-US" dirty="0">
                <a:solidFill>
                  <a:schemeClr val="dk1"/>
                </a:solidFill>
              </a:rPr>
              <a:t> changing behavior from 20 workloads. Then we calculate statistics like median, </a:t>
            </a:r>
            <a:r>
              <a:rPr lang="en-US" dirty="0" err="1">
                <a:solidFill>
                  <a:schemeClr val="dk1"/>
                </a:solidFill>
              </a:rPr>
              <a:t>stddev</a:t>
            </a:r>
            <a:r>
              <a:rPr lang="en-US" dirty="0">
                <a:solidFill>
                  <a:schemeClr val="dk1"/>
                </a:solidFill>
              </a:rPr>
              <a:t>, number of non-zero </a:t>
            </a:r>
            <a:r>
              <a:rPr lang="en-US" dirty="0" err="1">
                <a:solidFill>
                  <a:schemeClr val="dk1"/>
                </a:solidFill>
              </a:rPr>
              <a:t>refcnt</a:t>
            </a:r>
            <a:r>
              <a:rPr lang="en-US" dirty="0">
                <a:solidFill>
                  <a:schemeClr val="dk1"/>
                </a:solidFill>
              </a:rPr>
              <a:t> changes, range and use them as input features. </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To get the ground truth, we profile those workloads using DAMON, which samples OS pages </a:t>
            </a:r>
            <a:r>
              <a:rPr lang="en-US" dirty="0" err="1">
                <a:solidFill>
                  <a:schemeClr val="dk1"/>
                </a:solidFill>
              </a:rPr>
              <a:t>hotnesses</a:t>
            </a:r>
            <a:r>
              <a:rPr lang="en-US" dirty="0">
                <a:solidFill>
                  <a:schemeClr val="dk1"/>
                </a:solidFill>
              </a:rPr>
              <a:t>. And we align Python object addresses to the page boundaries, representing the hotness of those objects.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We choose several model architectures and fit the model with the above metrics.</a:t>
            </a:r>
          </a:p>
          <a:p>
            <a:pPr marL="0" lvl="0" indent="0" algn="l" rtl="0">
              <a:spcBef>
                <a:spcPts val="0"/>
              </a:spcBef>
              <a:spcAft>
                <a:spcPts val="0"/>
              </a:spcAft>
              <a:buSzPts val="1400"/>
              <a:buNone/>
            </a:pPr>
            <a:r>
              <a:rPr lang="en-US" dirty="0">
                <a:solidFill>
                  <a:schemeClr val="dk1"/>
                </a:solidFill>
              </a:rPr>
              <a:t>Note that all of these are done offline only once. </a:t>
            </a:r>
          </a:p>
          <a:p>
            <a:pPr marL="0" lvl="0" indent="0" algn="l" rtl="0">
              <a:spcBef>
                <a:spcPts val="0"/>
              </a:spcBef>
              <a:spcAft>
                <a:spcPts val="0"/>
              </a:spcAft>
              <a:buSzPts val="1400"/>
              <a:buNone/>
            </a:pPr>
            <a:endParaRPr lang="en-US" dirty="0">
              <a:solidFill>
                <a:schemeClr val="dk1"/>
              </a:solidFill>
            </a:endParaRPr>
          </a:p>
          <a:p>
            <a:pPr marL="0" lvl="0" indent="0" algn="l" rtl="0">
              <a:spcBef>
                <a:spcPts val="0"/>
              </a:spcBef>
              <a:spcAft>
                <a:spcPts val="0"/>
              </a:spcAft>
              <a:buSzPts val="1400"/>
              <a:buNone/>
            </a:pPr>
            <a:r>
              <a:rPr lang="en-US" dirty="0">
                <a:solidFill>
                  <a:schemeClr val="dk1"/>
                </a:solidFill>
              </a:rPr>
              <a:t>//Once we get the fitted model, it should apply to all Python workloads because that’s the trained result of the interaction between </a:t>
            </a:r>
            <a:r>
              <a:rPr lang="en-US" dirty="0" err="1">
                <a:solidFill>
                  <a:schemeClr val="dk1"/>
                </a:solidFill>
              </a:rPr>
              <a:t>refcnt</a:t>
            </a:r>
            <a:r>
              <a:rPr lang="en-US" dirty="0">
                <a:solidFill>
                  <a:schemeClr val="dk1"/>
                </a:solidFill>
              </a:rPr>
              <a:t> and actual Python object hotness in Python VM.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rtl="0">
              <a:buNone/>
            </a:pPr>
            <a:r>
              <a:rPr lang="en-US" sz="1100" b="0" i="0" u="none" strike="noStrike" cap="none" dirty="0">
                <a:solidFill>
                  <a:srgbClr val="000000"/>
                </a:solidFill>
                <a:effectLst/>
                <a:latin typeface="Arial"/>
                <a:ea typeface="Arial"/>
                <a:cs typeface="Arial"/>
                <a:sym typeface="Arial"/>
              </a:rPr>
              <a:t>Here we show the performance of our hotness prediction model.</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All models predicts the object hotness pretty well.</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For example, multi linear regression, or MLR shows 0.7 of R^2 and achieves a Pearson correlation of 0.84, indicating a strong positive relationship with actual hotness.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Here’s a visualization of the hotness heatmap of a matrix multiplication workload from OS pages sampling.</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On the right hand side, we show the visualized heatmap using our prediction model solely using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changes. As you can see, it looks very similar to the OS ground truth.</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This reveals that, MTP can accurately predict object hotness within Python VM, without sampling OS pages information.</a:t>
            </a:r>
            <a:endParaRPr lang="en-US" b="0" dirty="0">
              <a:effectLst/>
            </a:endParaRPr>
          </a:p>
        </p:txBody>
      </p:sp>
    </p:spTree>
    <p:extLst>
      <p:ext uri="{BB962C8B-B14F-4D97-AF65-F5344CB8AC3E}">
        <p14:creationId xmlns:p14="http://schemas.microsoft.com/office/powerpoint/2010/main" val="142276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0f8326ffae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461" name="Google Shape;461;g30f8326ffae_0_70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MTP triggers the migration plane to move objects between tiers.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MTP aggregates all objects’ hotness inside that page.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For instance, a page with three objects of </a:t>
            </a:r>
            <a:r>
              <a:rPr lang="en-US" dirty="0" err="1">
                <a:solidFill>
                  <a:schemeClr val="dk1"/>
                </a:solidFill>
              </a:rPr>
              <a:t>hotnesses</a:t>
            </a:r>
            <a:r>
              <a:rPr lang="en-US" dirty="0">
                <a:solidFill>
                  <a:schemeClr val="dk1"/>
                </a:solidFill>
              </a:rPr>
              <a:t> 3, 4, and 3 has a total hotness of 10.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We maintain the page hotness information using a hotness histogram. All pages within a bucket in that histogram has the hotness values belonging to a range.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dk1"/>
                </a:solidFill>
              </a:rPr>
              <a:t>This is a standard practice for OS-based tiering solution.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0f8326ffae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470" name="Google Shape;470;g30f8326ffae_0_70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Once our hotness histogram is populated, MTP needs to decide the </a:t>
            </a:r>
            <a:r>
              <a:rPr lang="en-US" b="1" dirty="0">
                <a:solidFill>
                  <a:schemeClr val="dk1"/>
                </a:solidFill>
              </a:rPr>
              <a:t>bucket threshold </a:t>
            </a:r>
            <a:r>
              <a:rPr lang="en-US" dirty="0">
                <a:solidFill>
                  <a:schemeClr val="dk1"/>
                </a:solidFill>
              </a:rPr>
              <a:t>between cold vs. hot.</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Determining this threshold is relatively easy for OS-based tiering solution. Normally, the total size of the pages in bucket h and above is just below the fast memory capacity. This is because OS tiering solution can see all system physical pages activities.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However, integrating the exact scheme into MTP is infeasible. Because MTP doesn’t have the global view of ALL system pages, so using the fast tier capacity to set this threshold makes no sense.</a:t>
            </a: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0f8326ffae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80" name="Google Shape;480;g30f8326ffae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 accurately determine the hot/cold page threshold </a:t>
            </a:r>
            <a:r>
              <a:rPr lang="en-US" b="1" dirty="0"/>
              <a:t>within a program</a:t>
            </a:r>
            <a:r>
              <a:rPr lang="en-US" dirty="0"/>
              <a:t>, we introduce a new concept called eagerness.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Here </a:t>
            </a:r>
            <a:r>
              <a:rPr lang="en-US" dirty="0" err="1"/>
              <a:t>i</a:t>
            </a:r>
            <a:r>
              <a:rPr lang="en-US" dirty="0"/>
              <a:t> represents a time internal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a:t>
            </a:r>
          </a:p>
          <a:p>
            <a:pPr marL="0" lvl="0" indent="0" algn="l" rtl="0">
              <a:spcBef>
                <a:spcPts val="0"/>
              </a:spcBef>
              <a:spcAft>
                <a:spcPts val="0"/>
              </a:spcAft>
              <a:buNone/>
            </a:pPr>
            <a:r>
              <a:rPr lang="en-US" dirty="0"/>
              <a:t>We consider 3 factors: </a:t>
            </a:r>
          </a:p>
          <a:p>
            <a:pPr marL="0" lvl="0" indent="0" algn="l" rtl="0">
              <a:spcBef>
                <a:spcPts val="0"/>
              </a:spcBef>
              <a:spcAft>
                <a:spcPts val="0"/>
              </a:spcAft>
              <a:buNone/>
            </a:pPr>
            <a:r>
              <a:rPr lang="en-US" dirty="0"/>
              <a:t>the percentage of pages currently located in the fast tier</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eagerness of last level cache misses</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and eagerness of bandwidth going to the slow tier.</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Eager </a:t>
            </a:r>
            <a:r>
              <a:rPr lang="en-US" dirty="0" err="1"/>
              <a:t>llc_miss</a:t>
            </a:r>
            <a:r>
              <a:rPr lang="en-US" dirty="0"/>
              <a:t> is basically the z-score of pages encountering LLC load misses. A higher eagerness value indicates more fluctuations current system deviates from the previous values. Eagerness bandwidth is calculated similarly.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MTP uses this information to iterate through the histogram buckets. Starting from index zero and moving right, one step at a time</a:t>
            </a:r>
          </a:p>
          <a:p>
            <a:pPr marL="0" lvl="0" indent="0" algn="l" rtl="0">
              <a:spcBef>
                <a:spcPts val="0"/>
              </a:spcBef>
              <a:spcAft>
                <a:spcPts val="0"/>
              </a:spcAft>
              <a:buNone/>
            </a:pPr>
            <a:r>
              <a:rPr lang="en-US" dirty="0"/>
              <a:t>[click * 3]</a:t>
            </a:r>
          </a:p>
          <a:p>
            <a:pPr marL="0" lvl="0" indent="0" algn="l" rtl="0">
              <a:spcBef>
                <a:spcPts val="0"/>
              </a:spcBef>
              <a:spcAft>
                <a:spcPts val="0"/>
              </a:spcAft>
              <a:buNone/>
            </a:pPr>
            <a:r>
              <a:rPr lang="en-US" dirty="0"/>
              <a:t>until it finds a bucket index </a:t>
            </a:r>
            <a:r>
              <a:rPr lang="en-US" dirty="0" err="1"/>
              <a:t>ℎ</a:t>
            </a:r>
            <a:r>
              <a:rPr lang="en-US" dirty="0"/>
              <a:t> where the number of colder pages in the fast tier (needing demotion) just exceeds the number of hotter pages in the slow tier (needing promotion). </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This initial </a:t>
            </a:r>
            <a:r>
              <a:rPr lang="en-US" dirty="0" err="1"/>
              <a:t>ℎ</a:t>
            </a:r>
            <a:r>
              <a:rPr lang="en-US" dirty="0"/>
              <a:t> is considered the most eager threshold. </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If we see a decreasing of eagerness value, this means that the current hot pages are less eager for promotion compared to the previous cycles. Thus, the threshold h is moved left by one bucket.</a:t>
            </a:r>
          </a:p>
        </p:txBody>
      </p:sp>
    </p:spTree>
    <p:extLst>
      <p:ext uri="{BB962C8B-B14F-4D97-AF65-F5344CB8AC3E}">
        <p14:creationId xmlns:p14="http://schemas.microsoft.com/office/powerpoint/2010/main" val="3401673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0f8326ffae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542" name="Google Shape;542;g30f8326ffae_0_78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This code snippet shows how to use MTP. </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Once imported, </a:t>
            </a:r>
            <a:r>
              <a:rPr lang="en-US" dirty="0" err="1">
                <a:solidFill>
                  <a:schemeClr val="dk1"/>
                </a:solidFill>
              </a:rPr>
              <a:t>MTP.start</a:t>
            </a:r>
            <a:r>
              <a:rPr lang="en-US" dirty="0">
                <a:solidFill>
                  <a:schemeClr val="dk1"/>
                </a:solidFill>
              </a:rPr>
              <a:t>() starts monitoring current fast-tier memory size. </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When it falls below </a:t>
            </a:r>
            <a:r>
              <a:rPr lang="en-US" dirty="0" err="1">
                <a:solidFill>
                  <a:schemeClr val="dk1"/>
                </a:solidFill>
              </a:rPr>
              <a:t>mem_pressure</a:t>
            </a:r>
            <a:r>
              <a:rPr lang="en-US" dirty="0">
                <a:solidFill>
                  <a:schemeClr val="dk1"/>
                </a:solidFill>
              </a:rPr>
              <a:t>, the marking phase will then start.</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The mask parameter indicates the memory node mask for demoting cold data</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The </a:t>
            </a:r>
            <a:r>
              <a:rPr lang="en-US" dirty="0" err="1">
                <a:solidFill>
                  <a:schemeClr val="dk1"/>
                </a:solidFill>
              </a:rPr>
              <a:t>sample_interval</a:t>
            </a:r>
            <a:r>
              <a:rPr lang="en-US" dirty="0">
                <a:solidFill>
                  <a:schemeClr val="dk1"/>
                </a:solidFill>
              </a:rPr>
              <a:t> controls the interval for sampling phases.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Finally, </a:t>
            </a:r>
            <a:r>
              <a:rPr lang="en-US" dirty="0" err="1">
                <a:solidFill>
                  <a:schemeClr val="dk1"/>
                </a:solidFill>
              </a:rPr>
              <a:t>MTP.end</a:t>
            </a:r>
            <a:r>
              <a:rPr lang="en-US" dirty="0">
                <a:solidFill>
                  <a:schemeClr val="dk1"/>
                </a:solidFill>
              </a:rPr>
              <a:t>() stops the MTP thread and frees all metadata.</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As you can see this simple API enables per Python program, per code segment tiering control</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To use it, cloud providers can integrate MTP into Python instances with this API to control the tiering behavior for different workloads easily.</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altLang="zh-CN" dirty="0">
                <a:solidFill>
                  <a:schemeClr val="dk1"/>
                </a:solidFill>
              </a:rPr>
              <a:t>F</a:t>
            </a:r>
            <a:r>
              <a:rPr lang="en-US" dirty="0">
                <a:solidFill>
                  <a:schemeClr val="dk1"/>
                </a:solidFill>
              </a:rPr>
              <a:t>or latency-sensitive jobs</a:t>
            </a:r>
            <a:r>
              <a:rPr lang="zh-CN" altLang="en-US" dirty="0">
                <a:solidFill>
                  <a:schemeClr val="dk1"/>
                </a:solidFill>
              </a:rPr>
              <a:t> </a:t>
            </a:r>
            <a:r>
              <a:rPr lang="en-US" altLang="zh-CN" dirty="0">
                <a:solidFill>
                  <a:schemeClr val="dk1"/>
                </a:solidFill>
              </a:rPr>
              <a:t>(for</a:t>
            </a:r>
            <a:r>
              <a:rPr lang="zh-CN" altLang="en-US" dirty="0">
                <a:solidFill>
                  <a:schemeClr val="dk1"/>
                </a:solidFill>
              </a:rPr>
              <a:t> </a:t>
            </a:r>
            <a:r>
              <a:rPr lang="en-US" altLang="zh-CN" dirty="0">
                <a:solidFill>
                  <a:schemeClr val="dk1"/>
                </a:solidFill>
              </a:rPr>
              <a:t>example,</a:t>
            </a:r>
            <a:r>
              <a:rPr lang="zh-CN" altLang="en-US" dirty="0">
                <a:solidFill>
                  <a:schemeClr val="dk1"/>
                </a:solidFill>
              </a:rPr>
              <a:t> </a:t>
            </a:r>
            <a:r>
              <a:rPr lang="en-US" altLang="zh-CN" dirty="0">
                <a:solidFill>
                  <a:schemeClr val="dk1"/>
                </a:solidFill>
              </a:rPr>
              <a:t>web</a:t>
            </a:r>
            <a:r>
              <a:rPr lang="zh-CN" altLang="en-US" dirty="0">
                <a:solidFill>
                  <a:schemeClr val="dk1"/>
                </a:solidFill>
              </a:rPr>
              <a:t> </a:t>
            </a:r>
            <a:r>
              <a:rPr lang="en-US" altLang="zh-CN" dirty="0">
                <a:solidFill>
                  <a:schemeClr val="dk1"/>
                </a:solidFill>
              </a:rPr>
              <a:t>applications)</a:t>
            </a:r>
            <a:r>
              <a:rPr lang="en-US" dirty="0">
                <a:solidFill>
                  <a:schemeClr val="dk1"/>
                </a:solidFill>
              </a:rPr>
              <a:t>: you may want to set high mem_pressure and medium sample_interval to reduce MTP marking overhead and reduce remote access latency.</a:t>
            </a:r>
          </a:p>
          <a:p>
            <a:pPr marL="0" lvl="0" indent="0" algn="l" rtl="0">
              <a:spcBef>
                <a:spcPts val="0"/>
              </a:spcBef>
              <a:spcAft>
                <a:spcPts val="0"/>
              </a:spcAft>
              <a:buSzPts val="1400"/>
              <a:buNone/>
            </a:pPr>
            <a:r>
              <a:rPr lang="en-US" dirty="0">
                <a:solidFill>
                  <a:schemeClr val="dk1"/>
                </a:solidFill>
              </a:rPr>
              <a:t>For long-running background tasks</a:t>
            </a:r>
            <a:r>
              <a:rPr lang="zh-CN" altLang="en-US" dirty="0">
                <a:solidFill>
                  <a:schemeClr val="dk1"/>
                </a:solidFill>
              </a:rPr>
              <a:t> </a:t>
            </a:r>
            <a:r>
              <a:rPr lang="en-US" altLang="zh-CN" dirty="0">
                <a:solidFill>
                  <a:schemeClr val="dk1"/>
                </a:solidFill>
              </a:rPr>
              <a:t>(for</a:t>
            </a:r>
            <a:r>
              <a:rPr lang="zh-CN" altLang="en-US" dirty="0">
                <a:solidFill>
                  <a:schemeClr val="dk1"/>
                </a:solidFill>
              </a:rPr>
              <a:t> </a:t>
            </a:r>
            <a:r>
              <a:rPr lang="en-US" altLang="zh-CN" dirty="0">
                <a:solidFill>
                  <a:schemeClr val="dk1"/>
                </a:solidFill>
              </a:rPr>
              <a:t>example,</a:t>
            </a:r>
            <a:r>
              <a:rPr lang="zh-CN" altLang="en-US" dirty="0">
                <a:solidFill>
                  <a:schemeClr val="dk1"/>
                </a:solidFill>
              </a:rPr>
              <a:t> </a:t>
            </a:r>
            <a:r>
              <a:rPr lang="en-US" altLang="zh-CN" dirty="0">
                <a:solidFill>
                  <a:schemeClr val="dk1"/>
                </a:solidFill>
              </a:rPr>
              <a:t>batch</a:t>
            </a:r>
            <a:r>
              <a:rPr lang="zh-CN" altLang="en-US" dirty="0">
                <a:solidFill>
                  <a:schemeClr val="dk1"/>
                </a:solidFill>
              </a:rPr>
              <a:t> </a:t>
            </a:r>
            <a:r>
              <a:rPr lang="en-US" altLang="zh-CN" dirty="0">
                <a:solidFill>
                  <a:schemeClr val="dk1"/>
                </a:solidFill>
              </a:rPr>
              <a:t>processing)</a:t>
            </a:r>
            <a:r>
              <a:rPr lang="en-US" dirty="0">
                <a:solidFill>
                  <a:schemeClr val="dk1"/>
                </a:solidFill>
              </a:rPr>
              <a:t>: you may want to use low mem_pressure and high sample_interval to maintain acceptable performance without impacting high-priority tasks.</a:t>
            </a: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0f8326ffae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553" name="Google Shape;553;g30f8326ffae_0_7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We now show the MTP’s performance. </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We use a machine equipped with two CPU sockets, CPU 0 and CPU 1, to simulate a CXL-powered tiering system.</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And we disable all cores on CPU 1, so only CPU 0 can access data on both memory nodes.</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We let the OS pre-consume some memory on memory node 0, </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letting the same CPU socket to access the rest of the memory, we regard this as local fast tier.</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To see the impact of different fast tier size towards performance, we deliberately set the application usable memory size to 25, 50, and 75% of the total application memory footprint respectively. </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Memory node 1 is left on touched. Accessing this memory node from CPU 0 would be slow, hence, we use that as slow tier, or CXL.</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On this system setup, we evaluate several graph and database workloads, invoked from popular python libraries </a:t>
            </a:r>
            <a:r>
              <a:rPr lang="en-US" dirty="0" err="1">
                <a:solidFill>
                  <a:schemeClr val="dk1"/>
                </a:solidFill>
              </a:rPr>
              <a:t>NetworkX</a:t>
            </a:r>
            <a:r>
              <a:rPr lang="en-US" dirty="0">
                <a:solidFill>
                  <a:schemeClr val="dk1"/>
                </a:solidFill>
              </a:rPr>
              <a:t>, and </a:t>
            </a:r>
            <a:r>
              <a:rPr lang="en-US" dirty="0" err="1">
                <a:solidFill>
                  <a:schemeClr val="dk1"/>
                </a:solidFill>
              </a:rPr>
              <a:t>SQLAlchemy</a:t>
            </a:r>
            <a:r>
              <a:rPr lang="en-US" dirty="0">
                <a:solidFill>
                  <a:schemeClr val="dk1"/>
                </a:solidFill>
              </a:rPr>
              <a:t>, respectively.</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For our baselines, we chose three OS-based tiering solutions AutoNUMA, TPP and MEMTIS, all of which either samples page access bits, or relies on hardware counters.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0f8326ffae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560" name="Google Shape;560;g30f8326ffae_0_7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solidFill>
                  <a:schemeClr val="dk1"/>
                </a:solidFill>
              </a:rPr>
              <a:t>Here we show the normalized performance compared to running the workloads </a:t>
            </a:r>
            <a:r>
              <a:rPr lang="en-US" b="1" dirty="0">
                <a:solidFill>
                  <a:schemeClr val="dk1"/>
                </a:solidFill>
              </a:rPr>
              <a:t>entirely in remote CXL</a:t>
            </a:r>
            <a:r>
              <a:rPr lang="en-US" dirty="0">
                <a:solidFill>
                  <a:schemeClr val="dk1"/>
                </a:solidFill>
              </a:rPr>
              <a:t>, so the higher on the y-axis, the better performance.</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As you can see, compared to state of the art tiering solutions TPP and MEMTIS, MTP outperforms them significantly.</a:t>
            </a:r>
          </a:p>
          <a:p>
            <a:pPr marL="0" lvl="0" indent="0" algn="l" rtl="0">
              <a:spcBef>
                <a:spcPts val="0"/>
              </a:spcBef>
              <a:spcAft>
                <a:spcPts val="0"/>
              </a:spcAft>
              <a:buSzPts val="1400"/>
              <a:buNone/>
            </a:pPr>
            <a:r>
              <a:rPr lang="en-US" dirty="0">
                <a:solidFill>
                  <a:schemeClr val="dk1"/>
                </a:solidFill>
              </a:rPr>
              <a:t>[click]</a:t>
            </a:r>
          </a:p>
          <a:p>
            <a:pPr marL="0" lvl="0" indent="0" algn="l" rtl="0">
              <a:spcBef>
                <a:spcPts val="0"/>
              </a:spcBef>
              <a:spcAft>
                <a:spcPts val="0"/>
              </a:spcAft>
              <a:buSzPts val="1400"/>
              <a:buNone/>
            </a:pPr>
            <a:r>
              <a:rPr lang="en-US" dirty="0">
                <a:solidFill>
                  <a:schemeClr val="dk1"/>
                </a:solidFill>
              </a:rPr>
              <a:t>For example, in </a:t>
            </a:r>
            <a:r>
              <a:rPr lang="en-US" dirty="0" err="1">
                <a:solidFill>
                  <a:schemeClr val="dk1"/>
                </a:solidFill>
              </a:rPr>
              <a:t>Astar</a:t>
            </a:r>
            <a:r>
              <a:rPr lang="en-US" dirty="0">
                <a:solidFill>
                  <a:schemeClr val="dk1"/>
                </a:solidFill>
              </a:rPr>
              <a:t>, </a:t>
            </a:r>
            <a:r>
              <a:rPr lang="en-US" b="1" dirty="0">
                <a:solidFill>
                  <a:schemeClr val="dk1"/>
                </a:solidFill>
              </a:rPr>
              <a:t>under</a:t>
            </a:r>
            <a:r>
              <a:rPr lang="en-US" dirty="0">
                <a:solidFill>
                  <a:schemeClr val="dk1"/>
                </a:solidFill>
              </a:rPr>
              <a:t> </a:t>
            </a:r>
            <a:r>
              <a:rPr lang="en-US" b="1" dirty="0">
                <a:solidFill>
                  <a:schemeClr val="dk1"/>
                </a:solidFill>
              </a:rPr>
              <a:t>severe</a:t>
            </a:r>
            <a:r>
              <a:rPr lang="en-US" dirty="0">
                <a:solidFill>
                  <a:schemeClr val="dk1"/>
                </a:solidFill>
              </a:rPr>
              <a:t> local memory pressure, which is 25%, MTP outperforms TPP for 1.24x.</a:t>
            </a:r>
          </a:p>
          <a:p>
            <a:pPr marL="0" lvl="0" indent="0" algn="l" rtl="0">
              <a:spcBef>
                <a:spcPts val="0"/>
              </a:spcBef>
              <a:spcAft>
                <a:spcPts val="0"/>
              </a:spcAft>
              <a:buSzPts val="1400"/>
              <a:buNone/>
            </a:pPr>
            <a:r>
              <a:rPr lang="en-US" dirty="0">
                <a:solidFill>
                  <a:schemeClr val="dk1"/>
                </a:solidFill>
              </a:rPr>
              <a:t>This is due to OS’s inability to track fine-grained memory access and falsely demotes hot pages to slow tier, causing performance degradation. // remember to update this in prelim</a:t>
            </a:r>
          </a:p>
          <a:p>
            <a:pPr marL="0" lvl="0" indent="0" algn="l" rtl="0">
              <a:spcBef>
                <a:spcPts val="0"/>
              </a:spcBef>
              <a:spcAft>
                <a:spcPts val="0"/>
              </a:spcAft>
              <a:buSzPts val="1400"/>
              <a:buNone/>
            </a:pPr>
            <a:r>
              <a:rPr lang="en-US" dirty="0">
                <a:solidFill>
                  <a:schemeClr val="dk1"/>
                </a:solidFill>
              </a:rPr>
              <a:t>[click]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dk1"/>
                </a:solidFill>
              </a:rPr>
              <a:t>Across </a:t>
            </a:r>
            <a:r>
              <a:rPr lang="en-US" sz="1100" dirty="0">
                <a:solidFill>
                  <a:srgbClr val="0000FF"/>
                </a:solidFill>
              </a:rPr>
              <a:t>33</a:t>
            </a:r>
            <a:r>
              <a:rPr lang="en-US" sz="1100" dirty="0">
                <a:solidFill>
                  <a:schemeClr val="dk1"/>
                </a:solidFill>
              </a:rPr>
              <a:t> comparisons, MTP outperforms TPP in </a:t>
            </a:r>
            <a:r>
              <a:rPr lang="en-US" sz="1100" dirty="0">
                <a:solidFill>
                  <a:srgbClr val="0000FF"/>
                </a:solidFill>
              </a:rPr>
              <a:t>25 cases</a:t>
            </a:r>
            <a:r>
              <a:rPr lang="en-US" sz="1100" dirty="0">
                <a:solidFill>
                  <a:schemeClr val="dk1"/>
                </a:solidFill>
              </a:rPr>
              <a:t>, AutoNUMA in </a:t>
            </a:r>
            <a:r>
              <a:rPr lang="en-US" sz="1100" dirty="0">
                <a:solidFill>
                  <a:srgbClr val="0000FF"/>
                </a:solidFill>
              </a:rPr>
              <a:t>30 cases</a:t>
            </a:r>
            <a:r>
              <a:rPr lang="en-US" sz="1100" dirty="0">
                <a:solidFill>
                  <a:schemeClr val="dk1"/>
                </a:solidFill>
              </a:rPr>
              <a:t>, and MEMTIS in </a:t>
            </a:r>
            <a:r>
              <a:rPr lang="en-US" sz="1100" dirty="0">
                <a:solidFill>
                  <a:srgbClr val="0000FF"/>
                </a:solidFill>
              </a:rPr>
              <a:t>15</a:t>
            </a:r>
            <a:r>
              <a:rPr lang="en-US" sz="1100" dirty="0">
                <a:solidFill>
                  <a:schemeClr val="dk1"/>
                </a:solidFill>
              </a:rPr>
              <a:t> cases.</a:t>
            </a:r>
          </a:p>
          <a:p>
            <a:pPr marL="0" lvl="0" indent="0" algn="l" rtl="0">
              <a:spcBef>
                <a:spcPts val="0"/>
              </a:spcBef>
              <a:spcAft>
                <a:spcPts val="0"/>
              </a:spcAft>
              <a:buSzPts val="1400"/>
              <a:buNone/>
            </a:pP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C066A5A4-3C01-2B4B-9D9F-2E896B217670}"/>
            </a:ext>
          </a:extLst>
        </p:cNvPr>
        <p:cNvGrpSpPr/>
        <p:nvPr/>
      </p:nvGrpSpPr>
      <p:grpSpPr>
        <a:xfrm>
          <a:off x="0" y="0"/>
          <a:ext cx="0" cy="0"/>
          <a:chOff x="0" y="0"/>
          <a:chExt cx="0" cy="0"/>
        </a:xfrm>
      </p:grpSpPr>
      <p:sp>
        <p:nvSpPr>
          <p:cNvPr id="166" name="Google Shape;166;g30f8326ffae_0_274:notes">
            <a:extLst>
              <a:ext uri="{FF2B5EF4-FFF2-40B4-BE49-F238E27FC236}">
                <a16:creationId xmlns:a16="http://schemas.microsoft.com/office/drawing/2014/main" id="{08D07170-5343-FBE7-B92B-D089591688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67" name="Google Shape;167;g30f8326ffae_0_274:notes">
            <a:extLst>
              <a:ext uri="{FF2B5EF4-FFF2-40B4-BE49-F238E27FC236}">
                <a16:creationId xmlns:a16="http://schemas.microsoft.com/office/drawing/2014/main" id="{19B78C5C-49C3-796A-F0CA-B11005A6EA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rtl="0">
              <a:buNone/>
            </a:pPr>
            <a:r>
              <a:rPr lang="en-US" sz="1100" b="0" i="0" u="none" strike="noStrike" cap="none" dirty="0">
                <a:solidFill>
                  <a:srgbClr val="000000"/>
                </a:solidFill>
                <a:effectLst/>
                <a:latin typeface="Arial"/>
                <a:ea typeface="Arial"/>
                <a:cs typeface="Arial"/>
                <a:sym typeface="Arial"/>
              </a:rPr>
              <a:t>Python is the world's most popular programming language. It’s simple and has power libraries.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But this simplicity comes with a hidden cost: </a:t>
            </a:r>
            <a:r>
              <a:rPr lang="en-US" sz="1100" b="1" i="0" u="none" strike="noStrike" cap="none" dirty="0">
                <a:solidFill>
                  <a:srgbClr val="000000"/>
                </a:solidFill>
                <a:effectLst/>
                <a:latin typeface="Arial"/>
                <a:ea typeface="Arial"/>
                <a:cs typeface="Arial"/>
                <a:sym typeface="Arial"/>
              </a:rPr>
              <a:t>it uses a lot of memory</a:t>
            </a:r>
            <a:r>
              <a:rPr lang="en-US" sz="1100" b="0" i="0" u="none" strike="noStrike" cap="none" dirty="0">
                <a:solidFill>
                  <a:srgbClr val="000000"/>
                </a:solidFill>
                <a:effectLst/>
                <a:latin typeface="Arial"/>
                <a:ea typeface="Arial"/>
                <a:cs typeface="Arial"/>
                <a:sym typeface="Arial"/>
              </a:rPr>
              <a:t>. Python VM maintains metadata such as object type and reference counting information.</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A simple integer in Python can take up to 28 bytes while only 4 bytes in native languages like C/C++. </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This makes the Python programs to use up a server’s memory more quickly.</a:t>
            </a:r>
            <a:endParaRPr lang="en-US" b="0" dirty="0">
              <a:effectLst/>
            </a:endParaRPr>
          </a:p>
          <a:p>
            <a:pPr marL="0" indent="0">
              <a:buNone/>
            </a:pPr>
            <a:endParaRPr dirty="0"/>
          </a:p>
        </p:txBody>
      </p:sp>
    </p:spTree>
    <p:extLst>
      <p:ext uri="{BB962C8B-B14F-4D97-AF65-F5344CB8AC3E}">
        <p14:creationId xmlns:p14="http://schemas.microsoft.com/office/powerpoint/2010/main" val="86070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0f8326ffae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76" name="Google Shape;576;g30f8326ffae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However, we have to admit that for some workloads, MTP doesn’t always perform the best. </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We identified two root causes. First, MTP spends huge amount of time doing the very first marking phase. At this time, MTP has no prior knowledge of the Python object scope, thus it needs to perform the most exhaustive marking across almost all objects. The marking time scales with the object scope. Sometimes it might overshadow the migration benefit.</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The second cause is that MTP interposes the </a:t>
            </a:r>
            <a:r>
              <a:rPr lang="en-US" altLang="zh-CN" dirty="0"/>
              <a:t>objects</a:t>
            </a:r>
            <a:r>
              <a:rPr lang="zh-CN" altLang="en-US" dirty="0"/>
              <a:t> </a:t>
            </a:r>
            <a:r>
              <a:rPr lang="en-US" altLang="zh-CN" dirty="0"/>
              <a:t>reference</a:t>
            </a:r>
            <a:r>
              <a:rPr lang="zh-CN" altLang="en-US" dirty="0"/>
              <a:t> </a:t>
            </a:r>
            <a:r>
              <a:rPr lang="en-US" altLang="zh-CN" dirty="0"/>
              <a:t>count</a:t>
            </a:r>
            <a:r>
              <a:rPr lang="zh-CN" altLang="en-US" dirty="0"/>
              <a:t> </a:t>
            </a:r>
            <a:r>
              <a:rPr lang="en-US" altLang="zh-CN" dirty="0"/>
              <a:t>manipulating</a:t>
            </a:r>
            <a:r>
              <a:rPr lang="zh-CN" altLang="en-US" dirty="0"/>
              <a:t> </a:t>
            </a:r>
            <a:r>
              <a:rPr lang="en-US" altLang="zh-CN" dirty="0"/>
              <a:t>paths.</a:t>
            </a:r>
            <a:r>
              <a:rPr lang="zh-CN" altLang="en-US" dirty="0"/>
              <a:t> </a:t>
            </a:r>
            <a:r>
              <a:rPr lang="en-US" altLang="zh-CN" dirty="0"/>
              <a:t>Remember</a:t>
            </a:r>
            <a:r>
              <a:rPr lang="zh-CN" altLang="en-US" dirty="0"/>
              <a:t> </a:t>
            </a:r>
            <a:r>
              <a:rPr lang="en-US" altLang="zh-CN" dirty="0"/>
              <a:t>we</a:t>
            </a:r>
            <a:r>
              <a:rPr lang="zh-CN" altLang="en-US" dirty="0"/>
              <a:t> </a:t>
            </a:r>
            <a:r>
              <a:rPr lang="en-US" altLang="zh-CN" dirty="0"/>
              <a:t>increase the</a:t>
            </a:r>
            <a:r>
              <a:rPr lang="zh-CN" altLang="en-US" dirty="0"/>
              <a:t> </a:t>
            </a:r>
            <a:r>
              <a:rPr lang="en-US" altLang="zh-CN" dirty="0"/>
              <a:t>value</a:t>
            </a:r>
            <a:r>
              <a:rPr lang="zh-CN" altLang="en-US" dirty="0"/>
              <a:t> </a:t>
            </a:r>
            <a:r>
              <a:rPr lang="en-US" altLang="zh-CN" dirty="0"/>
              <a:t>of</a:t>
            </a:r>
            <a:r>
              <a:rPr lang="zh-CN" altLang="en-US" dirty="0"/>
              <a:t> </a:t>
            </a:r>
            <a:r>
              <a:rPr lang="en-US" altLang="zh-CN" dirty="0" err="1"/>
              <a:t>mtp_cnt</a:t>
            </a:r>
            <a:r>
              <a:rPr lang="zh-CN" altLang="en-US" dirty="0"/>
              <a:t> </a:t>
            </a:r>
            <a:r>
              <a:rPr lang="en-US" altLang="zh-CN" dirty="0"/>
              <a:t>whenever</a:t>
            </a:r>
            <a:r>
              <a:rPr lang="zh-CN" altLang="en-US" dirty="0"/>
              <a:t> </a:t>
            </a:r>
            <a:r>
              <a:rPr lang="en-US" altLang="zh-CN" dirty="0"/>
              <a:t>an</a:t>
            </a:r>
            <a:r>
              <a:rPr lang="zh-CN" altLang="en-US" dirty="0"/>
              <a:t> </a:t>
            </a:r>
            <a:r>
              <a:rPr lang="en-US" altLang="zh-CN" dirty="0"/>
              <a:t>object</a:t>
            </a:r>
            <a:r>
              <a:rPr lang="zh-CN" altLang="en-US" dirty="0"/>
              <a:t> </a:t>
            </a:r>
            <a:r>
              <a:rPr lang="en-US" altLang="zh-CN" dirty="0" err="1"/>
              <a:t>refcnt</a:t>
            </a:r>
            <a:r>
              <a:rPr lang="zh-CN" altLang="en-US" dirty="0"/>
              <a:t> </a:t>
            </a:r>
            <a:r>
              <a:rPr lang="en-US" altLang="zh-CN" dirty="0"/>
              <a:t>is</a:t>
            </a:r>
            <a:r>
              <a:rPr lang="zh-CN" altLang="en-US" dirty="0"/>
              <a:t> </a:t>
            </a:r>
            <a:r>
              <a:rPr lang="en-US" altLang="zh-CN" dirty="0"/>
              <a:t>increased</a:t>
            </a:r>
            <a:r>
              <a:rPr lang="zh-CN" altLang="en-US" dirty="0"/>
              <a:t> </a:t>
            </a:r>
            <a:r>
              <a:rPr lang="en-US" altLang="zh-CN" dirty="0"/>
              <a:t>or</a:t>
            </a:r>
            <a:r>
              <a:rPr lang="zh-CN" altLang="en-US" dirty="0"/>
              <a:t> </a:t>
            </a:r>
            <a:r>
              <a:rPr lang="en-US" altLang="zh-CN" dirty="0"/>
              <a:t>decreased.</a:t>
            </a:r>
            <a:r>
              <a:rPr lang="zh-CN" altLang="en-US" dirty="0"/>
              <a:t> </a:t>
            </a:r>
            <a:r>
              <a:rPr lang="en-US" altLang="zh-CN" dirty="0"/>
              <a:t>This</a:t>
            </a:r>
            <a:r>
              <a:rPr lang="zh-CN" altLang="en-US" dirty="0"/>
              <a:t> </a:t>
            </a:r>
            <a:r>
              <a:rPr lang="en-US" altLang="zh-CN" dirty="0"/>
              <a:t>step</a:t>
            </a:r>
            <a:r>
              <a:rPr lang="zh-CN" altLang="en-US" dirty="0"/>
              <a:t> </a:t>
            </a:r>
            <a:r>
              <a:rPr lang="en-US" altLang="zh-CN" dirty="0"/>
              <a:t>in</a:t>
            </a:r>
            <a:r>
              <a:rPr lang="zh-CN" altLang="en-US" dirty="0"/>
              <a:t> </a:t>
            </a:r>
            <a:r>
              <a:rPr lang="en-US" altLang="zh-CN" dirty="0"/>
              <a:t>the</a:t>
            </a:r>
            <a:r>
              <a:rPr lang="zh-CN" altLang="en-US" dirty="0"/>
              <a:t> </a:t>
            </a:r>
            <a:r>
              <a:rPr lang="en-US" altLang="zh-CN" dirty="0"/>
              <a:t>critical</a:t>
            </a:r>
            <a:r>
              <a:rPr lang="zh-CN" altLang="en-US" dirty="0"/>
              <a:t> </a:t>
            </a:r>
            <a:r>
              <a:rPr lang="en-US" altLang="zh-CN" dirty="0"/>
              <a:t>path</a:t>
            </a:r>
            <a:r>
              <a:rPr lang="zh-CN" altLang="en-US" dirty="0"/>
              <a:t> </a:t>
            </a:r>
            <a:r>
              <a:rPr lang="en-US" altLang="zh-CN" dirty="0"/>
              <a:t>adds</a:t>
            </a:r>
            <a:r>
              <a:rPr lang="zh-CN" altLang="en-US" dirty="0"/>
              <a:t> </a:t>
            </a:r>
            <a:r>
              <a:rPr lang="en-US" altLang="zh-CN" dirty="0"/>
              <a:t>additional</a:t>
            </a:r>
            <a:r>
              <a:rPr lang="zh-CN" altLang="en-US" dirty="0"/>
              <a:t> </a:t>
            </a:r>
            <a:r>
              <a:rPr lang="en-US" altLang="zh-CN" dirty="0"/>
              <a:t>CPU overhead.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0f8326ffae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06" name="Google Shape;606;g30f8326ffae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To</a:t>
            </a:r>
            <a:r>
              <a:rPr lang="zh-CN" altLang="en-US" dirty="0"/>
              <a:t> </a:t>
            </a:r>
            <a:r>
              <a:rPr lang="en-US" altLang="zh-CN" dirty="0"/>
              <a:t>summarize,</a:t>
            </a:r>
            <a:r>
              <a:rPr lang="zh-CN" altLang="en-US" dirty="0"/>
              <a:t> </a:t>
            </a:r>
            <a:r>
              <a:rPr lang="en-US" altLang="zh-CN" dirty="0"/>
              <a:t>in</a:t>
            </a:r>
            <a:r>
              <a:rPr lang="zh-CN" altLang="en-US" dirty="0"/>
              <a:t> </a:t>
            </a:r>
            <a:r>
              <a:rPr lang="en-US" altLang="zh-CN" dirty="0"/>
              <a:t>this</a:t>
            </a:r>
            <a:r>
              <a:rPr lang="zh-CN" altLang="en-US" dirty="0"/>
              <a:t> </a:t>
            </a:r>
            <a:r>
              <a:rPr lang="en-US" altLang="zh-CN" dirty="0"/>
              <a:t>work</a:t>
            </a:r>
            <a:r>
              <a:rPr lang="zh-CN" altLang="en-US" dirty="0"/>
              <a:t> </a:t>
            </a:r>
            <a:r>
              <a:rPr lang="en-US" altLang="zh-CN" dirty="0"/>
              <a:t>we</a:t>
            </a:r>
            <a:r>
              <a:rPr lang="zh-CN" altLang="en-US" dirty="0"/>
              <a:t> </a:t>
            </a:r>
            <a:r>
              <a:rPr lang="en-US" altLang="zh-CN" dirty="0"/>
              <a:t>propose</a:t>
            </a:r>
            <a:r>
              <a:rPr lang="zh-CN" altLang="en-US" dirty="0"/>
              <a:t> </a:t>
            </a:r>
            <a:r>
              <a:rPr lang="en-US" altLang="zh-CN" dirty="0"/>
              <a:t>MTP,</a:t>
            </a:r>
            <a:r>
              <a:rPr lang="zh-CN" altLang="en-US" dirty="0"/>
              <a:t> </a:t>
            </a:r>
            <a:r>
              <a:rPr lang="en-US" altLang="zh-CN" dirty="0"/>
              <a:t>a</a:t>
            </a:r>
            <a:r>
              <a:rPr lang="zh-CN" altLang="en-US" dirty="0"/>
              <a:t> </a:t>
            </a:r>
            <a:r>
              <a:rPr lang="en-US" altLang="zh-CN" dirty="0"/>
              <a:t>Cpython-intergrated</a:t>
            </a:r>
            <a:r>
              <a:rPr lang="zh-CN" altLang="en-US" dirty="0"/>
              <a:t> </a:t>
            </a:r>
            <a:r>
              <a:rPr lang="en-US" altLang="zh-CN" dirty="0"/>
              <a:t>memory</a:t>
            </a:r>
            <a:r>
              <a:rPr lang="zh-CN" altLang="en-US" dirty="0"/>
              <a:t> </a:t>
            </a:r>
            <a:r>
              <a:rPr lang="en-US" altLang="zh-CN" dirty="0"/>
              <a:t>tiering</a:t>
            </a:r>
            <a:r>
              <a:rPr lang="zh-CN" altLang="en-US" dirty="0"/>
              <a:t> </a:t>
            </a:r>
            <a:r>
              <a:rPr lang="en-US" altLang="zh-CN" dirty="0"/>
              <a:t>system</a:t>
            </a:r>
            <a:r>
              <a:rPr lang="zh-CN" altLang="en-US" dirty="0"/>
              <a:t> </a:t>
            </a:r>
            <a:r>
              <a:rPr lang="en-US" altLang="zh-CN" dirty="0"/>
              <a:t>for</a:t>
            </a:r>
            <a:r>
              <a:rPr lang="zh-CN" altLang="en-US" dirty="0"/>
              <a:t> </a:t>
            </a:r>
            <a:r>
              <a:rPr lang="en-US" altLang="zh-CN" dirty="0"/>
              <a:t>Python</a:t>
            </a:r>
            <a:r>
              <a:rPr lang="zh-CN" altLang="en-US" dirty="0"/>
              <a:t> </a:t>
            </a:r>
            <a:r>
              <a:rPr lang="en-US" altLang="zh-CN" dirty="0"/>
              <a:t>applications.</a:t>
            </a:r>
          </a:p>
          <a:p>
            <a:pPr marL="0" lvl="0" indent="0" algn="l" rtl="0">
              <a:spcBef>
                <a:spcPts val="0"/>
              </a:spcBef>
              <a:spcAft>
                <a:spcPts val="0"/>
              </a:spcAft>
              <a:buNone/>
            </a:pPr>
            <a:r>
              <a:rPr lang="en-US" altLang="zh-CN" dirty="0"/>
              <a:t>MTP</a:t>
            </a:r>
            <a:r>
              <a:rPr lang="zh-CN" altLang="en-US" dirty="0"/>
              <a:t> </a:t>
            </a:r>
            <a:r>
              <a:rPr lang="en-US" altLang="zh-CN" dirty="0"/>
              <a:t>infers</a:t>
            </a:r>
            <a:r>
              <a:rPr lang="zh-CN" altLang="en-US" dirty="0"/>
              <a:t> </a:t>
            </a:r>
            <a:r>
              <a:rPr lang="en-US" altLang="zh-CN" dirty="0"/>
              <a:t>fine-grained</a:t>
            </a:r>
            <a:r>
              <a:rPr lang="zh-CN" altLang="en-US" dirty="0"/>
              <a:t> </a:t>
            </a:r>
            <a:r>
              <a:rPr lang="en-US" altLang="zh-CN" dirty="0"/>
              <a:t>Python</a:t>
            </a:r>
            <a:r>
              <a:rPr lang="zh-CN" altLang="en-US" dirty="0"/>
              <a:t> </a:t>
            </a:r>
            <a:r>
              <a:rPr lang="en-US" altLang="zh-CN" dirty="0"/>
              <a:t>object</a:t>
            </a:r>
            <a:r>
              <a:rPr lang="zh-CN" altLang="en-US" dirty="0"/>
              <a:t> </a:t>
            </a:r>
            <a:r>
              <a:rPr lang="en-US" altLang="zh-CN" dirty="0"/>
              <a:t>hotness</a:t>
            </a:r>
            <a:r>
              <a:rPr lang="zh-CN" altLang="en-US" dirty="0"/>
              <a:t> </a:t>
            </a:r>
            <a:r>
              <a:rPr lang="en-US" altLang="zh-CN" dirty="0"/>
              <a:t>from</a:t>
            </a:r>
            <a:r>
              <a:rPr lang="zh-CN" altLang="en-US" dirty="0"/>
              <a:t> </a:t>
            </a:r>
            <a:r>
              <a:rPr lang="en-US" altLang="zh-CN" dirty="0"/>
              <a:t>reference</a:t>
            </a:r>
            <a:r>
              <a:rPr lang="zh-CN" altLang="en-US" dirty="0"/>
              <a:t> </a:t>
            </a:r>
            <a:r>
              <a:rPr lang="en-US" altLang="zh-CN" dirty="0"/>
              <a:t>count</a:t>
            </a:r>
            <a:r>
              <a:rPr lang="zh-CN" altLang="en-US" dirty="0"/>
              <a:t> </a:t>
            </a:r>
            <a:r>
              <a:rPr lang="en-US" altLang="zh-CN" dirty="0"/>
              <a:t>changes,</a:t>
            </a:r>
            <a:r>
              <a:rPr lang="zh-CN" altLang="en-US" dirty="0"/>
              <a:t> </a:t>
            </a:r>
            <a:r>
              <a:rPr lang="en-US" altLang="zh-CN" dirty="0"/>
              <a:t>without</a:t>
            </a:r>
            <a:r>
              <a:rPr lang="zh-CN" altLang="en-US" dirty="0"/>
              <a:t> </a:t>
            </a:r>
            <a:r>
              <a:rPr lang="en-US" altLang="zh-CN" dirty="0"/>
              <a:t>relying</a:t>
            </a:r>
            <a:r>
              <a:rPr lang="zh-CN" altLang="en-US" dirty="0"/>
              <a:t> </a:t>
            </a:r>
            <a:r>
              <a:rPr lang="en-US" altLang="zh-CN" dirty="0"/>
              <a:t>on</a:t>
            </a:r>
            <a:r>
              <a:rPr lang="zh-CN" altLang="en-US" dirty="0"/>
              <a:t> </a:t>
            </a:r>
            <a:r>
              <a:rPr lang="en-US" altLang="zh-CN" dirty="0"/>
              <a:t>OS</a:t>
            </a:r>
            <a:r>
              <a:rPr lang="zh-CN" altLang="en-US" dirty="0"/>
              <a:t> </a:t>
            </a:r>
            <a:r>
              <a:rPr lang="en-US" altLang="zh-CN" dirty="0"/>
              <a:t>page</a:t>
            </a:r>
            <a:r>
              <a:rPr lang="zh-CN" altLang="en-US" dirty="0"/>
              <a:t> </a:t>
            </a:r>
            <a:r>
              <a:rPr lang="en-US" altLang="zh-CN" dirty="0"/>
              <a:t>sampling.</a:t>
            </a:r>
          </a:p>
          <a:p>
            <a:pPr marL="0" lvl="0" indent="0" algn="l" rtl="0">
              <a:spcBef>
                <a:spcPts val="0"/>
              </a:spcBef>
              <a:spcAft>
                <a:spcPts val="0"/>
              </a:spcAft>
              <a:buNone/>
            </a:pPr>
            <a:r>
              <a:rPr lang="en-US" altLang="zh-CN" dirty="0"/>
              <a:t>It utilizes existing cyclic GC module in Python VM to mark objects and reduce unnecessary overhead. </a:t>
            </a:r>
          </a:p>
          <a:p>
            <a:pPr marL="0" lvl="0" indent="0" algn="l" rtl="0">
              <a:spcBef>
                <a:spcPts val="0"/>
              </a:spcBef>
              <a:spcAft>
                <a:spcPts val="0"/>
              </a:spcAft>
              <a:buNone/>
            </a:pPr>
            <a:r>
              <a:rPr lang="en-US" altLang="zh-CN" dirty="0"/>
              <a:t>To</a:t>
            </a:r>
            <a:r>
              <a:rPr lang="zh-CN" altLang="en-US" dirty="0"/>
              <a:t> </a:t>
            </a:r>
            <a:r>
              <a:rPr lang="en-US" altLang="zh-CN" dirty="0"/>
              <a:t>determine</a:t>
            </a:r>
            <a:r>
              <a:rPr lang="zh-CN" altLang="en-US" dirty="0"/>
              <a:t> </a:t>
            </a:r>
            <a:r>
              <a:rPr lang="en-US" altLang="zh-CN" dirty="0"/>
              <a:t>the</a:t>
            </a:r>
            <a:r>
              <a:rPr lang="zh-CN" altLang="en-US" dirty="0"/>
              <a:t> </a:t>
            </a:r>
            <a:r>
              <a:rPr lang="en-US" altLang="zh-CN" dirty="0"/>
              <a:t>hot/cold</a:t>
            </a:r>
            <a:r>
              <a:rPr lang="zh-CN" altLang="en-US" dirty="0"/>
              <a:t> </a:t>
            </a:r>
            <a:r>
              <a:rPr lang="en-US" altLang="zh-CN" dirty="0"/>
              <a:t>threshold</a:t>
            </a:r>
            <a:r>
              <a:rPr lang="zh-CN" altLang="en-US" dirty="0"/>
              <a:t> </a:t>
            </a:r>
            <a:r>
              <a:rPr lang="en-US" altLang="zh-CN" dirty="0"/>
              <a:t>for</a:t>
            </a:r>
            <a:r>
              <a:rPr lang="zh-CN" altLang="en-US" dirty="0"/>
              <a:t> </a:t>
            </a:r>
            <a:r>
              <a:rPr lang="en-US" altLang="zh-CN" dirty="0"/>
              <a:t>application</a:t>
            </a:r>
            <a:r>
              <a:rPr lang="zh-CN" altLang="en-US" dirty="0"/>
              <a:t> </a:t>
            </a:r>
            <a:r>
              <a:rPr lang="en-US" altLang="zh-CN" dirty="0"/>
              <a:t>itself,</a:t>
            </a:r>
            <a:r>
              <a:rPr lang="zh-CN" altLang="en-US" dirty="0"/>
              <a:t> </a:t>
            </a:r>
            <a:r>
              <a:rPr lang="en-US" altLang="zh-CN" dirty="0"/>
              <a:t>if</a:t>
            </a:r>
            <a:r>
              <a:rPr lang="zh-CN" altLang="en-US" dirty="0"/>
              <a:t> </a:t>
            </a:r>
            <a:r>
              <a:rPr lang="en-US" altLang="zh-CN" dirty="0"/>
              <a:t>utilizes</a:t>
            </a:r>
            <a:r>
              <a:rPr lang="zh-CN" altLang="en-US" dirty="0"/>
              <a:t> </a:t>
            </a:r>
            <a:r>
              <a:rPr lang="en-US" altLang="zh-CN" dirty="0"/>
              <a:t>an</a:t>
            </a:r>
            <a:r>
              <a:rPr lang="zh-CN" altLang="en-US" dirty="0"/>
              <a:t> </a:t>
            </a:r>
            <a:r>
              <a:rPr lang="en-US" altLang="zh-CN" dirty="0"/>
              <a:t>eagerness-driven</a:t>
            </a:r>
            <a:r>
              <a:rPr lang="zh-CN" altLang="en-US" dirty="0"/>
              <a:t> </a:t>
            </a:r>
            <a:r>
              <a:rPr lang="en-US" altLang="zh-CN" dirty="0"/>
              <a:t>metric</a:t>
            </a:r>
            <a:r>
              <a:rPr lang="zh-CN" altLang="en-US" dirty="0"/>
              <a:t> </a:t>
            </a:r>
            <a:r>
              <a:rPr lang="en-US" altLang="zh-CN" dirty="0"/>
              <a:t>by</a:t>
            </a:r>
            <a:r>
              <a:rPr lang="zh-CN" altLang="en-US" dirty="0"/>
              <a:t> </a:t>
            </a:r>
            <a:r>
              <a:rPr lang="en-US" altLang="zh-CN" dirty="0"/>
              <a:t>considering</a:t>
            </a:r>
            <a:r>
              <a:rPr lang="zh-CN" altLang="en-US" dirty="0"/>
              <a:t> </a:t>
            </a:r>
            <a:r>
              <a:rPr lang="en-US" altLang="zh-CN" dirty="0"/>
              <a:t>how</a:t>
            </a:r>
            <a:r>
              <a:rPr lang="zh-CN" altLang="en-US" dirty="0"/>
              <a:t> </a:t>
            </a:r>
            <a:r>
              <a:rPr lang="en-US" dirty="0"/>
              <a:t>eager page</a:t>
            </a:r>
            <a:r>
              <a:rPr lang="en-US" altLang="zh-CN" dirty="0"/>
              <a:t>s</a:t>
            </a:r>
            <a:r>
              <a:rPr lang="en-US" dirty="0"/>
              <a:t> in the slow tier </a:t>
            </a:r>
            <a:r>
              <a:rPr lang="en-US" altLang="zh-CN" dirty="0"/>
              <a:t>wants</a:t>
            </a:r>
            <a:r>
              <a:rPr lang="en-US" dirty="0"/>
              <a:t> to be promoted to fast tier</a:t>
            </a:r>
          </a:p>
          <a:p>
            <a:pPr marL="0" lvl="0" indent="0" algn="l" rtl="0">
              <a:spcBef>
                <a:spcPts val="0"/>
              </a:spcBef>
              <a:spcAft>
                <a:spcPts val="0"/>
              </a:spcAft>
              <a:buNone/>
            </a:pPr>
            <a:r>
              <a:rPr lang="en-US" dirty="0"/>
              <a:t>It delivers performance that is comparable or superior to state-of-the-art OS based methods, but most importantly, MTP provides customizable, per-application tiering opportunities.</a:t>
            </a:r>
          </a:p>
          <a:p>
            <a:pPr marL="0" lvl="0" indent="0" algn="l" rtl="0">
              <a:spcBef>
                <a:spcPts val="0"/>
              </a:spcBef>
              <a:spcAft>
                <a:spcPts val="0"/>
              </a:spcAft>
              <a:buNone/>
            </a:pPr>
            <a:r>
              <a:rPr lang="en-US" dirty="0"/>
              <a:t>This allows cloud providers to tailor memory management to the specific QoS needs of their Python applications, unlocking significant efficiency and performance gains in modern data centers.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a:buNone/>
            </a:pPr>
            <a:r>
              <a:rPr lang="en-US" dirty="0"/>
              <a:t>Thank you and I would like to take any questions</a:t>
            </a:r>
          </a:p>
        </p:txBody>
      </p:sp>
    </p:spTree>
    <p:extLst>
      <p:ext uri="{BB962C8B-B14F-4D97-AF65-F5344CB8AC3E}">
        <p14:creationId xmlns:p14="http://schemas.microsoft.com/office/powerpoint/2010/main" val="89509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45c69f34f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34" name="Google Shape;334;g345c69f34f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Backup slides to show the detailed </a:t>
            </a:r>
            <a:r>
              <a:rPr lang="en-US" dirty="0" err="1"/>
              <a:t>impl</a:t>
            </a:r>
            <a:r>
              <a:rPr lang="en-US" dirty="0"/>
              <a:t> of MTP.</a:t>
            </a:r>
          </a:p>
          <a:p>
            <a:pPr marL="0" lvl="0" indent="0" algn="l" rtl="0">
              <a:spcBef>
                <a:spcPts val="0"/>
              </a:spcBef>
              <a:spcAft>
                <a:spcPts val="0"/>
              </a:spcAft>
              <a:buNone/>
            </a:pPr>
            <a:r>
              <a:rPr lang="en-US" dirty="0"/>
              <a:t>LHS: modified </a:t>
            </a:r>
            <a:r>
              <a:rPr lang="en-US" dirty="0" err="1"/>
              <a:t>pyobject</a:t>
            </a:r>
            <a:r>
              <a:rPr lang="en-US" dirty="0"/>
              <a:t> header -&gt; enable capturing the changes of </a:t>
            </a:r>
            <a:r>
              <a:rPr lang="en-US" dirty="0" err="1"/>
              <a:t>refcnt</a:t>
            </a:r>
            <a:endParaRPr lang="en-US" dirty="0"/>
          </a:p>
          <a:p>
            <a:pPr marL="0" lvl="0" indent="0" algn="l" rtl="0">
              <a:spcBef>
                <a:spcPts val="0"/>
              </a:spcBef>
              <a:spcAft>
                <a:spcPts val="0"/>
              </a:spcAft>
              <a:buNone/>
            </a:pPr>
            <a:r>
              <a:rPr lang="en-US" dirty="0"/>
              <a:t>RHS: metadata to record </a:t>
            </a:r>
            <a:r>
              <a:rPr lang="en-US" dirty="0" err="1"/>
              <a:t>refcnt</a:t>
            </a:r>
            <a:r>
              <a:rPr lang="en-US" dirty="0"/>
              <a:t> changes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0f8326ffae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511" name="Google Shape;511;g30f8326ffae_0_8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sz="1500">
                <a:solidFill>
                  <a:schemeClr val="dk1"/>
                </a:solidFill>
              </a:rPr>
              <a:t>migration here includes both demotion and promotion</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0f8326ffae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518" name="Google Shape;518;g30f8326ffae_0_6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migration here includes both demotion and promotion</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0f8326ffae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590" name="Google Shape;590;g30f8326ffae_0_1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0f8326ffa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90" name="Google Shape;90;g30f8326ffae_0_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indent="0" rtl="0">
              <a:buNone/>
            </a:pPr>
            <a:r>
              <a:rPr lang="en-US" sz="1100" b="0" i="0" u="none" strike="noStrike" cap="none" dirty="0">
                <a:solidFill>
                  <a:srgbClr val="000000"/>
                </a:solidFill>
                <a:effectLst/>
                <a:latin typeface="Arial"/>
                <a:ea typeface="Arial"/>
                <a:cs typeface="Arial"/>
                <a:sym typeface="Arial"/>
              </a:rPr>
              <a:t>A typical way to solve this problem is through memory tiering. The idea is simple: you equip a server with two different types of memory. </a:t>
            </a:r>
          </a:p>
          <a:p>
            <a:pPr marL="0" indent="0" rtl="0">
              <a:buNone/>
            </a:pPr>
            <a:r>
              <a:rPr lang="en-US" sz="1100" b="0" i="0" u="none" strike="noStrike" cap="none" dirty="0">
                <a:solidFill>
                  <a:srgbClr val="000000"/>
                </a:solidFill>
                <a:effectLst/>
                <a:latin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First, you have a small but very fast tier, which is usually your local DRAM. Think of this as your desk space—limited, but everything is within arm's reach.</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Then, you have a much larger, cheaper, but slower tier, enabled by new technologies like CXL. This is like your cabinet—massive storage, but it takes a moment to retrieve things.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goal is to keep your frequently used, or </a:t>
            </a:r>
            <a:r>
              <a:rPr lang="en-US" sz="1100" b="1" i="0" u="none" strike="noStrike" cap="none" dirty="0">
                <a:solidFill>
                  <a:srgbClr val="000000"/>
                </a:solidFill>
                <a:effectLst/>
                <a:latin typeface="Arial"/>
                <a:ea typeface="Arial"/>
                <a:cs typeface="Arial"/>
                <a:sym typeface="Arial"/>
              </a:rPr>
              <a:t>"hot,"</a:t>
            </a:r>
            <a:r>
              <a:rPr lang="en-US" sz="1100" b="0" i="0" u="none" strike="noStrike" cap="none" dirty="0">
                <a:solidFill>
                  <a:srgbClr val="000000"/>
                </a:solidFill>
                <a:effectLst/>
                <a:latin typeface="Arial"/>
                <a:ea typeface="Arial"/>
                <a:cs typeface="Arial"/>
                <a:sym typeface="Arial"/>
              </a:rPr>
              <a:t> data on your desk, and your less-used, </a:t>
            </a:r>
            <a:r>
              <a:rPr lang="en-US" sz="1100" b="1" i="0" u="none" strike="noStrike" cap="none" dirty="0">
                <a:solidFill>
                  <a:srgbClr val="000000"/>
                </a:solidFill>
                <a:effectLst/>
                <a:latin typeface="Arial"/>
                <a:ea typeface="Arial"/>
                <a:cs typeface="Arial"/>
                <a:sym typeface="Arial"/>
              </a:rPr>
              <a:t>"cold,"</a:t>
            </a:r>
            <a:r>
              <a:rPr lang="en-US" sz="1100" b="0" i="0" u="none" strike="noStrike" cap="none" dirty="0">
                <a:solidFill>
                  <a:srgbClr val="000000"/>
                </a:solidFill>
                <a:effectLst/>
                <a:latin typeface="Arial"/>
                <a:ea typeface="Arial"/>
                <a:cs typeface="Arial"/>
                <a:sym typeface="Arial"/>
              </a:rPr>
              <a:t> data in the cabinet.</a:t>
            </a:r>
          </a:p>
          <a:p>
            <a:pPr marL="0" indent="0" rtl="0">
              <a:buNone/>
            </a:pPr>
            <a:r>
              <a:rPr lang="en-US" sz="1100" b="0" i="0" u="none" strike="noStrike" cap="none" dirty="0">
                <a:solidFill>
                  <a:srgbClr val="000000"/>
                </a:solidFill>
                <a:effectLst/>
                <a:latin typeface="Arial"/>
                <a:ea typeface="Arial"/>
                <a:cs typeface="Arial"/>
                <a:sym typeface="Arial"/>
              </a:rPr>
              <a:t>[click]</a:t>
            </a:r>
          </a:p>
          <a:p>
            <a:pPr marL="0" indent="0" rtl="0">
              <a:buNone/>
            </a:pPr>
            <a:r>
              <a:rPr lang="en-US" sz="1100" b="0" i="0" u="none" strike="noStrike" cap="none" dirty="0">
                <a:solidFill>
                  <a:srgbClr val="000000"/>
                </a:solidFill>
                <a:effectLst/>
                <a:latin typeface="Arial"/>
                <a:cs typeface="Arial"/>
                <a:sym typeface="Arial"/>
              </a:rPr>
              <a:t>Essentially, we’re trying to achieve a better tradeoff between the application performance and the memory cost.</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goal here, of course, is to know exactly what's hot and what's cold at any given moment.</a:t>
            </a:r>
          </a:p>
          <a:p>
            <a:pPr marL="0" indent="0" rtl="0">
              <a:buNone/>
            </a:pPr>
            <a:r>
              <a:rPr lang="en-US" sz="1100" b="0" i="0" u="none" strike="noStrike" cap="none" dirty="0">
                <a:solidFill>
                  <a:srgbClr val="000000"/>
                </a:solidFill>
                <a:effectLst/>
                <a:latin typeface="Arial"/>
                <a:ea typeface="Arial"/>
                <a:cs typeface="Arial"/>
                <a:sym typeface="Arial"/>
              </a:rPr>
              <a:t>So, how is this problem typically solved today? There are two main approaches, and unfortunately, neither is a good fit for Python.</a:t>
            </a:r>
            <a:endParaRPr lang="en-US" b="0" dirty="0">
              <a:effectLst/>
            </a:endParaRPr>
          </a:p>
          <a:p>
            <a:pPr marL="0" indent="0">
              <a:buNone/>
            </a:pPr>
            <a:endParaRPr lang="en-US"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rtl="0">
              <a:buNone/>
            </a:pPr>
            <a:r>
              <a:rPr lang="en-US" sz="1100" b="0" i="0" u="none" strike="noStrike" cap="none" dirty="0">
                <a:solidFill>
                  <a:srgbClr val="000000"/>
                </a:solidFill>
                <a:effectLst/>
                <a:latin typeface="Arial"/>
                <a:ea typeface="Arial"/>
                <a:cs typeface="Arial"/>
                <a:sym typeface="Arial"/>
              </a:rPr>
              <a:t>The first approach is managed by the OS. The OS watches which memory pages are being accessed and moves them between tiers. But it has two major flaws.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1st problem is one policy fits all: The OS treats all user level applications equally and applies one tiering rule to all applications.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However, this does not work well in today’s cloud, because different applications have different quality of service requirement. </a:t>
            </a:r>
          </a:p>
          <a:p>
            <a:pPr marL="0" indent="0" rtl="0">
              <a:buNone/>
            </a:pPr>
            <a:r>
              <a:rPr lang="en-US" sz="1100" b="0" i="0" u="none" strike="noStrike" cap="none" dirty="0">
                <a:solidFill>
                  <a:srgbClr val="000000"/>
                </a:solidFill>
                <a:effectLst/>
                <a:latin typeface="Arial"/>
                <a:ea typeface="Arial"/>
                <a:cs typeface="Arial"/>
                <a:sym typeface="Arial"/>
              </a:rPr>
              <a:t>[click]</a:t>
            </a:r>
          </a:p>
          <a:p>
            <a:pPr marL="0" indent="0" rtl="0">
              <a:buNone/>
            </a:pPr>
            <a:r>
              <a:rPr lang="en-US" sz="1100" b="0" i="0" u="none" strike="noStrike" cap="none" dirty="0">
                <a:solidFill>
                  <a:srgbClr val="000000"/>
                </a:solidFill>
                <a:effectLst/>
                <a:latin typeface="Arial"/>
                <a:ea typeface="Arial"/>
                <a:cs typeface="Arial"/>
                <a:sym typeface="Arial"/>
              </a:rPr>
              <a:t>For example, some jobs are latency sensitive, while some others are memory heavy but can are purely background tasks. It’s impossible for OS to make specific tiering configurations for different types of applications.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problem is when the OS tracks page hotness, it needs to sample page access bits or relies on hardware counters. Hence, it comes with a trade-off between the sampling accuracy and overhead. It’s either introducing significant overhead that slows down application, or could be inaccurate, leading to poor decisions.</a:t>
            </a:r>
          </a:p>
          <a:p>
            <a:pPr marL="0" indent="0" rtl="0">
              <a:buNone/>
            </a:pPr>
            <a:r>
              <a:rPr lang="en-US" sz="1100" b="0" i="0" u="none" strike="noStrike" cap="none" dirty="0">
                <a:solidFill>
                  <a:srgbClr val="000000"/>
                </a:solidFill>
                <a:effectLst/>
                <a:latin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This set of figure shows that, if you increase the sampling interval or decrease the sampling granularity, although tracing overhead would drop, the accuracy is significantly lost. As you can see the boundary between hot and cold addresses are barely distinguishable. </a:t>
            </a:r>
            <a:endParaRPr lang="en-US" b="0" dirty="0">
              <a:effectLst/>
            </a:endParaRPr>
          </a:p>
        </p:txBody>
      </p:sp>
    </p:spTree>
    <p:extLst>
      <p:ext uri="{BB962C8B-B14F-4D97-AF65-F5344CB8AC3E}">
        <p14:creationId xmlns:p14="http://schemas.microsoft.com/office/powerpoint/2010/main" val="275651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f8326ffae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19" name="Google Shape;219;g30f8326ffae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rtl="0">
              <a:buNone/>
            </a:pPr>
            <a:r>
              <a:rPr lang="en-US" sz="1100" b="0" i="0" u="none" strike="noStrike" cap="none" dirty="0">
                <a:solidFill>
                  <a:srgbClr val="000000"/>
                </a:solidFill>
                <a:effectLst/>
                <a:latin typeface="Arial"/>
                <a:ea typeface="Arial"/>
                <a:cs typeface="Arial"/>
                <a:sym typeface="Arial"/>
              </a:rPr>
              <a:t>The second tiering approach is to build tiering directly into a language's runtime.</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These solutions are much more fine-grained that can track individual object hotness.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Plus, users can make application-specific tiering configurations.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is a great idea, but the solutions that exist today are built for other languages.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In JVM-based runtime, you can instrument the read and write barriers to mark an object being accessed. </a:t>
            </a:r>
            <a:r>
              <a:rPr lang="en-US" sz="1100" b="1" i="0" u="none" strike="noStrike" cap="none" dirty="0">
                <a:solidFill>
                  <a:srgbClr val="000000"/>
                </a:solidFill>
                <a:effectLst/>
                <a:latin typeface="Arial"/>
                <a:ea typeface="Arial"/>
                <a:cs typeface="Arial"/>
                <a:sym typeface="Arial"/>
              </a:rPr>
              <a:t>Python doesn't have these barriers.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In C++, you can overload the smart points and the dereferencing operator to track every time an object is used. In the showing figure, the smart pointer uses the first 2 bytes as hotness tracker. When that pointer is dereferenced, the hotness indicator is incremented. However, the underlying implementation of Python is in C, </a:t>
            </a:r>
            <a:r>
              <a:rPr lang="en-US" sz="1100" b="1" i="0" u="none" strike="noStrike" cap="none" dirty="0">
                <a:solidFill>
                  <a:srgbClr val="000000"/>
                </a:solidFill>
                <a:effectLst/>
                <a:latin typeface="Arial"/>
                <a:ea typeface="Arial"/>
                <a:cs typeface="Arial"/>
                <a:sym typeface="Arial"/>
              </a:rPr>
              <a:t>which doesn’t support this.</a:t>
            </a:r>
            <a:r>
              <a:rPr lang="en-US" sz="1100" b="0" i="0" u="none" strike="noStrike" cap="none" dirty="0">
                <a:solidFill>
                  <a:srgbClr val="000000"/>
                </a:solidFill>
                <a:effectLst/>
                <a:latin typeface="Arial"/>
                <a:ea typeface="Arial"/>
                <a:cs typeface="Arial"/>
                <a:sym typeface="Arial"/>
              </a:rPr>
              <a:t>.</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Essentially, the fundamental problem is, Python lacks the PL feature to enable tracking object hotness, making it hard to build a memory tiering system.</a:t>
            </a:r>
            <a:endParaRPr lang="en-US" b="0"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rtl="0">
              <a:buNone/>
            </a:pPr>
            <a:r>
              <a:rPr lang="en-US" sz="1100" b="0" i="0" u="none" strike="noStrike" cap="none" dirty="0">
                <a:solidFill>
                  <a:srgbClr val="000000"/>
                </a:solidFill>
                <a:effectLst/>
                <a:latin typeface="Arial"/>
                <a:ea typeface="Arial"/>
                <a:cs typeface="Arial"/>
                <a:sym typeface="Arial"/>
              </a:rPr>
              <a:t>So, how did we solve this? We found a way to infer object hotness by using a feature that is central to Python's memory management: </a:t>
            </a:r>
            <a:r>
              <a:rPr lang="en-US" sz="1100" b="1" i="0" u="none" strike="noStrike" cap="none" dirty="0">
                <a:solidFill>
                  <a:srgbClr val="000000"/>
                </a:solidFill>
                <a:effectLst/>
                <a:latin typeface="Arial"/>
                <a:ea typeface="Arial"/>
                <a:cs typeface="Arial"/>
                <a:sym typeface="Arial"/>
              </a:rPr>
              <a:t>reference counting</a:t>
            </a:r>
            <a:r>
              <a:rPr lang="en-US" sz="1100" b="0" i="0" u="none" strike="noStrike" cap="none" dirty="0">
                <a:solidFill>
                  <a:srgbClr val="000000"/>
                </a:solidFill>
                <a:effectLst/>
                <a:latin typeface="Arial"/>
                <a:ea typeface="Arial"/>
                <a:cs typeface="Arial"/>
                <a:sym typeface="Arial"/>
              </a:rPr>
              <a:t>.</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Python uses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for garbage collection. It increases when a new name points to the memory object.</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When all references to the object are removed,</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object is logically freed.</a:t>
            </a:r>
            <a:endParaRPr lang="en-US" b="0" dirty="0">
              <a:effectLst/>
            </a:endParaRPr>
          </a:p>
          <a:p>
            <a:pPr marL="0" indent="0">
              <a:buNone/>
            </a:pPr>
            <a:endParaRPr lang="en-US" b="0" dirty="0">
              <a:effectLst/>
            </a:endParaRPr>
          </a:p>
        </p:txBody>
      </p:sp>
    </p:spTree>
    <p:extLst>
      <p:ext uri="{BB962C8B-B14F-4D97-AF65-F5344CB8AC3E}">
        <p14:creationId xmlns:p14="http://schemas.microsoft.com/office/powerpoint/2010/main" val="63355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rtl="0">
              <a:buNone/>
            </a:pPr>
            <a:r>
              <a:rPr lang="en-US" sz="1100" b="0" i="0" u="none" strike="noStrike" cap="none" dirty="0">
                <a:solidFill>
                  <a:srgbClr val="000000"/>
                </a:solidFill>
                <a:effectLst/>
                <a:latin typeface="Arial"/>
                <a:ea typeface="Arial"/>
                <a:cs typeface="Arial"/>
                <a:sym typeface="Arial"/>
              </a:rPr>
              <a:t>Let’s look an example of how Python evaluates a simple statement c = a + b. It does this by maintaining an operand stack. During evaluation, the objects’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are changed.</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Initially we have variable </a:t>
            </a:r>
            <a:r>
              <a:rPr lang="en-US" sz="1100" b="0" i="0" u="none" strike="noStrike" cap="none" dirty="0" err="1">
                <a:solidFill>
                  <a:srgbClr val="000000"/>
                </a:solidFill>
                <a:effectLst/>
                <a:latin typeface="Arial"/>
                <a:ea typeface="Arial"/>
                <a:cs typeface="Arial"/>
                <a:sym typeface="Arial"/>
              </a:rPr>
              <a:t>a,b,c</a:t>
            </a:r>
            <a:r>
              <a:rPr lang="en-US" sz="1100" b="0" i="0" u="none" strike="noStrike" cap="none" dirty="0">
                <a:solidFill>
                  <a:srgbClr val="000000"/>
                </a:solidFill>
                <a:effectLst/>
                <a:latin typeface="Arial"/>
                <a:ea typeface="Arial"/>
                <a:cs typeface="Arial"/>
                <a:sym typeface="Arial"/>
              </a:rPr>
              <a:t> whose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are all 1</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First `a` is pushed into the stack, its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is increments to 2</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Same thing happens to name `b`, whose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also increments to 2</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Then `a` and `b` are popped from the stack, followed by an BINARY_ADD operation to add a and b</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Note that `a` and `b`s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drops to 1 after popping.</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evaluation result is stored to `c`. When pushing to the stack, it’s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pops to 2.</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Finally, after the statement evaluation is done, c’s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drops back to 1.</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Notice that although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for all variables returns back to 1 after evaluation, they do get changed during the process.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Thus, our observation is, although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does not directly indicate object accesses, we can observe its changing </a:t>
            </a:r>
            <a:r>
              <a:rPr lang="en-US" sz="1100" b="0" i="0" u="none" strike="noStrike" cap="none" dirty="0" err="1">
                <a:solidFill>
                  <a:srgbClr val="000000"/>
                </a:solidFill>
                <a:effectLst/>
                <a:latin typeface="Arial"/>
                <a:ea typeface="Arial"/>
                <a:cs typeface="Arial"/>
                <a:sym typeface="Arial"/>
              </a:rPr>
              <a:t>bahavior</a:t>
            </a:r>
            <a:r>
              <a:rPr lang="en-US" sz="1100" b="0" i="0" u="none" strike="noStrike" cap="none" dirty="0">
                <a:solidFill>
                  <a:srgbClr val="000000"/>
                </a:solidFill>
                <a:effectLst/>
                <a:latin typeface="Arial"/>
                <a:ea typeface="Arial"/>
                <a:cs typeface="Arial"/>
                <a:sym typeface="Arial"/>
              </a:rPr>
              <a:t> to infer the hotness.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Our system therefore uses this observation to track Python object hotness.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We do this by reusing the existing </a:t>
            </a:r>
            <a:r>
              <a:rPr lang="en-US" sz="1100" b="0" i="0" u="none" strike="noStrike" cap="none" dirty="0" err="1">
                <a:solidFill>
                  <a:srgbClr val="000000"/>
                </a:solidFill>
                <a:effectLst/>
                <a:latin typeface="Arial"/>
                <a:ea typeface="Arial"/>
                <a:cs typeface="Arial"/>
                <a:sym typeface="Arial"/>
              </a:rPr>
              <a:t>ob_refcnt</a:t>
            </a:r>
            <a:r>
              <a:rPr lang="en-US" sz="1100" b="0" i="0" u="none" strike="noStrike" cap="none" dirty="0">
                <a:solidFill>
                  <a:srgbClr val="000000"/>
                </a:solidFill>
                <a:effectLst/>
                <a:latin typeface="Arial"/>
                <a:ea typeface="Arial"/>
                <a:cs typeface="Arial"/>
                <a:sym typeface="Arial"/>
              </a:rPr>
              <a:t> field</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 32 LSB are left for original reference counting</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We make use of the 32 MSBs to keep track of the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changes.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However, unlike the original </a:t>
            </a:r>
            <a:r>
              <a:rPr lang="en-US" sz="1100" b="0" i="0" u="none" strike="noStrike" cap="none" dirty="0" err="1">
                <a:solidFill>
                  <a:srgbClr val="000000"/>
                </a:solidFill>
                <a:effectLst/>
                <a:latin typeface="Arial"/>
                <a:ea typeface="Arial"/>
                <a:cs typeface="Arial"/>
                <a:sym typeface="Arial"/>
              </a:rPr>
              <a:t>refcount</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mtp_cnt</a:t>
            </a:r>
            <a:r>
              <a:rPr lang="en-US" sz="1100" b="0" i="0" u="none" strike="noStrike" cap="none" dirty="0">
                <a:solidFill>
                  <a:srgbClr val="000000"/>
                </a:solidFill>
                <a:effectLst/>
                <a:latin typeface="Arial"/>
                <a:ea typeface="Arial"/>
                <a:cs typeface="Arial"/>
                <a:sym typeface="Arial"/>
              </a:rPr>
              <a:t> only increases no matter the original </a:t>
            </a:r>
            <a:r>
              <a:rPr lang="en-US" sz="1100" b="0" i="0" u="none" strike="noStrike" cap="none" dirty="0" err="1">
                <a:solidFill>
                  <a:srgbClr val="000000"/>
                </a:solidFill>
                <a:effectLst/>
                <a:latin typeface="Arial"/>
                <a:ea typeface="Arial"/>
                <a:cs typeface="Arial"/>
                <a:sym typeface="Arial"/>
              </a:rPr>
              <a:t>refcnt</a:t>
            </a:r>
            <a:r>
              <a:rPr lang="en-US" sz="1100" b="0" i="0" u="none" strike="noStrike" cap="none" dirty="0">
                <a:solidFill>
                  <a:srgbClr val="000000"/>
                </a:solidFill>
                <a:effectLst/>
                <a:latin typeface="Arial"/>
                <a:ea typeface="Arial"/>
                <a:cs typeface="Arial"/>
                <a:sym typeface="Arial"/>
              </a:rPr>
              <a:t> increase or decrease.</a:t>
            </a:r>
            <a:endParaRPr lang="en-US" b="0" dirty="0">
              <a:effectLst/>
            </a:endParaRPr>
          </a:p>
        </p:txBody>
      </p:sp>
    </p:spTree>
    <p:extLst>
      <p:ext uri="{BB962C8B-B14F-4D97-AF65-F5344CB8AC3E}">
        <p14:creationId xmlns:p14="http://schemas.microsoft.com/office/powerpoint/2010/main" val="420633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0f8326ffae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258" name="Google Shape;258;g30f8326ffae_0_1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indent="0" rtl="0">
              <a:buNone/>
            </a:pPr>
            <a:r>
              <a:rPr lang="en-US" sz="1100" b="0" i="0" u="none" strike="noStrike" cap="none" dirty="0">
                <a:solidFill>
                  <a:srgbClr val="000000"/>
                </a:solidFill>
                <a:effectLst/>
                <a:latin typeface="Arial"/>
                <a:ea typeface="Arial"/>
                <a:cs typeface="Arial"/>
                <a:sym typeface="Arial"/>
              </a:rPr>
              <a:t>With that, we present MTP. MTP is a C extension module built atop </a:t>
            </a:r>
            <a:r>
              <a:rPr lang="en-US" sz="1100" b="0" i="0" u="none" strike="noStrike" cap="none" dirty="0" err="1">
                <a:solidFill>
                  <a:srgbClr val="000000"/>
                </a:solidFill>
                <a:effectLst/>
                <a:latin typeface="Arial"/>
                <a:ea typeface="Arial"/>
                <a:cs typeface="Arial"/>
                <a:sym typeface="Arial"/>
              </a:rPr>
              <a:t>CPython</a:t>
            </a:r>
            <a:r>
              <a:rPr lang="en-US" sz="1100" b="0" i="0" u="none" strike="noStrike" cap="none" dirty="0">
                <a:solidFill>
                  <a:srgbClr val="000000"/>
                </a:solidFill>
                <a:effectLst/>
                <a:latin typeface="Arial"/>
                <a:ea typeface="Arial"/>
                <a:cs typeface="Arial"/>
                <a:sym typeface="Arial"/>
              </a:rPr>
              <a:t> interpreter. Once enabled, it runs as a background </a:t>
            </a:r>
            <a:r>
              <a:rPr lang="en-US" sz="1100" b="0" i="0" u="none" strike="noStrike" cap="none" dirty="0" err="1">
                <a:solidFill>
                  <a:srgbClr val="000000"/>
                </a:solidFill>
                <a:effectLst/>
                <a:latin typeface="Arial"/>
                <a:ea typeface="Arial"/>
                <a:cs typeface="Arial"/>
                <a:sym typeface="Arial"/>
              </a:rPr>
              <a:t>CPython</a:t>
            </a:r>
            <a:r>
              <a:rPr lang="en-US" sz="1100" b="0" i="0" u="none" strike="noStrike" cap="none" dirty="0">
                <a:solidFill>
                  <a:srgbClr val="000000"/>
                </a:solidFill>
                <a:effectLst/>
                <a:latin typeface="Arial"/>
                <a:ea typeface="Arial"/>
                <a:cs typeface="Arial"/>
                <a:sym typeface="Arial"/>
              </a:rPr>
              <a:t> thread.</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It first performs a marking phase to obtain all Python live objects.</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Then it enters several consecutive sampling phases to obtain Python object reference count changing behavior. During the sampling, we periodically predict the sampled objects hotness using our inference model</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After object hotness is obtained, MTP enters the migration plane for data promotion and demotion.</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We use an eagerness-aware metric to calculate hot vs cold page threshold.</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[click]</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Because the marking phase temporarily blocks the application, we have to determine if the upcoming marking is really needed or not</a:t>
            </a:r>
            <a:endParaRPr lang="en-US" b="0" dirty="0">
              <a:effectLst/>
            </a:endParaRPr>
          </a:p>
          <a:p>
            <a:pPr marL="0" indent="0" rtl="0">
              <a:buNone/>
            </a:pPr>
            <a:r>
              <a:rPr lang="en-US" sz="1100" b="0" i="0" u="none" strike="noStrike" cap="none" dirty="0">
                <a:solidFill>
                  <a:srgbClr val="000000"/>
                </a:solidFill>
                <a:effectLst/>
                <a:latin typeface="Arial"/>
                <a:ea typeface="Arial"/>
                <a:cs typeface="Arial"/>
                <a:sym typeface="Arial"/>
              </a:rPr>
              <a:t>I will know describe each component in detail.</a:t>
            </a:r>
            <a:endParaRPr lang="en-US" b="0" dirty="0">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45c69f34f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01" name="Google Shape;301;g345c69f34f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start with, MTP needs to have the scope of all interested PyObjects. The internal Python virtual machine does maintain three generational GC lists to detect cyclic references, what is called as cyclic-GC lists.</a:t>
            </a:r>
          </a:p>
          <a:p>
            <a:pPr marL="0" lvl="0" indent="0" algn="l" rtl="0">
              <a:spcBef>
                <a:spcPts val="0"/>
              </a:spcBef>
              <a:spcAft>
                <a:spcPts val="0"/>
              </a:spcAft>
              <a:buNone/>
            </a:pPr>
            <a:r>
              <a:rPr lang="en-US" dirty="0"/>
              <a:t>Unfortunately, these lists only track container objects, for example, list, </a:t>
            </a:r>
            <a:r>
              <a:rPr lang="en-US" dirty="0" err="1"/>
              <a:t>dict</a:t>
            </a:r>
            <a:r>
              <a:rPr lang="en-US" dirty="0"/>
              <a:t>, tuple. If we only sample their hotness, a large number of objects will be ignored.</a:t>
            </a:r>
          </a:p>
          <a:p>
            <a:pPr marL="0" lvl="0" indent="0" algn="l" rtl="0">
              <a:spcBef>
                <a:spcPts val="0"/>
              </a:spcBef>
              <a:spcAft>
                <a:spcPts val="0"/>
              </a:spcAft>
              <a:buNone/>
            </a:pPr>
            <a:r>
              <a:rPr lang="en-US" dirty="0"/>
              <a:t>[click]</a:t>
            </a:r>
          </a:p>
          <a:p>
            <a:pPr marL="0" lvl="0" indent="0" algn="l" rtl="0">
              <a:spcBef>
                <a:spcPts val="0"/>
              </a:spcBef>
              <a:spcAft>
                <a:spcPts val="0"/>
              </a:spcAft>
              <a:buNone/>
            </a:pPr>
            <a:r>
              <a:rPr lang="en-US" dirty="0"/>
              <a:t>Thus, a marking phase is needed for MTP to obtain all PyObjects. </a:t>
            </a:r>
          </a:p>
          <a:p>
            <a:pPr marL="0" lvl="0" indent="0" algn="l" rtl="0">
              <a:spcBef>
                <a:spcPts val="0"/>
              </a:spcBef>
              <a:spcAft>
                <a:spcPts val="0"/>
              </a:spcAft>
              <a:buNone/>
            </a:pPr>
            <a:r>
              <a:rPr lang="en-US" dirty="0"/>
              <a:t>It works by recursively traverse all PyObjects starting from the cyclic-GC lists, like this.</a:t>
            </a:r>
          </a:p>
          <a:p>
            <a:pPr marL="0" lvl="0" indent="0" algn="l" rtl="0">
              <a:spcBef>
                <a:spcPts val="0"/>
              </a:spcBef>
              <a:spcAft>
                <a:spcPts val="0"/>
              </a:spcAft>
              <a:buNone/>
            </a:pPr>
            <a:r>
              <a:rPr lang="en-US" dirty="0"/>
              <a:t>Once facing an iterable object, it further traces to its children objects. </a:t>
            </a:r>
          </a:p>
          <a:p>
            <a:pPr marL="0" lvl="0" indent="0" algn="l" rtl="0">
              <a:spcBef>
                <a:spcPts val="0"/>
              </a:spcBef>
              <a:spcAft>
                <a:spcPts val="0"/>
              </a:spcAft>
              <a:buNone/>
            </a:pPr>
            <a:r>
              <a:rPr lang="en-US" dirty="0"/>
              <a:t>The marking finishes until all marked objects have no children left.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empty background alt footer 1">
  <p:cSld name="1_empty backgroun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11705" y="-482446"/>
            <a:ext cx="9167400" cy="61083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52" name="Google Shape;52;p13"/>
          <p:cNvSpPr txBox="1">
            <a:spLocks noGrp="1"/>
          </p:cNvSpPr>
          <p:nvPr>
            <p:ph type="title"/>
          </p:nvPr>
        </p:nvSpPr>
        <p:spPr>
          <a:xfrm>
            <a:off x="628650" y="301706"/>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2"/>
              </a:buClr>
              <a:buSzPts val="1400"/>
              <a:buNone/>
              <a:defRPr>
                <a:latin typeface="Arial"/>
                <a:ea typeface="Arial"/>
                <a:cs typeface="Arial"/>
                <a:sym typeface="Arial"/>
              </a:defRPr>
            </a:lvl1pPr>
            <a:lvl2pPr lvl="1" algn="l">
              <a:lnSpc>
                <a:spcPct val="90000"/>
              </a:lnSpc>
              <a:spcBef>
                <a:spcPts val="0"/>
              </a:spcBef>
              <a:spcAft>
                <a:spcPts val="0"/>
              </a:spcAft>
              <a:buClr>
                <a:schemeClr val="accent1"/>
              </a:buClr>
              <a:buSzPts val="1400"/>
              <a:buNone/>
              <a:defRPr/>
            </a:lvl2pPr>
            <a:lvl3pPr lvl="2" algn="l">
              <a:lnSpc>
                <a:spcPct val="90000"/>
              </a:lnSpc>
              <a:spcBef>
                <a:spcPts val="0"/>
              </a:spcBef>
              <a:spcAft>
                <a:spcPts val="0"/>
              </a:spcAft>
              <a:buClr>
                <a:schemeClr val="accent1"/>
              </a:buClr>
              <a:buSzPts val="1400"/>
              <a:buNone/>
              <a:defRPr/>
            </a:lvl3pPr>
            <a:lvl4pPr lvl="3" algn="l">
              <a:lnSpc>
                <a:spcPct val="90000"/>
              </a:lnSpc>
              <a:spcBef>
                <a:spcPts val="0"/>
              </a:spcBef>
              <a:spcAft>
                <a:spcPts val="0"/>
              </a:spcAft>
              <a:buClr>
                <a:schemeClr val="accent1"/>
              </a:buClr>
              <a:buSzPts val="1400"/>
              <a:buNone/>
              <a:defRPr/>
            </a:lvl4pPr>
            <a:lvl5pPr lvl="4" algn="l">
              <a:lnSpc>
                <a:spcPct val="90000"/>
              </a:lnSpc>
              <a:spcBef>
                <a:spcPts val="0"/>
              </a:spcBef>
              <a:spcAft>
                <a:spcPts val="0"/>
              </a:spcAft>
              <a:buClr>
                <a:schemeClr val="accent1"/>
              </a:buClr>
              <a:buSzPts val="1400"/>
              <a:buNone/>
              <a:defRPr/>
            </a:lvl5pPr>
            <a:lvl6pPr lvl="5" algn="l">
              <a:lnSpc>
                <a:spcPct val="90000"/>
              </a:lnSpc>
              <a:spcBef>
                <a:spcPts val="0"/>
              </a:spcBef>
              <a:spcAft>
                <a:spcPts val="0"/>
              </a:spcAft>
              <a:buClr>
                <a:schemeClr val="accent1"/>
              </a:buClr>
              <a:buSzPts val="1400"/>
              <a:buNone/>
              <a:defRPr/>
            </a:lvl6pPr>
            <a:lvl7pPr lvl="6" algn="l">
              <a:lnSpc>
                <a:spcPct val="90000"/>
              </a:lnSpc>
              <a:spcBef>
                <a:spcPts val="0"/>
              </a:spcBef>
              <a:spcAft>
                <a:spcPts val="0"/>
              </a:spcAft>
              <a:buClr>
                <a:schemeClr val="accent1"/>
              </a:buClr>
              <a:buSzPts val="1400"/>
              <a:buNone/>
              <a:defRPr/>
            </a:lvl7pPr>
            <a:lvl8pPr lvl="7" algn="l">
              <a:lnSpc>
                <a:spcPct val="90000"/>
              </a:lnSpc>
              <a:spcBef>
                <a:spcPts val="0"/>
              </a:spcBef>
              <a:spcAft>
                <a:spcPts val="0"/>
              </a:spcAft>
              <a:buClr>
                <a:schemeClr val="accent1"/>
              </a:buClr>
              <a:buSzPts val="1400"/>
              <a:buNone/>
              <a:defRPr/>
            </a:lvl8pPr>
            <a:lvl9pPr lvl="8" algn="l">
              <a:lnSpc>
                <a:spcPct val="90000"/>
              </a:lnSpc>
              <a:spcBef>
                <a:spcPts val="0"/>
              </a:spcBef>
              <a:spcAft>
                <a:spcPts val="0"/>
              </a:spcAft>
              <a:buClr>
                <a:schemeClr val="accent1"/>
              </a:buClr>
              <a:buSzPts val="1400"/>
              <a:buNone/>
              <a:defRPr/>
            </a:lvl9pPr>
          </a:lstStyle>
          <a:p>
            <a:endParaRPr/>
          </a:p>
        </p:txBody>
      </p:sp>
      <p:sp>
        <p:nvSpPr>
          <p:cNvPr id="53" name="Google Shape;53;p13"/>
          <p:cNvSpPr txBox="1">
            <a:spLocks noGrp="1"/>
          </p:cNvSpPr>
          <p:nvPr>
            <p:ph type="body" idx="1"/>
          </p:nvPr>
        </p:nvSpPr>
        <p:spPr>
          <a:xfrm>
            <a:off x="628650" y="1501379"/>
            <a:ext cx="7886700" cy="3340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atin typeface="Arial"/>
                <a:ea typeface="Arial"/>
                <a:cs typeface="Arial"/>
                <a:sym typeface="Arial"/>
              </a:defRPr>
            </a:lvl1pPr>
            <a:lvl2pPr marL="914400" lvl="1" indent="-361950" algn="l">
              <a:lnSpc>
                <a:spcPct val="90000"/>
              </a:lnSpc>
              <a:spcBef>
                <a:spcPts val="800"/>
              </a:spcBef>
              <a:spcAft>
                <a:spcPts val="0"/>
              </a:spcAft>
              <a:buSzPts val="2100"/>
              <a:buChar char="○"/>
              <a:defRPr/>
            </a:lvl2pPr>
            <a:lvl3pPr marL="1371600" lvl="2" indent="-361950" algn="l">
              <a:lnSpc>
                <a:spcPct val="90000"/>
              </a:lnSpc>
              <a:spcBef>
                <a:spcPts val="800"/>
              </a:spcBef>
              <a:spcAft>
                <a:spcPts val="0"/>
              </a:spcAft>
              <a:buSzPts val="2100"/>
              <a:buChar char="■"/>
              <a:defRPr/>
            </a:lvl3pPr>
            <a:lvl4pPr marL="1828800" lvl="3" indent="-361950" algn="l">
              <a:lnSpc>
                <a:spcPct val="90000"/>
              </a:lnSpc>
              <a:spcBef>
                <a:spcPts val="800"/>
              </a:spcBef>
              <a:spcAft>
                <a:spcPts val="0"/>
              </a:spcAft>
              <a:buSzPts val="2100"/>
              <a:buChar char="●"/>
              <a:defRPr/>
            </a:lvl4pPr>
            <a:lvl5pPr marL="2286000" lvl="4" indent="-361950" algn="l">
              <a:lnSpc>
                <a:spcPct val="90000"/>
              </a:lnSpc>
              <a:spcBef>
                <a:spcPts val="800"/>
              </a:spcBef>
              <a:spcAft>
                <a:spcPts val="0"/>
              </a:spcAft>
              <a:buSzPts val="2100"/>
              <a:buChar char="○"/>
              <a:defRPr/>
            </a:lvl5pPr>
            <a:lvl6pPr marL="2743200" lvl="5" indent="-361950" algn="l">
              <a:lnSpc>
                <a:spcPct val="90000"/>
              </a:lnSpc>
              <a:spcBef>
                <a:spcPts val="800"/>
              </a:spcBef>
              <a:spcAft>
                <a:spcPts val="0"/>
              </a:spcAft>
              <a:buSzPts val="2100"/>
              <a:buChar char="■"/>
              <a:defRPr/>
            </a:lvl6pPr>
            <a:lvl7pPr marL="3200400" lvl="6" indent="-361950" algn="l">
              <a:lnSpc>
                <a:spcPct val="90000"/>
              </a:lnSpc>
              <a:spcBef>
                <a:spcPts val="800"/>
              </a:spcBef>
              <a:spcAft>
                <a:spcPts val="0"/>
              </a:spcAft>
              <a:buSzPts val="2100"/>
              <a:buChar char="●"/>
              <a:defRPr/>
            </a:lvl7pPr>
            <a:lvl8pPr marL="3657600" lvl="7" indent="-361950" algn="l">
              <a:lnSpc>
                <a:spcPct val="90000"/>
              </a:lnSpc>
              <a:spcBef>
                <a:spcPts val="800"/>
              </a:spcBef>
              <a:spcAft>
                <a:spcPts val="0"/>
              </a:spcAft>
              <a:buSzPts val="2100"/>
              <a:buChar char="○"/>
              <a:defRPr/>
            </a:lvl8pPr>
            <a:lvl9pPr marL="4114800" lvl="8" indent="-361950" algn="l">
              <a:lnSpc>
                <a:spcPct val="90000"/>
              </a:lnSpc>
              <a:spcBef>
                <a:spcPts val="800"/>
              </a:spcBef>
              <a:spcAft>
                <a:spcPts val="0"/>
              </a:spcAft>
              <a:buSzPts val="2100"/>
              <a:buChar char="■"/>
              <a:defRPr/>
            </a:lvl9pPr>
          </a:lstStyle>
          <a:p>
            <a:endParaRPr/>
          </a:p>
        </p:txBody>
      </p:sp>
      <p:sp>
        <p:nvSpPr>
          <p:cNvPr id="54" name="Google Shape;5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a:latin typeface="Arial"/>
                <a:ea typeface="Arial"/>
                <a:cs typeface="Arial"/>
                <a:sym typeface="Arial"/>
              </a:defRPr>
            </a:lvl1pPr>
            <a:lvl2pPr lvl="1">
              <a:buNone/>
              <a:defRPr>
                <a:latin typeface="Arial"/>
                <a:ea typeface="Arial"/>
                <a:cs typeface="Arial"/>
                <a:sym typeface="Arial"/>
              </a:defRPr>
            </a:lvl2pPr>
            <a:lvl3pPr lvl="2">
              <a:buNone/>
              <a:defRPr>
                <a:latin typeface="Arial"/>
                <a:ea typeface="Arial"/>
                <a:cs typeface="Arial"/>
                <a:sym typeface="Arial"/>
              </a:defRPr>
            </a:lvl3pPr>
            <a:lvl4pPr lvl="3">
              <a:buNone/>
              <a:defRPr>
                <a:latin typeface="Arial"/>
                <a:ea typeface="Arial"/>
                <a:cs typeface="Arial"/>
                <a:sym typeface="Arial"/>
              </a:defRPr>
            </a:lvl4pPr>
            <a:lvl5pPr lvl="4">
              <a:buNone/>
              <a:defRPr>
                <a:latin typeface="Arial"/>
                <a:ea typeface="Arial"/>
                <a:cs typeface="Arial"/>
                <a:sym typeface="Arial"/>
              </a:defRPr>
            </a:lvl5pPr>
            <a:lvl6pPr lvl="5">
              <a:buNone/>
              <a:defRPr>
                <a:latin typeface="Arial"/>
                <a:ea typeface="Arial"/>
                <a:cs typeface="Arial"/>
                <a:sym typeface="Arial"/>
              </a:defRPr>
            </a:lvl6pPr>
            <a:lvl7pPr lvl="6">
              <a:buNone/>
              <a:defRPr>
                <a:latin typeface="Arial"/>
                <a:ea typeface="Arial"/>
                <a:cs typeface="Arial"/>
                <a:sym typeface="Arial"/>
              </a:defRPr>
            </a:lvl7pPr>
            <a:lvl8pPr lvl="7">
              <a:buNone/>
              <a:defRPr>
                <a:latin typeface="Arial"/>
                <a:ea typeface="Arial"/>
                <a:cs typeface="Arial"/>
                <a:sym typeface="Arial"/>
              </a:defRPr>
            </a:lvl8pPr>
            <a:lvl9pPr lvl="8">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00.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481730" y="1067671"/>
            <a:ext cx="6180540" cy="141988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4000" dirty="0"/>
              <a:t>Memory Tiering in Python Virtual Machine</a:t>
            </a:r>
            <a:endParaRPr sz="4000" dirty="0"/>
          </a:p>
        </p:txBody>
      </p:sp>
      <p:sp>
        <p:nvSpPr>
          <p:cNvPr id="60" name="Google Shape;60;p14"/>
          <p:cNvSpPr txBox="1">
            <a:spLocks noGrp="1"/>
          </p:cNvSpPr>
          <p:nvPr>
            <p:ph type="subTitle" idx="1"/>
          </p:nvPr>
        </p:nvSpPr>
        <p:spPr>
          <a:xfrm>
            <a:off x="520200" y="2778609"/>
            <a:ext cx="8103600" cy="9918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770"/>
              <a:buNone/>
            </a:pPr>
            <a:r>
              <a:rPr lang="en" sz="1800" b="1" dirty="0">
                <a:solidFill>
                  <a:schemeClr val="dk1"/>
                </a:solidFill>
              </a:rPr>
              <a:t>Yuze Li</a:t>
            </a:r>
            <a:r>
              <a:rPr lang="en" sz="1800" dirty="0">
                <a:solidFill>
                  <a:schemeClr val="dk1"/>
                </a:solidFill>
              </a:rPr>
              <a:t>, </a:t>
            </a:r>
            <a:r>
              <a:rPr lang="en" sz="1800" dirty="0" err="1">
                <a:solidFill>
                  <a:schemeClr val="dk1"/>
                </a:solidFill>
              </a:rPr>
              <a:t>Shunyu</a:t>
            </a:r>
            <a:r>
              <a:rPr lang="en" sz="1800" dirty="0">
                <a:solidFill>
                  <a:schemeClr val="dk1"/>
                </a:solidFill>
              </a:rPr>
              <a:t> Yao, </a:t>
            </a:r>
            <a:r>
              <a:rPr lang="en" sz="1800" dirty="0" err="1">
                <a:solidFill>
                  <a:schemeClr val="dk1"/>
                </a:solidFill>
              </a:rPr>
              <a:t>Jaiaid</a:t>
            </a:r>
            <a:r>
              <a:rPr lang="en" sz="1800" dirty="0">
                <a:solidFill>
                  <a:schemeClr val="dk1"/>
                </a:solidFill>
              </a:rPr>
              <a:t> Mobin, Tianyu Zhan, M. Mustafa Rafique, Dimitrios Nikolopoulos, </a:t>
            </a:r>
            <a:r>
              <a:rPr lang="en" sz="1800" dirty="0" err="1">
                <a:solidFill>
                  <a:schemeClr val="dk1"/>
                </a:solidFill>
              </a:rPr>
              <a:t>Kirshanthan</a:t>
            </a:r>
            <a:r>
              <a:rPr lang="en" sz="1800" dirty="0">
                <a:solidFill>
                  <a:schemeClr val="dk1"/>
                </a:solidFill>
              </a:rPr>
              <a:t> </a:t>
            </a:r>
            <a:r>
              <a:rPr lang="en" sz="1800" dirty="0" err="1">
                <a:solidFill>
                  <a:schemeClr val="dk1"/>
                </a:solidFill>
              </a:rPr>
              <a:t>Sundararajah</a:t>
            </a:r>
            <a:r>
              <a:rPr lang="en" sz="1800" dirty="0">
                <a:solidFill>
                  <a:schemeClr val="dk1"/>
                </a:solidFill>
              </a:rPr>
              <a:t>, Ali R. Butt</a:t>
            </a:r>
            <a:endParaRPr sz="1800" dirty="0">
              <a:solidFill>
                <a:schemeClr val="dk1"/>
              </a:solidFill>
            </a:endParaRPr>
          </a:p>
        </p:txBody>
      </p:sp>
      <p:pic>
        <p:nvPicPr>
          <p:cNvPr id="61" name="Google Shape;61;p14"/>
          <p:cNvPicPr preferRelativeResize="0"/>
          <p:nvPr/>
        </p:nvPicPr>
        <p:blipFill>
          <a:blip r:embed="rId3">
            <a:alphaModFix/>
          </a:blip>
          <a:stretch>
            <a:fillRect/>
          </a:stretch>
        </p:blipFill>
        <p:spPr>
          <a:xfrm>
            <a:off x="1078249" y="3674152"/>
            <a:ext cx="2030075" cy="1141900"/>
          </a:xfrm>
          <a:prstGeom prst="rect">
            <a:avLst/>
          </a:prstGeom>
          <a:noFill/>
          <a:ln>
            <a:noFill/>
          </a:ln>
        </p:spPr>
      </p:pic>
      <p:pic>
        <p:nvPicPr>
          <p:cNvPr id="62" name="Google Shape;62;p14"/>
          <p:cNvPicPr preferRelativeResize="0"/>
          <p:nvPr/>
        </p:nvPicPr>
        <p:blipFill rotWithShape="1">
          <a:blip r:embed="rId4">
            <a:alphaModFix/>
          </a:blip>
          <a:srcRect t="39711" b="41006"/>
          <a:stretch/>
        </p:blipFill>
        <p:spPr>
          <a:xfrm>
            <a:off x="3417444" y="3826634"/>
            <a:ext cx="3071124" cy="592174"/>
          </a:xfrm>
          <a:prstGeom prst="rect">
            <a:avLst/>
          </a:prstGeom>
          <a:noFill/>
          <a:ln>
            <a:noFill/>
          </a:ln>
        </p:spPr>
      </p:pic>
      <p:sp>
        <p:nvSpPr>
          <p:cNvPr id="2" name="TextBox 1">
            <a:extLst>
              <a:ext uri="{FF2B5EF4-FFF2-40B4-BE49-F238E27FC236}">
                <a16:creationId xmlns:a16="http://schemas.microsoft.com/office/drawing/2014/main" id="{B5216A48-2AE8-11F1-DE78-6E8F71E4BFFE}"/>
              </a:ext>
            </a:extLst>
          </p:cNvPr>
          <p:cNvSpPr txBox="1"/>
          <p:nvPr/>
        </p:nvSpPr>
        <p:spPr>
          <a:xfrm>
            <a:off x="7903029" y="65315"/>
            <a:ext cx="1240971" cy="400110"/>
          </a:xfrm>
          <a:prstGeom prst="rect">
            <a:avLst/>
          </a:prstGeom>
          <a:noFill/>
        </p:spPr>
        <p:txBody>
          <a:bodyPr wrap="square" rtlCol="0">
            <a:spAutoFit/>
          </a:bodyPr>
          <a:lstStyle/>
          <a:p>
            <a:r>
              <a:rPr lang="en-US" sz="2000" dirty="0"/>
              <a:t>VMIL ‘25</a:t>
            </a:r>
          </a:p>
        </p:txBody>
      </p:sp>
      <p:pic>
        <p:nvPicPr>
          <p:cNvPr id="1026" name="Picture 2" descr="Marquette receives NSF grant to support research funding management |  Marquette Today">
            <a:extLst>
              <a:ext uri="{FF2B5EF4-FFF2-40B4-BE49-F238E27FC236}">
                <a16:creationId xmlns:a16="http://schemas.microsoft.com/office/drawing/2014/main" id="{5051EC58-D54F-D5E2-35AC-1993B77D88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98" t="11623" r="25028" b="11682"/>
          <a:stretch>
            <a:fillRect/>
          </a:stretch>
        </p:blipFill>
        <p:spPr bwMode="auto">
          <a:xfrm>
            <a:off x="6797688" y="3608004"/>
            <a:ext cx="1140204" cy="1141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328500" y="24482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Marking Overhead</a:t>
            </a:r>
            <a:endParaRPr dirty="0">
              <a:solidFill>
                <a:srgbClr val="000000"/>
              </a:solidFill>
            </a:endParaRPr>
          </a:p>
        </p:txBody>
      </p:sp>
      <p:sp>
        <p:nvSpPr>
          <p:cNvPr id="268" name="Google Shape;268;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10</a:t>
            </a:fld>
            <a:endParaRPr/>
          </a:p>
        </p:txBody>
      </p:sp>
      <p:pic>
        <p:nvPicPr>
          <p:cNvPr id="2" name="Picture 1">
            <a:extLst>
              <a:ext uri="{FF2B5EF4-FFF2-40B4-BE49-F238E27FC236}">
                <a16:creationId xmlns:a16="http://schemas.microsoft.com/office/drawing/2014/main" id="{336E0C48-CC24-6A0A-1A29-7FFF6E5B00CD}"/>
              </a:ext>
            </a:extLst>
          </p:cNvPr>
          <p:cNvPicPr>
            <a:picLocks noChangeAspect="1"/>
          </p:cNvPicPr>
          <p:nvPr/>
        </p:nvPicPr>
        <p:blipFill>
          <a:blip r:embed="rId3"/>
          <a:stretch>
            <a:fillRect/>
          </a:stretch>
        </p:blipFill>
        <p:spPr>
          <a:xfrm>
            <a:off x="4991024" y="2034188"/>
            <a:ext cx="3687182" cy="2014871"/>
          </a:xfrm>
          <a:prstGeom prst="rect">
            <a:avLst/>
          </a:prstGeom>
        </p:spPr>
      </p:pic>
      <p:sp>
        <p:nvSpPr>
          <p:cNvPr id="4" name="TextBox 3">
            <a:extLst>
              <a:ext uri="{FF2B5EF4-FFF2-40B4-BE49-F238E27FC236}">
                <a16:creationId xmlns:a16="http://schemas.microsoft.com/office/drawing/2014/main" id="{DDF6DC6B-5E1F-A9A9-E924-3374FEF131DB}"/>
              </a:ext>
            </a:extLst>
          </p:cNvPr>
          <p:cNvSpPr txBox="1"/>
          <p:nvPr/>
        </p:nvSpPr>
        <p:spPr>
          <a:xfrm>
            <a:off x="493095" y="904953"/>
            <a:ext cx="2165978" cy="307777"/>
          </a:xfrm>
          <a:prstGeom prst="rect">
            <a:avLst/>
          </a:prstGeom>
          <a:noFill/>
        </p:spPr>
        <p:txBody>
          <a:bodyPr wrap="none" rtlCol="0">
            <a:spAutoFit/>
          </a:bodyPr>
          <a:lstStyle/>
          <a:p>
            <a:r>
              <a:rPr lang="en-US" b="1" dirty="0"/>
              <a:t>Problem</a:t>
            </a:r>
            <a:r>
              <a:rPr lang="en-US" dirty="0"/>
              <a:t>: Stop-the-world</a:t>
            </a:r>
          </a:p>
        </p:txBody>
      </p:sp>
      <p:sp>
        <p:nvSpPr>
          <p:cNvPr id="5" name="TextBox 4">
            <a:extLst>
              <a:ext uri="{FF2B5EF4-FFF2-40B4-BE49-F238E27FC236}">
                <a16:creationId xmlns:a16="http://schemas.microsoft.com/office/drawing/2014/main" id="{4AE0F8FA-9ED7-F953-07DA-149FB2D09366}"/>
              </a:ext>
            </a:extLst>
          </p:cNvPr>
          <p:cNvSpPr txBox="1"/>
          <p:nvPr/>
        </p:nvSpPr>
        <p:spPr>
          <a:xfrm>
            <a:off x="493095" y="1238512"/>
            <a:ext cx="3874779" cy="307777"/>
          </a:xfrm>
          <a:prstGeom prst="rect">
            <a:avLst/>
          </a:prstGeom>
          <a:noFill/>
          <a:ln w="25400">
            <a:solidFill>
              <a:schemeClr val="accent1"/>
            </a:solidFill>
          </a:ln>
        </p:spPr>
        <p:txBody>
          <a:bodyPr wrap="none" rtlCol="0">
            <a:spAutoFit/>
          </a:bodyPr>
          <a:lstStyle/>
          <a:p>
            <a:r>
              <a:rPr lang="en-US" b="1" dirty="0"/>
              <a:t>Solution 1</a:t>
            </a:r>
            <a:r>
              <a:rPr lang="en-US" dirty="0"/>
              <a:t>: Reduce unnecessary </a:t>
            </a:r>
            <a:r>
              <a:rPr lang="en-US" b="1" dirty="0"/>
              <a:t># markings </a:t>
            </a:r>
          </a:p>
        </p:txBody>
      </p:sp>
      <p:sp>
        <p:nvSpPr>
          <p:cNvPr id="6" name="TextBox 5">
            <a:extLst>
              <a:ext uri="{FF2B5EF4-FFF2-40B4-BE49-F238E27FC236}">
                <a16:creationId xmlns:a16="http://schemas.microsoft.com/office/drawing/2014/main" id="{159C71F9-A273-6ECB-F7CA-FDE3C108AC41}"/>
              </a:ext>
            </a:extLst>
          </p:cNvPr>
          <p:cNvSpPr txBox="1"/>
          <p:nvPr/>
        </p:nvSpPr>
        <p:spPr>
          <a:xfrm>
            <a:off x="4932905" y="1238511"/>
            <a:ext cx="3962176" cy="307777"/>
          </a:xfrm>
          <a:prstGeom prst="rect">
            <a:avLst/>
          </a:prstGeom>
          <a:noFill/>
          <a:ln w="25400">
            <a:solidFill>
              <a:schemeClr val="accent1"/>
            </a:solidFill>
          </a:ln>
        </p:spPr>
        <p:txBody>
          <a:bodyPr wrap="square" rtlCol="0">
            <a:spAutoFit/>
          </a:bodyPr>
          <a:lstStyle>
            <a:defPPr marR="0" lvl="0" algn="l" rtl="0">
              <a:lnSpc>
                <a:spcPct val="100000"/>
              </a:lnSpc>
              <a:spcBef>
                <a:spcPts val="0"/>
              </a:spcBef>
              <a:spcAft>
                <a:spcPts val="0"/>
              </a:spcAft>
            </a:defPPr>
          </a:lstStyle>
          <a:p>
            <a:r>
              <a:rPr lang="en-US" b="1" dirty="0"/>
              <a:t>Solution 2</a:t>
            </a:r>
            <a:r>
              <a:rPr lang="en-US" dirty="0"/>
              <a:t>: Confine # objects for </a:t>
            </a:r>
            <a:r>
              <a:rPr lang="en-US" b="1" dirty="0"/>
              <a:t>each marking</a:t>
            </a:r>
          </a:p>
        </p:txBody>
      </p:sp>
      <p:pic>
        <p:nvPicPr>
          <p:cNvPr id="1026" name="Picture 2">
            <a:extLst>
              <a:ext uri="{FF2B5EF4-FFF2-40B4-BE49-F238E27FC236}">
                <a16:creationId xmlns:a16="http://schemas.microsoft.com/office/drawing/2014/main" id="{FD7444EE-2BD9-5E12-1584-57CF12B11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90" y="1809176"/>
            <a:ext cx="3480787" cy="245435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0797223-6622-3AB7-6F05-FA1BFC858117}"/>
              </a:ext>
            </a:extLst>
          </p:cNvPr>
          <p:cNvSpPr/>
          <p:nvPr/>
        </p:nvSpPr>
        <p:spPr>
          <a:xfrm rot="1424184">
            <a:off x="1425548" y="2384819"/>
            <a:ext cx="870344" cy="1404402"/>
          </a:xfrm>
          <a:prstGeom prst="ellipse">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0C6722A-6D17-0589-8D35-0C2456DCE601}"/>
              </a:ext>
            </a:extLst>
          </p:cNvPr>
          <p:cNvSpPr/>
          <p:nvPr/>
        </p:nvSpPr>
        <p:spPr>
          <a:xfrm rot="9465627">
            <a:off x="2810428" y="1982503"/>
            <a:ext cx="1394627" cy="6270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2" name="Google Shape;442;p37"/>
          <p:cNvSpPr txBox="1">
            <a:spLocks noGrp="1"/>
          </p:cNvSpPr>
          <p:nvPr>
            <p:ph type="title"/>
          </p:nvPr>
        </p:nvSpPr>
        <p:spPr>
          <a:xfrm>
            <a:off x="328500" y="24482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Sampling Phase</a:t>
            </a:r>
            <a:endParaRPr dirty="0">
              <a:solidFill>
                <a:srgbClr val="000000"/>
              </a:solidFill>
            </a:endParaRPr>
          </a:p>
        </p:txBody>
      </p:sp>
      <p:sp>
        <p:nvSpPr>
          <p:cNvPr id="443" name="Google Shape;443;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11</a:t>
            </a:fld>
            <a:endParaRPr/>
          </a:p>
        </p:txBody>
      </p:sp>
      <p:sp>
        <p:nvSpPr>
          <p:cNvPr id="446" name="Google Shape;446;p37"/>
          <p:cNvSpPr txBox="1"/>
          <p:nvPr/>
        </p:nvSpPr>
        <p:spPr>
          <a:xfrm>
            <a:off x="80657" y="1000040"/>
            <a:ext cx="8016283" cy="461635"/>
          </a:xfrm>
          <a:prstGeom prst="rect">
            <a:avLst/>
          </a:prstGeom>
          <a:noFill/>
          <a:ln>
            <a:noFill/>
          </a:ln>
        </p:spPr>
        <p:txBody>
          <a:bodyPr spcFirstLastPara="1" wrap="square" lIns="91425" tIns="91425" rIns="91425" bIns="91425" anchor="t" anchorCtr="0">
            <a:spAutoFit/>
          </a:bodyPr>
          <a:lstStyle/>
          <a:p>
            <a:pPr marL="400050" lvl="0" indent="-285750" algn="l" rtl="0">
              <a:spcBef>
                <a:spcPts val="0"/>
              </a:spcBef>
              <a:spcAft>
                <a:spcPts val="0"/>
              </a:spcAft>
              <a:buClr>
                <a:schemeClr val="dk1"/>
              </a:buClr>
              <a:buSzPts val="1800"/>
              <a:buFont typeface="Arial" panose="020B0604020202020204" pitchFamily="34" charset="0"/>
              <a:buChar char="•"/>
            </a:pPr>
            <a:r>
              <a:rPr lang="en" sz="1800" b="1" dirty="0">
                <a:solidFill>
                  <a:schemeClr val="dk1"/>
                </a:solidFill>
              </a:rPr>
              <a:t>Objective</a:t>
            </a:r>
            <a:r>
              <a:rPr lang="en" sz="1800" dirty="0">
                <a:solidFill>
                  <a:schemeClr val="dk1"/>
                </a:solidFill>
              </a:rPr>
              <a:t>: Infer hotness using refcnt changing behavior</a:t>
            </a:r>
            <a:endParaRPr sz="1800" dirty="0">
              <a:solidFill>
                <a:schemeClr val="dk1"/>
              </a:solidFill>
            </a:endParaRPr>
          </a:p>
        </p:txBody>
      </p:sp>
      <p:sp>
        <p:nvSpPr>
          <p:cNvPr id="4" name="TextBox 3">
            <a:extLst>
              <a:ext uri="{FF2B5EF4-FFF2-40B4-BE49-F238E27FC236}">
                <a16:creationId xmlns:a16="http://schemas.microsoft.com/office/drawing/2014/main" id="{286E5E49-EAA6-67D3-1E98-E95A4B690879}"/>
              </a:ext>
            </a:extLst>
          </p:cNvPr>
          <p:cNvSpPr txBox="1"/>
          <p:nvPr/>
        </p:nvSpPr>
        <p:spPr>
          <a:xfrm>
            <a:off x="203925" y="1570495"/>
            <a:ext cx="4903565" cy="369332"/>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chemeClr val="dk1"/>
                </a:solidFill>
              </a:rPr>
              <a:t>Offline model training</a:t>
            </a:r>
          </a:p>
        </p:txBody>
      </p:sp>
      <p:sp>
        <p:nvSpPr>
          <p:cNvPr id="9" name="TextBox 8">
            <a:extLst>
              <a:ext uri="{FF2B5EF4-FFF2-40B4-BE49-F238E27FC236}">
                <a16:creationId xmlns:a16="http://schemas.microsoft.com/office/drawing/2014/main" id="{DA94EBF9-AAD3-8F11-0AD6-9142E1E531CA}"/>
              </a:ext>
            </a:extLst>
          </p:cNvPr>
          <p:cNvSpPr txBox="1"/>
          <p:nvPr/>
        </p:nvSpPr>
        <p:spPr>
          <a:xfrm>
            <a:off x="333238" y="1925369"/>
            <a:ext cx="7763702" cy="307777"/>
          </a:xfrm>
          <a:prstGeom prst="rect">
            <a:avLst/>
          </a:prstGeom>
          <a:noFill/>
        </p:spPr>
        <p:txBody>
          <a:bodyPr wrap="square" rtlCol="0">
            <a:spAutoFit/>
          </a:bodyPr>
          <a:lstStyle/>
          <a:p>
            <a:r>
              <a:rPr lang="en-US" dirty="0">
                <a:solidFill>
                  <a:schemeClr val="dk1"/>
                </a:solidFill>
              </a:rPr>
              <a:t>Input features: median, standard deviation, count of non-zero </a:t>
            </a:r>
            <a:r>
              <a:rPr lang="en-US" dirty="0" err="1">
                <a:solidFill>
                  <a:schemeClr val="dk1"/>
                </a:solidFill>
              </a:rPr>
              <a:t>refcnt</a:t>
            </a:r>
            <a:r>
              <a:rPr lang="en-US" dirty="0">
                <a:solidFill>
                  <a:schemeClr val="dk1"/>
                </a:solidFill>
              </a:rPr>
              <a:t> changes, and range.</a:t>
            </a:r>
          </a:p>
        </p:txBody>
      </p:sp>
      <p:sp>
        <p:nvSpPr>
          <p:cNvPr id="10" name="TextBox 9">
            <a:extLst>
              <a:ext uri="{FF2B5EF4-FFF2-40B4-BE49-F238E27FC236}">
                <a16:creationId xmlns:a16="http://schemas.microsoft.com/office/drawing/2014/main" id="{192C08E8-D32F-A011-B53E-69C98048C43C}"/>
              </a:ext>
            </a:extLst>
          </p:cNvPr>
          <p:cNvSpPr txBox="1"/>
          <p:nvPr/>
        </p:nvSpPr>
        <p:spPr>
          <a:xfrm>
            <a:off x="328500" y="2321480"/>
            <a:ext cx="4429418" cy="307777"/>
          </a:xfrm>
          <a:prstGeom prst="rect">
            <a:avLst/>
          </a:prstGeom>
          <a:noFill/>
        </p:spPr>
        <p:txBody>
          <a:bodyPr wrap="none" rtlCol="0">
            <a:spAutoFit/>
          </a:bodyPr>
          <a:lstStyle/>
          <a:p>
            <a:r>
              <a:rPr lang="en-US" dirty="0">
                <a:solidFill>
                  <a:schemeClr val="dk1"/>
                </a:solidFill>
              </a:rPr>
              <a:t>Ground truth: Page hotness from OS using DAMON</a:t>
            </a:r>
            <a:r>
              <a:rPr lang="en-US" baseline="30000" dirty="0">
                <a:solidFill>
                  <a:schemeClr val="dk1"/>
                </a:solidFill>
              </a:rPr>
              <a:t>[1]</a:t>
            </a:r>
          </a:p>
        </p:txBody>
      </p:sp>
      <p:sp>
        <p:nvSpPr>
          <p:cNvPr id="11" name="TextBox 10">
            <a:extLst>
              <a:ext uri="{FF2B5EF4-FFF2-40B4-BE49-F238E27FC236}">
                <a16:creationId xmlns:a16="http://schemas.microsoft.com/office/drawing/2014/main" id="{7D20C004-7178-FE5E-7A14-CF3C5074CF03}"/>
              </a:ext>
            </a:extLst>
          </p:cNvPr>
          <p:cNvSpPr txBox="1"/>
          <p:nvPr/>
        </p:nvSpPr>
        <p:spPr>
          <a:xfrm>
            <a:off x="5627777" y="4775563"/>
            <a:ext cx="3211135" cy="230832"/>
          </a:xfrm>
          <a:prstGeom prst="rect">
            <a:avLst/>
          </a:prstGeom>
          <a:noFill/>
        </p:spPr>
        <p:txBody>
          <a:bodyPr wrap="none" rtlCol="0">
            <a:spAutoFit/>
          </a:bodyPr>
          <a:lstStyle/>
          <a:p>
            <a:r>
              <a:rPr lang="en-US" sz="900" dirty="0"/>
              <a:t>[1] DAOS: Data access-aware operating system, HPDC ‘22</a:t>
            </a:r>
          </a:p>
        </p:txBody>
      </p:sp>
      <p:sp>
        <p:nvSpPr>
          <p:cNvPr id="12" name="TextBox 11">
            <a:extLst>
              <a:ext uri="{FF2B5EF4-FFF2-40B4-BE49-F238E27FC236}">
                <a16:creationId xmlns:a16="http://schemas.microsoft.com/office/drawing/2014/main" id="{EC617475-7B3F-E762-96B3-FFCD286D7B04}"/>
              </a:ext>
            </a:extLst>
          </p:cNvPr>
          <p:cNvSpPr txBox="1"/>
          <p:nvPr/>
        </p:nvSpPr>
        <p:spPr>
          <a:xfrm>
            <a:off x="277700" y="2717591"/>
            <a:ext cx="4940776" cy="307777"/>
          </a:xfrm>
          <a:prstGeom prst="rect">
            <a:avLst/>
          </a:prstGeom>
          <a:noFill/>
        </p:spPr>
        <p:txBody>
          <a:bodyPr wrap="none" rtlCol="0">
            <a:spAutoFit/>
          </a:bodyPr>
          <a:lstStyle/>
          <a:p>
            <a:pPr algn="r"/>
            <a:r>
              <a:rPr lang="en-US" dirty="0"/>
              <a:t>Model architectures: MLR, Polynomial, Random forest, MLP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874D-7423-31F9-1CD2-B982EB81D403}"/>
              </a:ext>
            </a:extLst>
          </p:cNvPr>
          <p:cNvSpPr>
            <a:spLocks noGrp="1"/>
          </p:cNvSpPr>
          <p:nvPr>
            <p:ph type="title"/>
          </p:nvPr>
        </p:nvSpPr>
        <p:spPr>
          <a:xfrm>
            <a:off x="502041" y="184672"/>
            <a:ext cx="7886700" cy="994200"/>
          </a:xfrm>
        </p:spPr>
        <p:txBody>
          <a:bodyPr/>
          <a:lstStyle/>
          <a:p>
            <a:r>
              <a:rPr lang="en-US" dirty="0"/>
              <a:t>Hotness Prediction</a:t>
            </a:r>
          </a:p>
        </p:txBody>
      </p:sp>
      <p:sp>
        <p:nvSpPr>
          <p:cNvPr id="4" name="Slide Number Placeholder 3">
            <a:extLst>
              <a:ext uri="{FF2B5EF4-FFF2-40B4-BE49-F238E27FC236}">
                <a16:creationId xmlns:a16="http://schemas.microsoft.com/office/drawing/2014/main" id="{CCB10CEA-7CE9-175F-E5C3-843BCF56E5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Google Shape;450;p37">
            <a:extLst>
              <a:ext uri="{FF2B5EF4-FFF2-40B4-BE49-F238E27FC236}">
                <a16:creationId xmlns:a16="http://schemas.microsoft.com/office/drawing/2014/main" id="{D1511363-4AF3-0CF4-82DF-1F8385F49771}"/>
              </a:ext>
            </a:extLst>
          </p:cNvPr>
          <p:cNvSpPr txBox="1"/>
          <p:nvPr/>
        </p:nvSpPr>
        <p:spPr>
          <a:xfrm>
            <a:off x="2029603" y="2158285"/>
            <a:ext cx="5089874" cy="402193"/>
          </a:xfrm>
          <a:prstGeom prst="rect">
            <a:avLst/>
          </a:prstGeom>
          <a:solidFill>
            <a:schemeClr val="accent1">
              <a:lumMod val="40000"/>
              <a:lumOff val="60000"/>
            </a:schemeClr>
          </a:solidFill>
          <a:ln w="28575">
            <a:solidFill>
              <a:schemeClr val="tx1"/>
            </a:solidFill>
          </a:ln>
        </p:spPr>
        <p:txBody>
          <a:bodyPr spcFirstLastPara="1" wrap="square" lIns="91425" tIns="91425" rIns="91425" bIns="91425" anchor="t" anchorCtr="0">
            <a:noAutofit/>
          </a:bodyPr>
          <a:lstStyle/>
          <a:p>
            <a:r>
              <a:rPr lang="en-US" dirty="0"/>
              <a:t>Even simple MLR model can give decent prediction accuracy!</a:t>
            </a:r>
          </a:p>
        </p:txBody>
      </p:sp>
      <p:pic>
        <p:nvPicPr>
          <p:cNvPr id="5" name="Google Shape;448;p37">
            <a:extLst>
              <a:ext uri="{FF2B5EF4-FFF2-40B4-BE49-F238E27FC236}">
                <a16:creationId xmlns:a16="http://schemas.microsoft.com/office/drawing/2014/main" id="{513DA224-8B51-1E82-5240-C94D5A2DEE7D}"/>
              </a:ext>
            </a:extLst>
          </p:cNvPr>
          <p:cNvPicPr preferRelativeResize="0"/>
          <p:nvPr/>
        </p:nvPicPr>
        <p:blipFill>
          <a:blip r:embed="rId3">
            <a:alphaModFix/>
          </a:blip>
          <a:stretch>
            <a:fillRect/>
          </a:stretch>
        </p:blipFill>
        <p:spPr>
          <a:xfrm>
            <a:off x="1988413" y="1091650"/>
            <a:ext cx="5167174" cy="994900"/>
          </a:xfrm>
          <a:prstGeom prst="rect">
            <a:avLst/>
          </a:prstGeom>
          <a:noFill/>
          <a:ln>
            <a:noFill/>
          </a:ln>
        </p:spPr>
      </p:pic>
      <p:pic>
        <p:nvPicPr>
          <p:cNvPr id="11" name="Picture 10">
            <a:extLst>
              <a:ext uri="{FF2B5EF4-FFF2-40B4-BE49-F238E27FC236}">
                <a16:creationId xmlns:a16="http://schemas.microsoft.com/office/drawing/2014/main" id="{B96FA030-9DB4-F470-F978-92D8785D15CA}"/>
              </a:ext>
            </a:extLst>
          </p:cNvPr>
          <p:cNvPicPr>
            <a:picLocks noChangeAspect="1"/>
          </p:cNvPicPr>
          <p:nvPr/>
        </p:nvPicPr>
        <p:blipFill>
          <a:blip r:embed="rId4"/>
          <a:stretch>
            <a:fillRect/>
          </a:stretch>
        </p:blipFill>
        <p:spPr>
          <a:xfrm>
            <a:off x="3839776" y="1120557"/>
            <a:ext cx="258618" cy="258618"/>
          </a:xfrm>
          <a:prstGeom prst="rect">
            <a:avLst/>
          </a:prstGeom>
        </p:spPr>
      </p:pic>
      <p:grpSp>
        <p:nvGrpSpPr>
          <p:cNvPr id="18" name="Group 17">
            <a:extLst>
              <a:ext uri="{FF2B5EF4-FFF2-40B4-BE49-F238E27FC236}">
                <a16:creationId xmlns:a16="http://schemas.microsoft.com/office/drawing/2014/main" id="{92CCFA1F-EFBA-64D7-63E8-99B5D54F9B25}"/>
              </a:ext>
            </a:extLst>
          </p:cNvPr>
          <p:cNvGrpSpPr/>
          <p:nvPr/>
        </p:nvGrpSpPr>
        <p:grpSpPr>
          <a:xfrm>
            <a:off x="4866640" y="2744470"/>
            <a:ext cx="2319396" cy="2049030"/>
            <a:chOff x="4876800" y="2571750"/>
            <a:chExt cx="2319396" cy="2049030"/>
          </a:xfrm>
        </p:grpSpPr>
        <p:sp>
          <p:nvSpPr>
            <p:cNvPr id="8" name="TextBox 7">
              <a:extLst>
                <a:ext uri="{FF2B5EF4-FFF2-40B4-BE49-F238E27FC236}">
                  <a16:creationId xmlns:a16="http://schemas.microsoft.com/office/drawing/2014/main" id="{3FB5B94B-3F46-0D11-F48C-1312ABDA9A6D}"/>
                </a:ext>
              </a:extLst>
            </p:cNvPr>
            <p:cNvSpPr txBox="1"/>
            <p:nvPr/>
          </p:nvSpPr>
          <p:spPr>
            <a:xfrm>
              <a:off x="5323423" y="4313003"/>
              <a:ext cx="1636987" cy="307777"/>
            </a:xfrm>
            <a:prstGeom prst="rect">
              <a:avLst/>
            </a:prstGeom>
            <a:noFill/>
          </p:spPr>
          <p:txBody>
            <a:bodyPr wrap="none" rtlCol="0">
              <a:spAutoFit/>
            </a:bodyPr>
            <a:lstStyle/>
            <a:p>
              <a:r>
                <a:rPr lang="en-US" dirty="0"/>
                <a:t>hotness prediction</a:t>
              </a:r>
            </a:p>
          </p:txBody>
        </p:sp>
        <p:pic>
          <p:nvPicPr>
            <p:cNvPr id="2050" name="Picture 2">
              <a:extLst>
                <a:ext uri="{FF2B5EF4-FFF2-40B4-BE49-F238E27FC236}">
                  <a16:creationId xmlns:a16="http://schemas.microsoft.com/office/drawing/2014/main" id="{5F92828A-056D-2FE2-EB79-09513B9EA9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00"/>
            <a:stretch>
              <a:fillRect/>
            </a:stretch>
          </p:blipFill>
          <p:spPr bwMode="auto">
            <a:xfrm>
              <a:off x="4876800" y="2571750"/>
              <a:ext cx="2319396" cy="16942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79B862E0-8F43-7110-FC2D-E7BC4781B179}"/>
              </a:ext>
            </a:extLst>
          </p:cNvPr>
          <p:cNvGrpSpPr/>
          <p:nvPr/>
        </p:nvGrpSpPr>
        <p:grpSpPr>
          <a:xfrm>
            <a:off x="2392257" y="2758099"/>
            <a:ext cx="1979714" cy="2035484"/>
            <a:chOff x="2402417" y="2585379"/>
            <a:chExt cx="1979714" cy="2035484"/>
          </a:xfrm>
        </p:grpSpPr>
        <p:sp>
          <p:nvSpPr>
            <p:cNvPr id="9" name="TextBox 8">
              <a:extLst>
                <a:ext uri="{FF2B5EF4-FFF2-40B4-BE49-F238E27FC236}">
                  <a16:creationId xmlns:a16="http://schemas.microsoft.com/office/drawing/2014/main" id="{7BBD264D-C068-A3EC-67AC-1181F5B2E6BF}"/>
                </a:ext>
              </a:extLst>
            </p:cNvPr>
            <p:cNvSpPr txBox="1"/>
            <p:nvPr/>
          </p:nvSpPr>
          <p:spPr>
            <a:xfrm>
              <a:off x="2517518" y="4313086"/>
              <a:ext cx="1864613" cy="307777"/>
            </a:xfrm>
            <a:prstGeom prst="rect">
              <a:avLst/>
            </a:prstGeom>
            <a:noFill/>
          </p:spPr>
          <p:txBody>
            <a:bodyPr wrap="none" rtlCol="0">
              <a:spAutoFit/>
            </a:bodyPr>
            <a:lstStyle/>
            <a:p>
              <a:r>
                <a:rPr lang="en-US" dirty="0"/>
                <a:t>ground truth from OS</a:t>
              </a:r>
            </a:p>
          </p:txBody>
        </p:sp>
        <p:pic>
          <p:nvPicPr>
            <p:cNvPr id="2052" name="Picture 4">
              <a:extLst>
                <a:ext uri="{FF2B5EF4-FFF2-40B4-BE49-F238E27FC236}">
                  <a16:creationId xmlns:a16="http://schemas.microsoft.com/office/drawing/2014/main" id="{7EE402D0-4086-47E9-8CAF-1B61D3884D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2417" y="2585379"/>
              <a:ext cx="1979714" cy="169420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a:extLst>
              <a:ext uri="{FF2B5EF4-FFF2-40B4-BE49-F238E27FC236}">
                <a16:creationId xmlns:a16="http://schemas.microsoft.com/office/drawing/2014/main" id="{6C2C219C-D6AC-039F-9805-B4F908BA7A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 t="14454" r="95747" b="26436"/>
          <a:stretch>
            <a:fillRect/>
          </a:stretch>
        </p:blipFill>
        <p:spPr bwMode="auto">
          <a:xfrm>
            <a:off x="2029603" y="2916415"/>
            <a:ext cx="132080" cy="122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2"/>
        <p:cNvGrpSpPr/>
        <p:nvPr/>
      </p:nvGrpSpPr>
      <p:grpSpPr>
        <a:xfrm>
          <a:off x="0" y="0"/>
          <a:ext cx="0" cy="0"/>
          <a:chOff x="0" y="0"/>
          <a:chExt cx="0" cy="0"/>
        </a:xfrm>
      </p:grpSpPr>
      <p:sp>
        <p:nvSpPr>
          <p:cNvPr id="463" name="Google Shape;463;p39"/>
          <p:cNvSpPr txBox="1">
            <a:spLocks noGrp="1"/>
          </p:cNvSpPr>
          <p:nvPr>
            <p:ph type="title"/>
          </p:nvPr>
        </p:nvSpPr>
        <p:spPr>
          <a:xfrm>
            <a:off x="328500" y="244825"/>
            <a:ext cx="46029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Page Migration - Bucketing</a:t>
            </a:r>
            <a:endParaRPr dirty="0">
              <a:solidFill>
                <a:srgbClr val="000000"/>
              </a:solidFill>
            </a:endParaRPr>
          </a:p>
        </p:txBody>
      </p:sp>
      <p:sp>
        <p:nvSpPr>
          <p:cNvPr id="464" name="Google Shape;464;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13</a:t>
            </a:fld>
            <a:endParaRPr/>
          </a:p>
        </p:txBody>
      </p:sp>
      <p:grpSp>
        <p:nvGrpSpPr>
          <p:cNvPr id="40" name="Group 39">
            <a:extLst>
              <a:ext uri="{FF2B5EF4-FFF2-40B4-BE49-F238E27FC236}">
                <a16:creationId xmlns:a16="http://schemas.microsoft.com/office/drawing/2014/main" id="{C7BB04B4-0D9F-4A42-DCD0-8104DD2BDDC2}"/>
              </a:ext>
            </a:extLst>
          </p:cNvPr>
          <p:cNvGrpSpPr/>
          <p:nvPr/>
        </p:nvGrpSpPr>
        <p:grpSpPr>
          <a:xfrm>
            <a:off x="5140853" y="1938732"/>
            <a:ext cx="2577376" cy="2127074"/>
            <a:chOff x="5140853" y="1938732"/>
            <a:chExt cx="2577376" cy="2127074"/>
          </a:xfrm>
        </p:grpSpPr>
        <p:sp>
          <p:nvSpPr>
            <p:cNvPr id="4" name="Google Shape;1009;p42">
              <a:extLst>
                <a:ext uri="{FF2B5EF4-FFF2-40B4-BE49-F238E27FC236}">
                  <a16:creationId xmlns:a16="http://schemas.microsoft.com/office/drawing/2014/main" id="{A83CAC02-1A40-3BF7-798C-9ECA84BCE754}"/>
                </a:ext>
              </a:extLst>
            </p:cNvPr>
            <p:cNvSpPr txBox="1"/>
            <p:nvPr/>
          </p:nvSpPr>
          <p:spPr>
            <a:xfrm>
              <a:off x="5457982" y="1945456"/>
              <a:ext cx="13713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dk1"/>
                  </a:solidFill>
                </a:rPr>
                <a:t>Cold, should be demoted</a:t>
              </a:r>
              <a:endParaRPr sz="1200" dirty="0">
                <a:solidFill>
                  <a:schemeClr val="dk1"/>
                </a:solidFill>
              </a:endParaRPr>
            </a:p>
          </p:txBody>
        </p:sp>
        <p:cxnSp>
          <p:nvCxnSpPr>
            <p:cNvPr id="12" name="Google Shape;1017;p42">
              <a:extLst>
                <a:ext uri="{FF2B5EF4-FFF2-40B4-BE49-F238E27FC236}">
                  <a16:creationId xmlns:a16="http://schemas.microsoft.com/office/drawing/2014/main" id="{96B00B25-0104-FA93-D2D1-1570CF297C46}"/>
                </a:ext>
              </a:extLst>
            </p:cNvPr>
            <p:cNvCxnSpPr/>
            <p:nvPr/>
          </p:nvCxnSpPr>
          <p:spPr>
            <a:xfrm rot="10800000">
              <a:off x="5485885" y="2190580"/>
              <a:ext cx="0" cy="1362600"/>
            </a:xfrm>
            <a:prstGeom prst="straightConnector1">
              <a:avLst/>
            </a:prstGeom>
            <a:noFill/>
            <a:ln w="19050" cap="flat" cmpd="sng">
              <a:solidFill>
                <a:schemeClr val="dk1"/>
              </a:solidFill>
              <a:prstDash val="solid"/>
              <a:round/>
              <a:headEnd type="none" w="med" len="med"/>
              <a:tailEnd type="triangle" w="med" len="med"/>
            </a:ln>
          </p:spPr>
        </p:cxnSp>
        <p:cxnSp>
          <p:nvCxnSpPr>
            <p:cNvPr id="13" name="Google Shape;1018;p42">
              <a:extLst>
                <a:ext uri="{FF2B5EF4-FFF2-40B4-BE49-F238E27FC236}">
                  <a16:creationId xmlns:a16="http://schemas.microsoft.com/office/drawing/2014/main" id="{D1B637A8-DCF2-6DF2-D2E8-C5676DCABE34}"/>
                </a:ext>
              </a:extLst>
            </p:cNvPr>
            <p:cNvCxnSpPr/>
            <p:nvPr/>
          </p:nvCxnSpPr>
          <p:spPr>
            <a:xfrm>
              <a:off x="5485879" y="3553180"/>
              <a:ext cx="2064900" cy="0"/>
            </a:xfrm>
            <a:prstGeom prst="straightConnector1">
              <a:avLst/>
            </a:prstGeom>
            <a:noFill/>
            <a:ln w="19050" cap="flat" cmpd="sng">
              <a:solidFill>
                <a:schemeClr val="dk1"/>
              </a:solidFill>
              <a:prstDash val="solid"/>
              <a:round/>
              <a:headEnd type="none" w="med" len="med"/>
              <a:tailEnd type="triangle" w="med" len="med"/>
            </a:ln>
          </p:spPr>
        </p:cxnSp>
        <p:sp>
          <p:nvSpPr>
            <p:cNvPr id="14" name="Google Shape;1019;p42">
              <a:extLst>
                <a:ext uri="{FF2B5EF4-FFF2-40B4-BE49-F238E27FC236}">
                  <a16:creationId xmlns:a16="http://schemas.microsoft.com/office/drawing/2014/main" id="{91A10630-B921-224E-F283-1182679D71F8}"/>
                </a:ext>
              </a:extLst>
            </p:cNvPr>
            <p:cNvSpPr/>
            <p:nvPr/>
          </p:nvSpPr>
          <p:spPr>
            <a:xfrm>
              <a:off x="5595829" y="3025080"/>
              <a:ext cx="211200" cy="5280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020;p42">
              <a:extLst>
                <a:ext uri="{FF2B5EF4-FFF2-40B4-BE49-F238E27FC236}">
                  <a16:creationId xmlns:a16="http://schemas.microsoft.com/office/drawing/2014/main" id="{DDA820D3-49B0-76AC-3F92-9E60FDA2B346}"/>
                </a:ext>
              </a:extLst>
            </p:cNvPr>
            <p:cNvSpPr/>
            <p:nvPr/>
          </p:nvSpPr>
          <p:spPr>
            <a:xfrm>
              <a:off x="5806987" y="2887180"/>
              <a:ext cx="211200" cy="666000"/>
            </a:xfrm>
            <a:prstGeom prst="rect">
              <a:avLst/>
            </a:pr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021;p42">
              <a:extLst>
                <a:ext uri="{FF2B5EF4-FFF2-40B4-BE49-F238E27FC236}">
                  <a16:creationId xmlns:a16="http://schemas.microsoft.com/office/drawing/2014/main" id="{AC7C0860-F4F2-4847-4621-05FF549E4804}"/>
                </a:ext>
              </a:extLst>
            </p:cNvPr>
            <p:cNvSpPr/>
            <p:nvPr/>
          </p:nvSpPr>
          <p:spPr>
            <a:xfrm>
              <a:off x="6018144" y="2615830"/>
              <a:ext cx="211200" cy="937500"/>
            </a:xfrm>
            <a:prstGeom prst="rect">
              <a:avLst/>
            </a:prstGeom>
            <a:solidFill>
              <a:schemeClr val="accent1">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1022;p42">
              <a:extLst>
                <a:ext uri="{FF2B5EF4-FFF2-40B4-BE49-F238E27FC236}">
                  <a16:creationId xmlns:a16="http://schemas.microsoft.com/office/drawing/2014/main" id="{BF73845F-9A39-47C3-85B7-46DAEB1FF847}"/>
                </a:ext>
              </a:extLst>
            </p:cNvPr>
            <p:cNvSpPr/>
            <p:nvPr/>
          </p:nvSpPr>
          <p:spPr>
            <a:xfrm>
              <a:off x="6229302" y="2786130"/>
              <a:ext cx="211200" cy="767100"/>
            </a:xfrm>
            <a:prstGeom prst="rect">
              <a:avLst/>
            </a:prstGeom>
            <a:solidFill>
              <a:schemeClr val="accent1">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1023;p42">
              <a:extLst>
                <a:ext uri="{FF2B5EF4-FFF2-40B4-BE49-F238E27FC236}">
                  <a16:creationId xmlns:a16="http://schemas.microsoft.com/office/drawing/2014/main" id="{00A57202-5F26-04A3-A240-427C607EA629}"/>
                </a:ext>
              </a:extLst>
            </p:cNvPr>
            <p:cNvSpPr/>
            <p:nvPr/>
          </p:nvSpPr>
          <p:spPr>
            <a:xfrm>
              <a:off x="6445638" y="3119732"/>
              <a:ext cx="211200" cy="431100"/>
            </a:xfrm>
            <a:prstGeom prst="rect">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024;p42">
              <a:extLst>
                <a:ext uri="{FF2B5EF4-FFF2-40B4-BE49-F238E27FC236}">
                  <a16:creationId xmlns:a16="http://schemas.microsoft.com/office/drawing/2014/main" id="{89FDD7CF-B5DE-B1FB-10DC-9C32CAE31745}"/>
                </a:ext>
              </a:extLst>
            </p:cNvPr>
            <p:cNvSpPr/>
            <p:nvPr/>
          </p:nvSpPr>
          <p:spPr>
            <a:xfrm>
              <a:off x="6661975" y="2724630"/>
              <a:ext cx="211200" cy="826200"/>
            </a:xfrm>
            <a:prstGeom prst="rect">
              <a:avLst/>
            </a:prstGeom>
            <a:solidFill>
              <a:schemeClr val="accent4">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1025;p42">
              <a:extLst>
                <a:ext uri="{FF2B5EF4-FFF2-40B4-BE49-F238E27FC236}">
                  <a16:creationId xmlns:a16="http://schemas.microsoft.com/office/drawing/2014/main" id="{B8235D82-16E9-C9F4-DFF1-CE8D26FD69C0}"/>
                </a:ext>
              </a:extLst>
            </p:cNvPr>
            <p:cNvSpPr/>
            <p:nvPr/>
          </p:nvSpPr>
          <p:spPr>
            <a:xfrm>
              <a:off x="6878311" y="3193231"/>
              <a:ext cx="211200" cy="357600"/>
            </a:xfrm>
            <a:prstGeom prst="rect">
              <a:avLst/>
            </a:prstGeom>
            <a:solidFill>
              <a:schemeClr val="accent4">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1026;p42">
              <a:extLst>
                <a:ext uri="{FF2B5EF4-FFF2-40B4-BE49-F238E27FC236}">
                  <a16:creationId xmlns:a16="http://schemas.microsoft.com/office/drawing/2014/main" id="{DDB187A9-8876-EFCF-368B-0DEEDD40B5BB}"/>
                </a:ext>
              </a:extLst>
            </p:cNvPr>
            <p:cNvSpPr/>
            <p:nvPr/>
          </p:nvSpPr>
          <p:spPr>
            <a:xfrm>
              <a:off x="7094647" y="2884831"/>
              <a:ext cx="211200" cy="6660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2" name="Google Shape;1027;p42">
              <a:extLst>
                <a:ext uri="{FF2B5EF4-FFF2-40B4-BE49-F238E27FC236}">
                  <a16:creationId xmlns:a16="http://schemas.microsoft.com/office/drawing/2014/main" id="{2C7C55F0-B274-580A-C04B-F4A5F97E8FC6}"/>
                </a:ext>
              </a:extLst>
            </p:cNvPr>
            <p:cNvCxnSpPr/>
            <p:nvPr/>
          </p:nvCxnSpPr>
          <p:spPr>
            <a:xfrm>
              <a:off x="6662460" y="2355405"/>
              <a:ext cx="0" cy="1204500"/>
            </a:xfrm>
            <a:prstGeom prst="straightConnector1">
              <a:avLst/>
            </a:prstGeom>
            <a:noFill/>
            <a:ln w="19050" cap="flat" cmpd="sng">
              <a:solidFill>
                <a:schemeClr val="dk1"/>
              </a:solidFill>
              <a:prstDash val="dash"/>
              <a:round/>
              <a:headEnd type="none" w="med" len="med"/>
              <a:tailEnd type="none" w="med" len="med"/>
            </a:ln>
          </p:spPr>
        </p:cxnSp>
        <p:cxnSp>
          <p:nvCxnSpPr>
            <p:cNvPr id="23" name="Google Shape;1028;p42">
              <a:extLst>
                <a:ext uri="{FF2B5EF4-FFF2-40B4-BE49-F238E27FC236}">
                  <a16:creationId xmlns:a16="http://schemas.microsoft.com/office/drawing/2014/main" id="{45B76722-6DBE-C3E4-A59C-0897C45A82E5}"/>
                </a:ext>
              </a:extLst>
            </p:cNvPr>
            <p:cNvCxnSpPr/>
            <p:nvPr/>
          </p:nvCxnSpPr>
          <p:spPr>
            <a:xfrm>
              <a:off x="5504485" y="2490255"/>
              <a:ext cx="1167300" cy="0"/>
            </a:xfrm>
            <a:prstGeom prst="straightConnector1">
              <a:avLst/>
            </a:prstGeom>
            <a:noFill/>
            <a:ln w="19050" cap="flat" cmpd="sng">
              <a:solidFill>
                <a:srgbClr val="0000FF"/>
              </a:solidFill>
              <a:prstDash val="solid"/>
              <a:round/>
              <a:headEnd type="triangle" w="med" len="med"/>
              <a:tailEnd type="triangle" w="med" len="med"/>
            </a:ln>
          </p:spPr>
        </p:cxnSp>
        <p:cxnSp>
          <p:nvCxnSpPr>
            <p:cNvPr id="24" name="Google Shape;1029;p42">
              <a:extLst>
                <a:ext uri="{FF2B5EF4-FFF2-40B4-BE49-F238E27FC236}">
                  <a16:creationId xmlns:a16="http://schemas.microsoft.com/office/drawing/2014/main" id="{621D2C4A-189B-788E-6BCC-7C06DD836181}"/>
                </a:ext>
              </a:extLst>
            </p:cNvPr>
            <p:cNvCxnSpPr/>
            <p:nvPr/>
          </p:nvCxnSpPr>
          <p:spPr>
            <a:xfrm>
              <a:off x="6671785" y="2490255"/>
              <a:ext cx="651000" cy="0"/>
            </a:xfrm>
            <a:prstGeom prst="straightConnector1">
              <a:avLst/>
            </a:prstGeom>
            <a:noFill/>
            <a:ln w="19050" cap="flat" cmpd="sng">
              <a:solidFill>
                <a:srgbClr val="FF0000"/>
              </a:solidFill>
              <a:prstDash val="solid"/>
              <a:round/>
              <a:headEnd type="triangle" w="med" len="med"/>
              <a:tailEnd type="triangle" w="med" len="med"/>
            </a:ln>
          </p:spPr>
        </p:cxnSp>
        <p:sp>
          <p:nvSpPr>
            <p:cNvPr id="25" name="Google Shape;1030;p42">
              <a:extLst>
                <a:ext uri="{FF2B5EF4-FFF2-40B4-BE49-F238E27FC236}">
                  <a16:creationId xmlns:a16="http://schemas.microsoft.com/office/drawing/2014/main" id="{F75C0242-1DC8-7389-76F3-AB2CBB3A542C}"/>
                </a:ext>
              </a:extLst>
            </p:cNvPr>
            <p:cNvSpPr txBox="1"/>
            <p:nvPr/>
          </p:nvSpPr>
          <p:spPr>
            <a:xfrm>
              <a:off x="6656838" y="1938732"/>
              <a:ext cx="1061391"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dk1"/>
                  </a:solidFill>
                </a:rPr>
                <a:t>Hot, should be promoted</a:t>
              </a:r>
              <a:endParaRPr sz="1200" dirty="0">
                <a:solidFill>
                  <a:schemeClr val="dk1"/>
                </a:solidFill>
              </a:endParaRPr>
            </a:p>
          </p:txBody>
        </p:sp>
        <p:sp>
          <p:nvSpPr>
            <p:cNvPr id="26" name="Google Shape;1031;p42">
              <a:extLst>
                <a:ext uri="{FF2B5EF4-FFF2-40B4-BE49-F238E27FC236}">
                  <a16:creationId xmlns:a16="http://schemas.microsoft.com/office/drawing/2014/main" id="{33A00F9A-E79C-0611-0445-CA05BC61653F}"/>
                </a:ext>
              </a:extLst>
            </p:cNvPr>
            <p:cNvSpPr txBox="1"/>
            <p:nvPr/>
          </p:nvSpPr>
          <p:spPr>
            <a:xfrm>
              <a:off x="5500122" y="3681116"/>
              <a:ext cx="1990797" cy="384690"/>
            </a:xfrm>
            <a:prstGeom prst="rect">
              <a:avLst/>
            </a:prstGeom>
            <a:noFill/>
            <a:ln w="19050">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dirty="0">
                  <a:solidFill>
                    <a:schemeClr val="dk1"/>
                  </a:solidFill>
                </a:rPr>
                <a:t>Page hotness histogram</a:t>
              </a:r>
              <a:endParaRPr sz="1300" dirty="0">
                <a:solidFill>
                  <a:schemeClr val="dk1"/>
                </a:solidFill>
              </a:endParaRPr>
            </a:p>
          </p:txBody>
        </p:sp>
        <p:sp>
          <p:nvSpPr>
            <p:cNvPr id="27" name="Google Shape;1032;p42">
              <a:extLst>
                <a:ext uri="{FF2B5EF4-FFF2-40B4-BE49-F238E27FC236}">
                  <a16:creationId xmlns:a16="http://schemas.microsoft.com/office/drawing/2014/main" id="{28C1B018-D72F-996E-AECE-401DFA9771B4}"/>
                </a:ext>
              </a:extLst>
            </p:cNvPr>
            <p:cNvSpPr txBox="1"/>
            <p:nvPr/>
          </p:nvSpPr>
          <p:spPr>
            <a:xfrm rot="16200000">
              <a:off x="4910903" y="2688731"/>
              <a:ext cx="844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 pages</a:t>
              </a:r>
              <a:endParaRPr sz="1300">
                <a:solidFill>
                  <a:schemeClr val="dk1"/>
                </a:solidFill>
              </a:endParaRPr>
            </a:p>
          </p:txBody>
        </p:sp>
      </p:grpSp>
      <p:grpSp>
        <p:nvGrpSpPr>
          <p:cNvPr id="41" name="Group 40">
            <a:extLst>
              <a:ext uri="{FF2B5EF4-FFF2-40B4-BE49-F238E27FC236}">
                <a16:creationId xmlns:a16="http://schemas.microsoft.com/office/drawing/2014/main" id="{A8263D9F-7A21-5587-64E1-C4EE6280B636}"/>
              </a:ext>
            </a:extLst>
          </p:cNvPr>
          <p:cNvGrpSpPr/>
          <p:nvPr/>
        </p:nvGrpSpPr>
        <p:grpSpPr>
          <a:xfrm>
            <a:off x="1604450" y="2176305"/>
            <a:ext cx="3614985" cy="2160328"/>
            <a:chOff x="1604450" y="2176305"/>
            <a:chExt cx="3614985" cy="2160328"/>
          </a:xfrm>
        </p:grpSpPr>
        <p:cxnSp>
          <p:nvCxnSpPr>
            <p:cNvPr id="10" name="Google Shape;1015;p42">
              <a:extLst>
                <a:ext uri="{FF2B5EF4-FFF2-40B4-BE49-F238E27FC236}">
                  <a16:creationId xmlns:a16="http://schemas.microsoft.com/office/drawing/2014/main" id="{6CCDBE33-8EF0-36C8-08F2-BF5134D563DE}"/>
                </a:ext>
              </a:extLst>
            </p:cNvPr>
            <p:cNvCxnSpPr>
              <a:stCxn id="7" idx="3"/>
            </p:cNvCxnSpPr>
            <p:nvPr/>
          </p:nvCxnSpPr>
          <p:spPr>
            <a:xfrm>
              <a:off x="4529300" y="3149935"/>
              <a:ext cx="682200" cy="0"/>
            </a:xfrm>
            <a:prstGeom prst="straightConnector1">
              <a:avLst/>
            </a:prstGeom>
            <a:noFill/>
            <a:ln w="19050" cap="flat" cmpd="sng">
              <a:solidFill>
                <a:srgbClr val="000000"/>
              </a:solidFill>
              <a:prstDash val="solid"/>
              <a:round/>
              <a:headEnd type="none" w="med" len="med"/>
              <a:tailEnd type="triangle" w="med" len="med"/>
            </a:ln>
          </p:spPr>
        </p:cxnSp>
        <p:sp>
          <p:nvSpPr>
            <p:cNvPr id="11" name="Google Shape;1016;p42">
              <a:extLst>
                <a:ext uri="{FF2B5EF4-FFF2-40B4-BE49-F238E27FC236}">
                  <a16:creationId xmlns:a16="http://schemas.microsoft.com/office/drawing/2014/main" id="{960E84EF-123F-C500-AB39-BD6F4503FE65}"/>
                </a:ext>
              </a:extLst>
            </p:cNvPr>
            <p:cNvSpPr txBox="1"/>
            <p:nvPr/>
          </p:nvSpPr>
          <p:spPr>
            <a:xfrm>
              <a:off x="4569035" y="2401724"/>
              <a:ext cx="6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Insert</a:t>
              </a:r>
              <a:endParaRPr dirty="0">
                <a:solidFill>
                  <a:schemeClr val="dk1"/>
                </a:solidFill>
              </a:endParaRPr>
            </a:p>
          </p:txBody>
        </p:sp>
        <p:grpSp>
          <p:nvGrpSpPr>
            <p:cNvPr id="39" name="Group 38">
              <a:extLst>
                <a:ext uri="{FF2B5EF4-FFF2-40B4-BE49-F238E27FC236}">
                  <a16:creationId xmlns:a16="http://schemas.microsoft.com/office/drawing/2014/main" id="{6E7537CD-0247-2F63-4494-C84B45564BB6}"/>
                </a:ext>
              </a:extLst>
            </p:cNvPr>
            <p:cNvGrpSpPr/>
            <p:nvPr/>
          </p:nvGrpSpPr>
          <p:grpSpPr>
            <a:xfrm>
              <a:off x="1604450" y="2176305"/>
              <a:ext cx="3536400" cy="2160328"/>
              <a:chOff x="1604450" y="2176305"/>
              <a:chExt cx="3536400" cy="2160328"/>
            </a:xfrm>
          </p:grpSpPr>
          <p:sp>
            <p:nvSpPr>
              <p:cNvPr id="5" name="Google Shape;1010;p42">
                <a:extLst>
                  <a:ext uri="{FF2B5EF4-FFF2-40B4-BE49-F238E27FC236}">
                    <a16:creationId xmlns:a16="http://schemas.microsoft.com/office/drawing/2014/main" id="{5FD84EB1-E097-D675-2844-237517AF9F7F}"/>
                  </a:ext>
                </a:extLst>
              </p:cNvPr>
              <p:cNvSpPr/>
              <p:nvPr/>
            </p:nvSpPr>
            <p:spPr>
              <a:xfrm>
                <a:off x="2062100" y="2189629"/>
                <a:ext cx="585900" cy="14799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 name="Google Shape;1011;p42">
                <a:extLst>
                  <a:ext uri="{FF2B5EF4-FFF2-40B4-BE49-F238E27FC236}">
                    <a16:creationId xmlns:a16="http://schemas.microsoft.com/office/drawing/2014/main" id="{3A68A973-D6BC-BFAA-310D-E2D6487BF7EC}"/>
                  </a:ext>
                </a:extLst>
              </p:cNvPr>
              <p:cNvSpPr txBox="1"/>
              <p:nvPr/>
            </p:nvSpPr>
            <p:spPr>
              <a:xfrm>
                <a:off x="1604450" y="3688633"/>
                <a:ext cx="15012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a:t>Objects hotness in a page</a:t>
                </a:r>
                <a:endParaRPr sz="1900">
                  <a:solidFill>
                    <a:schemeClr val="accent1"/>
                  </a:solidFill>
                  <a:latin typeface="Calibri"/>
                  <a:ea typeface="Calibri"/>
                  <a:cs typeface="Calibri"/>
                  <a:sym typeface="Calibri"/>
                </a:endParaRPr>
              </a:p>
            </p:txBody>
          </p:sp>
          <p:sp>
            <p:nvSpPr>
              <p:cNvPr id="7" name="Google Shape;1012;p42">
                <a:extLst>
                  <a:ext uri="{FF2B5EF4-FFF2-40B4-BE49-F238E27FC236}">
                    <a16:creationId xmlns:a16="http://schemas.microsoft.com/office/drawing/2014/main" id="{7BECC74C-25E7-7FB2-9A22-F7E84ABE9FEA}"/>
                  </a:ext>
                </a:extLst>
              </p:cNvPr>
              <p:cNvSpPr/>
              <p:nvPr/>
            </p:nvSpPr>
            <p:spPr>
              <a:xfrm>
                <a:off x="3878900" y="2176305"/>
                <a:ext cx="650400" cy="1479900"/>
              </a:xfrm>
              <a:prstGeom prst="rect">
                <a:avLst/>
              </a:prstGeom>
              <a:solidFill>
                <a:srgbClr val="F6B26B"/>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1013;p42">
                <a:extLst>
                  <a:ext uri="{FF2B5EF4-FFF2-40B4-BE49-F238E27FC236}">
                    <a16:creationId xmlns:a16="http://schemas.microsoft.com/office/drawing/2014/main" id="{0DF83654-2F87-7F9B-28A1-167246AB8612}"/>
                  </a:ext>
                </a:extLst>
              </p:cNvPr>
              <p:cNvSpPr/>
              <p:nvPr/>
            </p:nvSpPr>
            <p:spPr>
              <a:xfrm>
                <a:off x="2062100" y="2438804"/>
                <a:ext cx="585900" cy="215700"/>
              </a:xfrm>
              <a:prstGeom prst="rect">
                <a:avLst/>
              </a:prstGeom>
              <a:solidFill>
                <a:srgbClr val="F9CB9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 name="Google Shape;1014;p42">
                <a:extLst>
                  <a:ext uri="{FF2B5EF4-FFF2-40B4-BE49-F238E27FC236}">
                    <a16:creationId xmlns:a16="http://schemas.microsoft.com/office/drawing/2014/main" id="{48B959A3-9BC6-8D4A-06F4-844B2DEB7D1B}"/>
                  </a:ext>
                </a:extLst>
              </p:cNvPr>
              <p:cNvSpPr/>
              <p:nvPr/>
            </p:nvSpPr>
            <p:spPr>
              <a:xfrm>
                <a:off x="2062100" y="2820704"/>
                <a:ext cx="585900" cy="273900"/>
              </a:xfrm>
              <a:prstGeom prst="rect">
                <a:avLst/>
              </a:prstGeom>
              <a:solidFill>
                <a:srgbClr val="F9CB9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 name="Google Shape;1033;p42">
                <a:extLst>
                  <a:ext uri="{FF2B5EF4-FFF2-40B4-BE49-F238E27FC236}">
                    <a16:creationId xmlns:a16="http://schemas.microsoft.com/office/drawing/2014/main" id="{A9C2177E-FD5F-F670-0A3A-73944FEDF6B1}"/>
                  </a:ext>
                </a:extLst>
              </p:cNvPr>
              <p:cNvSpPr txBox="1"/>
              <p:nvPr/>
            </p:nvSpPr>
            <p:spPr>
              <a:xfrm>
                <a:off x="3639650" y="3698805"/>
                <a:ext cx="15012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dirty="0"/>
                  <a:t>Page hotness</a:t>
                </a:r>
                <a:endParaRPr sz="1900" dirty="0">
                  <a:solidFill>
                    <a:schemeClr val="accent1"/>
                  </a:solidFill>
                  <a:latin typeface="Calibri"/>
                  <a:ea typeface="Calibri"/>
                  <a:cs typeface="Calibri"/>
                  <a:sym typeface="Calibri"/>
                </a:endParaRPr>
              </a:p>
            </p:txBody>
          </p:sp>
          <p:cxnSp>
            <p:nvCxnSpPr>
              <p:cNvPr id="29" name="Google Shape;1034;p42">
                <a:extLst>
                  <a:ext uri="{FF2B5EF4-FFF2-40B4-BE49-F238E27FC236}">
                    <a16:creationId xmlns:a16="http://schemas.microsoft.com/office/drawing/2014/main" id="{259DE577-7F8E-8D6C-C7B0-590B72A4B00C}"/>
                  </a:ext>
                </a:extLst>
              </p:cNvPr>
              <p:cNvCxnSpPr>
                <a:endCxn id="8" idx="3"/>
              </p:cNvCxnSpPr>
              <p:nvPr/>
            </p:nvCxnSpPr>
            <p:spPr>
              <a:xfrm rot="10800000">
                <a:off x="2648000" y="2546654"/>
                <a:ext cx="399900" cy="0"/>
              </a:xfrm>
              <a:prstGeom prst="straightConnector1">
                <a:avLst/>
              </a:prstGeom>
              <a:noFill/>
              <a:ln w="19050" cap="flat" cmpd="sng">
                <a:solidFill>
                  <a:schemeClr val="dk1"/>
                </a:solidFill>
                <a:prstDash val="solid"/>
                <a:round/>
                <a:headEnd type="none" w="med" len="med"/>
                <a:tailEnd type="triangle" w="med" len="med"/>
              </a:ln>
            </p:spPr>
          </p:cxnSp>
          <p:sp>
            <p:nvSpPr>
              <p:cNvPr id="30" name="Google Shape;1035;p42">
                <a:extLst>
                  <a:ext uri="{FF2B5EF4-FFF2-40B4-BE49-F238E27FC236}">
                    <a16:creationId xmlns:a16="http://schemas.microsoft.com/office/drawing/2014/main" id="{1CC9284F-1797-E5A1-9CB0-6ECAB890B751}"/>
                  </a:ext>
                </a:extLst>
              </p:cNvPr>
              <p:cNvSpPr txBox="1"/>
              <p:nvPr/>
            </p:nvSpPr>
            <p:spPr>
              <a:xfrm>
                <a:off x="3023021" y="2338905"/>
                <a:ext cx="399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rPr>
                  <a:t>3</a:t>
                </a:r>
                <a:endParaRPr sz="1500" b="1">
                  <a:solidFill>
                    <a:srgbClr val="FF0000"/>
                  </a:solidFill>
                </a:endParaRPr>
              </a:p>
            </p:txBody>
          </p:sp>
          <p:sp>
            <p:nvSpPr>
              <p:cNvPr id="31" name="Google Shape;1036;p42">
                <a:extLst>
                  <a:ext uri="{FF2B5EF4-FFF2-40B4-BE49-F238E27FC236}">
                    <a16:creationId xmlns:a16="http://schemas.microsoft.com/office/drawing/2014/main" id="{74347887-1757-EF6D-82BB-8CD665332ACE}"/>
                  </a:ext>
                </a:extLst>
              </p:cNvPr>
              <p:cNvSpPr txBox="1"/>
              <p:nvPr/>
            </p:nvSpPr>
            <p:spPr>
              <a:xfrm>
                <a:off x="3023021" y="2749905"/>
                <a:ext cx="399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rPr>
                  <a:t>4</a:t>
                </a:r>
                <a:endParaRPr sz="1500" b="1">
                  <a:solidFill>
                    <a:srgbClr val="FF0000"/>
                  </a:solidFill>
                </a:endParaRPr>
              </a:p>
            </p:txBody>
          </p:sp>
          <p:sp>
            <p:nvSpPr>
              <p:cNvPr id="32" name="Google Shape;1037;p42">
                <a:extLst>
                  <a:ext uri="{FF2B5EF4-FFF2-40B4-BE49-F238E27FC236}">
                    <a16:creationId xmlns:a16="http://schemas.microsoft.com/office/drawing/2014/main" id="{6CB4D968-3135-F81F-F2AA-8639169068A0}"/>
                  </a:ext>
                </a:extLst>
              </p:cNvPr>
              <p:cNvSpPr txBox="1"/>
              <p:nvPr/>
            </p:nvSpPr>
            <p:spPr>
              <a:xfrm>
                <a:off x="3023025" y="3160905"/>
                <a:ext cx="399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rPr>
                  <a:t>3</a:t>
                </a:r>
                <a:endParaRPr sz="1500" b="1">
                  <a:solidFill>
                    <a:srgbClr val="FF0000"/>
                  </a:solidFill>
                </a:endParaRPr>
              </a:p>
            </p:txBody>
          </p:sp>
          <p:sp>
            <p:nvSpPr>
              <p:cNvPr id="33" name="Google Shape;1038;p42">
                <a:extLst>
                  <a:ext uri="{FF2B5EF4-FFF2-40B4-BE49-F238E27FC236}">
                    <a16:creationId xmlns:a16="http://schemas.microsoft.com/office/drawing/2014/main" id="{31E34CE4-617F-A158-736D-9D0A6EE4F55D}"/>
                  </a:ext>
                </a:extLst>
              </p:cNvPr>
              <p:cNvSpPr/>
              <p:nvPr/>
            </p:nvSpPr>
            <p:spPr>
              <a:xfrm>
                <a:off x="2062100" y="3227429"/>
                <a:ext cx="585900" cy="215700"/>
              </a:xfrm>
              <a:prstGeom prst="rect">
                <a:avLst/>
              </a:prstGeom>
              <a:solidFill>
                <a:srgbClr val="F9CB9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34" name="Google Shape;1039;p42">
                <a:extLst>
                  <a:ext uri="{FF2B5EF4-FFF2-40B4-BE49-F238E27FC236}">
                    <a16:creationId xmlns:a16="http://schemas.microsoft.com/office/drawing/2014/main" id="{A21D0E67-64C2-A774-331D-EF756A38948F}"/>
                  </a:ext>
                </a:extLst>
              </p:cNvPr>
              <p:cNvCxnSpPr/>
              <p:nvPr/>
            </p:nvCxnSpPr>
            <p:spPr>
              <a:xfrm rot="10800000">
                <a:off x="2648000" y="2957655"/>
                <a:ext cx="399900" cy="0"/>
              </a:xfrm>
              <a:prstGeom prst="straightConnector1">
                <a:avLst/>
              </a:prstGeom>
              <a:noFill/>
              <a:ln w="19050" cap="flat" cmpd="sng">
                <a:solidFill>
                  <a:schemeClr val="dk1"/>
                </a:solidFill>
                <a:prstDash val="solid"/>
                <a:round/>
                <a:headEnd type="none" w="med" len="med"/>
                <a:tailEnd type="triangle" w="med" len="med"/>
              </a:ln>
            </p:spPr>
          </p:cxnSp>
          <p:cxnSp>
            <p:nvCxnSpPr>
              <p:cNvPr id="35" name="Google Shape;1040;p42">
                <a:extLst>
                  <a:ext uri="{FF2B5EF4-FFF2-40B4-BE49-F238E27FC236}">
                    <a16:creationId xmlns:a16="http://schemas.microsoft.com/office/drawing/2014/main" id="{C3F88527-CFD7-8099-E38C-20A3A6273506}"/>
                  </a:ext>
                </a:extLst>
              </p:cNvPr>
              <p:cNvCxnSpPr/>
              <p:nvPr/>
            </p:nvCxnSpPr>
            <p:spPr>
              <a:xfrm rot="10800000">
                <a:off x="2648000" y="3335280"/>
                <a:ext cx="399900" cy="0"/>
              </a:xfrm>
              <a:prstGeom prst="straightConnector1">
                <a:avLst/>
              </a:prstGeom>
              <a:noFill/>
              <a:ln w="19050" cap="flat" cmpd="sng">
                <a:solidFill>
                  <a:schemeClr val="dk1"/>
                </a:solidFill>
                <a:prstDash val="solid"/>
                <a:round/>
                <a:headEnd type="none" w="med" len="med"/>
                <a:tailEnd type="triangle" w="med" len="med"/>
              </a:ln>
            </p:spPr>
          </p:cxnSp>
          <p:sp>
            <p:nvSpPr>
              <p:cNvPr id="36" name="Google Shape;1041;p42">
                <a:extLst>
                  <a:ext uri="{FF2B5EF4-FFF2-40B4-BE49-F238E27FC236}">
                    <a16:creationId xmlns:a16="http://schemas.microsoft.com/office/drawing/2014/main" id="{D5AA61DF-BB30-6FBC-636D-63421C46466B}"/>
                  </a:ext>
                </a:extLst>
              </p:cNvPr>
              <p:cNvSpPr/>
              <p:nvPr/>
            </p:nvSpPr>
            <p:spPr>
              <a:xfrm>
                <a:off x="3360650" y="2808405"/>
                <a:ext cx="384900" cy="215700"/>
              </a:xfrm>
              <a:prstGeom prst="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 name="Google Shape;1042;p42">
                <a:extLst>
                  <a:ext uri="{FF2B5EF4-FFF2-40B4-BE49-F238E27FC236}">
                    <a16:creationId xmlns:a16="http://schemas.microsoft.com/office/drawing/2014/main" id="{798F689B-C742-D0A4-8CC8-D620C4B672C1}"/>
                  </a:ext>
                </a:extLst>
              </p:cNvPr>
              <p:cNvSpPr txBox="1"/>
              <p:nvPr/>
            </p:nvSpPr>
            <p:spPr>
              <a:xfrm>
                <a:off x="4027534" y="2708505"/>
                <a:ext cx="399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FF0000"/>
                    </a:solidFill>
                  </a:rPr>
                  <a:t>10</a:t>
                </a:r>
                <a:endParaRPr sz="1500" b="1">
                  <a:solidFill>
                    <a:srgbClr val="FF0000"/>
                  </a:solidFill>
                </a:endParaRPr>
              </a:p>
            </p:txBody>
          </p:sp>
        </p:grpSp>
      </p:grpSp>
      <p:sp>
        <p:nvSpPr>
          <p:cNvPr id="42" name="TextBox 41">
            <a:extLst>
              <a:ext uri="{FF2B5EF4-FFF2-40B4-BE49-F238E27FC236}">
                <a16:creationId xmlns:a16="http://schemas.microsoft.com/office/drawing/2014/main" id="{90B3F063-20BA-92D0-C132-EA4923D66D01}"/>
              </a:ext>
            </a:extLst>
          </p:cNvPr>
          <p:cNvSpPr txBox="1"/>
          <p:nvPr/>
        </p:nvSpPr>
        <p:spPr>
          <a:xfrm>
            <a:off x="7448783" y="3515640"/>
            <a:ext cx="811441" cy="307777"/>
          </a:xfrm>
          <a:prstGeom prst="rect">
            <a:avLst/>
          </a:prstGeom>
          <a:noFill/>
        </p:spPr>
        <p:txBody>
          <a:bodyPr wrap="none" rtlCol="0">
            <a:spAutoFit/>
          </a:bodyPr>
          <a:lstStyle/>
          <a:p>
            <a:r>
              <a:rPr lang="en-US" dirty="0"/>
              <a:t>hotness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1"/>
        <p:cNvGrpSpPr/>
        <p:nvPr/>
      </p:nvGrpSpPr>
      <p:grpSpPr>
        <a:xfrm>
          <a:off x="0" y="0"/>
          <a:ext cx="0" cy="0"/>
          <a:chOff x="0" y="0"/>
          <a:chExt cx="0" cy="0"/>
        </a:xfrm>
      </p:grpSpPr>
      <p:sp>
        <p:nvSpPr>
          <p:cNvPr id="472" name="Google Shape;472;p40"/>
          <p:cNvSpPr txBox="1">
            <a:spLocks noGrp="1"/>
          </p:cNvSpPr>
          <p:nvPr>
            <p:ph type="title"/>
          </p:nvPr>
        </p:nvSpPr>
        <p:spPr>
          <a:xfrm>
            <a:off x="312749" y="238775"/>
            <a:ext cx="4526761"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Threshold Determination</a:t>
            </a:r>
            <a:endParaRPr dirty="0">
              <a:solidFill>
                <a:srgbClr val="000000"/>
              </a:solidFill>
            </a:endParaRPr>
          </a:p>
        </p:txBody>
      </p:sp>
      <p:sp>
        <p:nvSpPr>
          <p:cNvPr id="473" name="Google Shape;473;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14</a:t>
            </a:fld>
            <a:endParaRPr/>
          </a:p>
        </p:txBody>
      </p:sp>
      <p:sp>
        <p:nvSpPr>
          <p:cNvPr id="477" name="Google Shape;477;p40"/>
          <p:cNvSpPr txBox="1"/>
          <p:nvPr/>
        </p:nvSpPr>
        <p:spPr>
          <a:xfrm>
            <a:off x="307669" y="1407692"/>
            <a:ext cx="5093305" cy="923299"/>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Char char="●"/>
            </a:pPr>
            <a:r>
              <a:rPr lang="en" sz="1600" dirty="0">
                <a:solidFill>
                  <a:schemeClr val="dk1"/>
                </a:solidFill>
              </a:rPr>
              <a:t>Why challenging in MTP?</a:t>
            </a:r>
            <a:endParaRPr sz="1600" dirty="0">
              <a:solidFill>
                <a:schemeClr val="dk1"/>
              </a:solidFill>
            </a:endParaRPr>
          </a:p>
          <a:p>
            <a:pPr marL="0" lvl="0" indent="0" algn="l" rtl="0">
              <a:spcBef>
                <a:spcPts val="0"/>
              </a:spcBef>
              <a:spcAft>
                <a:spcPts val="0"/>
              </a:spcAft>
              <a:buNone/>
            </a:pPr>
            <a:r>
              <a:rPr lang="en" sz="1600" dirty="0">
                <a:solidFill>
                  <a:srgbClr val="0000FF"/>
                </a:solidFill>
              </a:rPr>
              <a:t>OS-based solution</a:t>
            </a:r>
            <a:r>
              <a:rPr lang="en" sz="1600" dirty="0">
                <a:solidFill>
                  <a:schemeClr val="dk1"/>
                </a:solidFill>
              </a:rPr>
              <a:t>: sees </a:t>
            </a:r>
            <a:r>
              <a:rPr lang="en" sz="1600" b="1" dirty="0">
                <a:solidFill>
                  <a:srgbClr val="0000FF"/>
                </a:solidFill>
              </a:rPr>
              <a:t>all system physical pages</a:t>
            </a:r>
            <a:r>
              <a:rPr lang="en" sz="1600" dirty="0">
                <a:solidFill>
                  <a:schemeClr val="dk1"/>
                </a:solidFill>
              </a:rPr>
              <a:t>. # hot pages ≈ </a:t>
            </a:r>
            <a:r>
              <a:rPr lang="en" sz="1600" b="1" dirty="0">
                <a:solidFill>
                  <a:schemeClr val="dk1"/>
                </a:solidFill>
              </a:rPr>
              <a:t>fast tier capacity</a:t>
            </a:r>
            <a:endParaRPr sz="1600" b="1" dirty="0">
              <a:solidFill>
                <a:schemeClr val="dk1"/>
              </a:solidFill>
            </a:endParaRPr>
          </a:p>
        </p:txBody>
      </p:sp>
      <p:sp>
        <p:nvSpPr>
          <p:cNvPr id="5" name="TextBox 4">
            <a:extLst>
              <a:ext uri="{FF2B5EF4-FFF2-40B4-BE49-F238E27FC236}">
                <a16:creationId xmlns:a16="http://schemas.microsoft.com/office/drawing/2014/main" id="{4EAB2A15-C98E-731B-9509-D300E2760235}"/>
              </a:ext>
            </a:extLst>
          </p:cNvPr>
          <p:cNvSpPr txBox="1"/>
          <p:nvPr/>
        </p:nvSpPr>
        <p:spPr>
          <a:xfrm>
            <a:off x="312750" y="969575"/>
            <a:ext cx="6697667" cy="338554"/>
          </a:xfrm>
          <a:prstGeom prst="rect">
            <a:avLst/>
          </a:prstGeom>
          <a:noFill/>
        </p:spPr>
        <p:txBody>
          <a:bodyPr wrap="none" rtlCol="0">
            <a:spAutoFit/>
          </a:bodyPr>
          <a:lstStyle/>
          <a:p>
            <a:r>
              <a:rPr lang="en-US" sz="1600" dirty="0"/>
              <a:t>Problem: How to determine the bucket threshold between </a:t>
            </a:r>
            <a:r>
              <a:rPr lang="en-US" sz="1600" dirty="0">
                <a:solidFill>
                  <a:schemeClr val="accent1">
                    <a:lumMod val="75000"/>
                  </a:schemeClr>
                </a:solidFill>
              </a:rPr>
              <a:t>cold</a:t>
            </a:r>
            <a:r>
              <a:rPr lang="en-US" sz="1600" dirty="0"/>
              <a:t> and </a:t>
            </a:r>
            <a:r>
              <a:rPr lang="en-US" sz="1600" dirty="0">
                <a:solidFill>
                  <a:srgbClr val="FF0000"/>
                </a:solidFill>
              </a:rPr>
              <a:t>hot</a:t>
            </a:r>
            <a:r>
              <a:rPr lang="en-US" sz="1600" dirty="0"/>
              <a:t>?</a:t>
            </a:r>
          </a:p>
        </p:txBody>
      </p:sp>
      <p:sp>
        <p:nvSpPr>
          <p:cNvPr id="26" name="TextBox 25">
            <a:extLst>
              <a:ext uri="{FF2B5EF4-FFF2-40B4-BE49-F238E27FC236}">
                <a16:creationId xmlns:a16="http://schemas.microsoft.com/office/drawing/2014/main" id="{1F8061C3-31BB-AB6C-DFD5-D2DCC6DAB93E}"/>
              </a:ext>
            </a:extLst>
          </p:cNvPr>
          <p:cNvSpPr txBox="1"/>
          <p:nvPr/>
        </p:nvSpPr>
        <p:spPr>
          <a:xfrm>
            <a:off x="283448" y="3248781"/>
            <a:ext cx="4854214" cy="338554"/>
          </a:xfrm>
          <a:prstGeom prst="rect">
            <a:avLst/>
          </a:prstGeom>
          <a:noFill/>
        </p:spPr>
        <p:txBody>
          <a:bodyPr wrap="none" rtlCol="0">
            <a:spAutoFit/>
          </a:bodyPr>
          <a:lstStyle/>
          <a:p>
            <a:r>
              <a:rPr lang="en-US" sz="1600" dirty="0">
                <a:solidFill>
                  <a:srgbClr val="FF0000"/>
                </a:solidFill>
              </a:rPr>
              <a:t>MTP</a:t>
            </a:r>
            <a:r>
              <a:rPr lang="en-US" sz="1600" dirty="0">
                <a:solidFill>
                  <a:schemeClr val="dk1"/>
                </a:solidFill>
              </a:rPr>
              <a:t>: Only sees the </a:t>
            </a:r>
            <a:r>
              <a:rPr lang="en-US" sz="1600" b="1" dirty="0">
                <a:solidFill>
                  <a:srgbClr val="FF0000"/>
                </a:solidFill>
              </a:rPr>
              <a:t>virtual pages</a:t>
            </a:r>
            <a:r>
              <a:rPr lang="en-US" sz="1600" b="1" dirty="0">
                <a:solidFill>
                  <a:schemeClr val="dk1"/>
                </a:solidFill>
              </a:rPr>
              <a:t> </a:t>
            </a:r>
            <a:r>
              <a:rPr lang="en-US" sz="1600" dirty="0">
                <a:solidFill>
                  <a:schemeClr val="dk1"/>
                </a:solidFill>
              </a:rPr>
              <a:t>of </a:t>
            </a:r>
            <a:r>
              <a:rPr lang="en-US" sz="1600" b="1" dirty="0">
                <a:solidFill>
                  <a:srgbClr val="FF0000"/>
                </a:solidFill>
              </a:rPr>
              <a:t>this program</a:t>
            </a:r>
          </a:p>
        </p:txBody>
      </p:sp>
      <p:grpSp>
        <p:nvGrpSpPr>
          <p:cNvPr id="29" name="Group 28">
            <a:extLst>
              <a:ext uri="{FF2B5EF4-FFF2-40B4-BE49-F238E27FC236}">
                <a16:creationId xmlns:a16="http://schemas.microsoft.com/office/drawing/2014/main" id="{A51F33E3-8E91-098E-82F0-A1B3ECFC42B3}"/>
              </a:ext>
            </a:extLst>
          </p:cNvPr>
          <p:cNvGrpSpPr/>
          <p:nvPr/>
        </p:nvGrpSpPr>
        <p:grpSpPr>
          <a:xfrm>
            <a:off x="5230266" y="1484601"/>
            <a:ext cx="3717724" cy="2507128"/>
            <a:chOff x="5372506" y="1510001"/>
            <a:chExt cx="3717724" cy="2507128"/>
          </a:xfrm>
        </p:grpSpPr>
        <p:grpSp>
          <p:nvGrpSpPr>
            <p:cNvPr id="27" name="Group 26">
              <a:extLst>
                <a:ext uri="{FF2B5EF4-FFF2-40B4-BE49-F238E27FC236}">
                  <a16:creationId xmlns:a16="http://schemas.microsoft.com/office/drawing/2014/main" id="{65A70A2C-3424-FBD7-6B4F-0727D32DDFE0}"/>
                </a:ext>
              </a:extLst>
            </p:cNvPr>
            <p:cNvGrpSpPr/>
            <p:nvPr/>
          </p:nvGrpSpPr>
          <p:grpSpPr>
            <a:xfrm>
              <a:off x="5372506" y="1510001"/>
              <a:ext cx="3326519" cy="2260853"/>
              <a:chOff x="5150803" y="1499841"/>
              <a:chExt cx="3326519" cy="2260853"/>
            </a:xfrm>
          </p:grpSpPr>
          <p:cxnSp>
            <p:nvCxnSpPr>
              <p:cNvPr id="475" name="Google Shape;475;p40"/>
              <p:cNvCxnSpPr>
                <a:cxnSpLocks/>
              </p:cNvCxnSpPr>
              <p:nvPr/>
            </p:nvCxnSpPr>
            <p:spPr>
              <a:xfrm flipH="1">
                <a:off x="7169025" y="1856479"/>
                <a:ext cx="277814" cy="418435"/>
              </a:xfrm>
              <a:prstGeom prst="straightConnector1">
                <a:avLst/>
              </a:prstGeom>
              <a:noFill/>
              <a:ln w="28575" cap="flat" cmpd="sng">
                <a:solidFill>
                  <a:srgbClr val="FF9900"/>
                </a:solidFill>
                <a:prstDash val="solid"/>
                <a:round/>
                <a:headEnd type="none" w="med" len="med"/>
                <a:tailEnd type="triangle" w="med" len="med"/>
              </a:ln>
            </p:spPr>
          </p:cxnSp>
          <p:sp>
            <p:nvSpPr>
              <p:cNvPr id="476" name="Google Shape;476;p40"/>
              <p:cNvSpPr txBox="1"/>
              <p:nvPr/>
            </p:nvSpPr>
            <p:spPr>
              <a:xfrm>
                <a:off x="7341314" y="1499841"/>
                <a:ext cx="1136008"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how hot is hot?</a:t>
                </a:r>
                <a:endParaRPr sz="1800" dirty="0">
                  <a:solidFill>
                    <a:schemeClr val="dk1"/>
                  </a:solidFill>
                </a:endParaRPr>
              </a:p>
            </p:txBody>
          </p:sp>
          <p:grpSp>
            <p:nvGrpSpPr>
              <p:cNvPr id="6" name="Group 5">
                <a:extLst>
                  <a:ext uri="{FF2B5EF4-FFF2-40B4-BE49-F238E27FC236}">
                    <a16:creationId xmlns:a16="http://schemas.microsoft.com/office/drawing/2014/main" id="{4C03DABC-FA66-9108-0DBE-D0C920BA808A}"/>
                  </a:ext>
                </a:extLst>
              </p:cNvPr>
              <p:cNvGrpSpPr/>
              <p:nvPr/>
            </p:nvGrpSpPr>
            <p:grpSpPr>
              <a:xfrm>
                <a:off x="5150803" y="1951141"/>
                <a:ext cx="3184697" cy="1809553"/>
                <a:chOff x="5140853" y="2190580"/>
                <a:chExt cx="2409926" cy="1369325"/>
              </a:xfrm>
            </p:grpSpPr>
            <p:cxnSp>
              <p:nvCxnSpPr>
                <p:cNvPr id="8" name="Google Shape;1017;p42">
                  <a:extLst>
                    <a:ext uri="{FF2B5EF4-FFF2-40B4-BE49-F238E27FC236}">
                      <a16:creationId xmlns:a16="http://schemas.microsoft.com/office/drawing/2014/main" id="{FCB3DCF8-3B6A-B423-7376-8778BE631C38}"/>
                    </a:ext>
                  </a:extLst>
                </p:cNvPr>
                <p:cNvCxnSpPr/>
                <p:nvPr/>
              </p:nvCxnSpPr>
              <p:spPr>
                <a:xfrm rot="10800000">
                  <a:off x="5485885" y="2190580"/>
                  <a:ext cx="0" cy="1362600"/>
                </a:xfrm>
                <a:prstGeom prst="straightConnector1">
                  <a:avLst/>
                </a:prstGeom>
                <a:noFill/>
                <a:ln w="19050" cap="flat" cmpd="sng">
                  <a:solidFill>
                    <a:schemeClr val="dk1"/>
                  </a:solidFill>
                  <a:prstDash val="solid"/>
                  <a:round/>
                  <a:headEnd type="none" w="med" len="med"/>
                  <a:tailEnd type="triangle" w="med" len="med"/>
                </a:ln>
              </p:spPr>
            </p:cxnSp>
            <p:cxnSp>
              <p:nvCxnSpPr>
                <p:cNvPr id="9" name="Google Shape;1018;p42">
                  <a:extLst>
                    <a:ext uri="{FF2B5EF4-FFF2-40B4-BE49-F238E27FC236}">
                      <a16:creationId xmlns:a16="http://schemas.microsoft.com/office/drawing/2014/main" id="{C8866F43-C1D4-E023-F2E6-C86486EDEBDC}"/>
                    </a:ext>
                  </a:extLst>
                </p:cNvPr>
                <p:cNvCxnSpPr/>
                <p:nvPr/>
              </p:nvCxnSpPr>
              <p:spPr>
                <a:xfrm>
                  <a:off x="5485879" y="3553180"/>
                  <a:ext cx="2064900" cy="0"/>
                </a:xfrm>
                <a:prstGeom prst="straightConnector1">
                  <a:avLst/>
                </a:prstGeom>
                <a:noFill/>
                <a:ln w="19050" cap="flat" cmpd="sng">
                  <a:solidFill>
                    <a:schemeClr val="dk1"/>
                  </a:solidFill>
                  <a:prstDash val="solid"/>
                  <a:round/>
                  <a:headEnd type="none" w="med" len="med"/>
                  <a:tailEnd type="triangle" w="med" len="med"/>
                </a:ln>
              </p:spPr>
            </p:cxnSp>
            <p:sp>
              <p:nvSpPr>
                <p:cNvPr id="10" name="Google Shape;1019;p42">
                  <a:extLst>
                    <a:ext uri="{FF2B5EF4-FFF2-40B4-BE49-F238E27FC236}">
                      <a16:creationId xmlns:a16="http://schemas.microsoft.com/office/drawing/2014/main" id="{60CAE87D-0F8B-1DFA-89C5-8946F6853C2C}"/>
                    </a:ext>
                  </a:extLst>
                </p:cNvPr>
                <p:cNvSpPr/>
                <p:nvPr/>
              </p:nvSpPr>
              <p:spPr>
                <a:xfrm>
                  <a:off x="5595829" y="3025080"/>
                  <a:ext cx="211200" cy="528000"/>
                </a:xfrm>
                <a:prstGeom prst="rect">
                  <a:avLst/>
                </a:prstGeom>
                <a:solidFill>
                  <a:srgbClr val="0000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020;p42">
                  <a:extLst>
                    <a:ext uri="{FF2B5EF4-FFF2-40B4-BE49-F238E27FC236}">
                      <a16:creationId xmlns:a16="http://schemas.microsoft.com/office/drawing/2014/main" id="{9CDFB3C7-51FC-C289-C466-CA111E83D183}"/>
                    </a:ext>
                  </a:extLst>
                </p:cNvPr>
                <p:cNvSpPr/>
                <p:nvPr/>
              </p:nvSpPr>
              <p:spPr>
                <a:xfrm>
                  <a:off x="5806987" y="2887180"/>
                  <a:ext cx="211200" cy="666000"/>
                </a:xfrm>
                <a:prstGeom prst="rect">
                  <a:avLst/>
                </a:prstGeom>
                <a:solidFill>
                  <a:schemeClr val="accent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1021;p42">
                  <a:extLst>
                    <a:ext uri="{FF2B5EF4-FFF2-40B4-BE49-F238E27FC236}">
                      <a16:creationId xmlns:a16="http://schemas.microsoft.com/office/drawing/2014/main" id="{2448B8D2-1E5E-4B2D-3397-7E150E463C72}"/>
                    </a:ext>
                  </a:extLst>
                </p:cNvPr>
                <p:cNvSpPr/>
                <p:nvPr/>
              </p:nvSpPr>
              <p:spPr>
                <a:xfrm>
                  <a:off x="6018144" y="2615830"/>
                  <a:ext cx="211200" cy="937500"/>
                </a:xfrm>
                <a:prstGeom prst="rect">
                  <a:avLst/>
                </a:prstGeom>
                <a:solidFill>
                  <a:schemeClr val="accent1">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022;p42">
                  <a:extLst>
                    <a:ext uri="{FF2B5EF4-FFF2-40B4-BE49-F238E27FC236}">
                      <a16:creationId xmlns:a16="http://schemas.microsoft.com/office/drawing/2014/main" id="{CA5F8036-2A16-0B7F-04D0-8F0851806219}"/>
                    </a:ext>
                  </a:extLst>
                </p:cNvPr>
                <p:cNvSpPr/>
                <p:nvPr/>
              </p:nvSpPr>
              <p:spPr>
                <a:xfrm>
                  <a:off x="6229302" y="2786130"/>
                  <a:ext cx="211200" cy="767100"/>
                </a:xfrm>
                <a:prstGeom prst="rect">
                  <a:avLst/>
                </a:prstGeom>
                <a:solidFill>
                  <a:schemeClr val="accent1">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023;p42">
                  <a:extLst>
                    <a:ext uri="{FF2B5EF4-FFF2-40B4-BE49-F238E27FC236}">
                      <a16:creationId xmlns:a16="http://schemas.microsoft.com/office/drawing/2014/main" id="{3494CE09-C420-59A0-BFF1-A064CBC1B7AA}"/>
                    </a:ext>
                  </a:extLst>
                </p:cNvPr>
                <p:cNvSpPr/>
                <p:nvPr/>
              </p:nvSpPr>
              <p:spPr>
                <a:xfrm>
                  <a:off x="6445638" y="3119732"/>
                  <a:ext cx="211200" cy="431100"/>
                </a:xfrm>
                <a:prstGeom prst="rect">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024;p42">
                  <a:extLst>
                    <a:ext uri="{FF2B5EF4-FFF2-40B4-BE49-F238E27FC236}">
                      <a16:creationId xmlns:a16="http://schemas.microsoft.com/office/drawing/2014/main" id="{166D4CF2-D363-E857-3AB9-32126A4EA367}"/>
                    </a:ext>
                  </a:extLst>
                </p:cNvPr>
                <p:cNvSpPr/>
                <p:nvPr/>
              </p:nvSpPr>
              <p:spPr>
                <a:xfrm>
                  <a:off x="6661975" y="2724630"/>
                  <a:ext cx="211200" cy="826200"/>
                </a:xfrm>
                <a:prstGeom prst="rect">
                  <a:avLst/>
                </a:prstGeom>
                <a:solidFill>
                  <a:schemeClr val="accent4">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025;p42">
                  <a:extLst>
                    <a:ext uri="{FF2B5EF4-FFF2-40B4-BE49-F238E27FC236}">
                      <a16:creationId xmlns:a16="http://schemas.microsoft.com/office/drawing/2014/main" id="{02989623-C542-FE07-0DAB-11029E115FF0}"/>
                    </a:ext>
                  </a:extLst>
                </p:cNvPr>
                <p:cNvSpPr/>
                <p:nvPr/>
              </p:nvSpPr>
              <p:spPr>
                <a:xfrm>
                  <a:off x="6878311" y="3193231"/>
                  <a:ext cx="211200" cy="357600"/>
                </a:xfrm>
                <a:prstGeom prst="rect">
                  <a:avLst/>
                </a:prstGeom>
                <a:solidFill>
                  <a:schemeClr val="accent4">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1026;p42">
                  <a:extLst>
                    <a:ext uri="{FF2B5EF4-FFF2-40B4-BE49-F238E27FC236}">
                      <a16:creationId xmlns:a16="http://schemas.microsoft.com/office/drawing/2014/main" id="{C6D9DBB4-1E54-9F27-2EA0-28DAAA130D2C}"/>
                    </a:ext>
                  </a:extLst>
                </p:cNvPr>
                <p:cNvSpPr/>
                <p:nvPr/>
              </p:nvSpPr>
              <p:spPr>
                <a:xfrm>
                  <a:off x="7094647" y="2884831"/>
                  <a:ext cx="211200" cy="666000"/>
                </a:xfrm>
                <a:prstGeom prst="rect">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8" name="Google Shape;1027;p42">
                  <a:extLst>
                    <a:ext uri="{FF2B5EF4-FFF2-40B4-BE49-F238E27FC236}">
                      <a16:creationId xmlns:a16="http://schemas.microsoft.com/office/drawing/2014/main" id="{868B4047-2864-0102-6BE0-C23BD001DDDC}"/>
                    </a:ext>
                  </a:extLst>
                </p:cNvPr>
                <p:cNvCxnSpPr/>
                <p:nvPr/>
              </p:nvCxnSpPr>
              <p:spPr>
                <a:xfrm>
                  <a:off x="6662460" y="2355405"/>
                  <a:ext cx="0" cy="1204500"/>
                </a:xfrm>
                <a:prstGeom prst="straightConnector1">
                  <a:avLst/>
                </a:prstGeom>
                <a:noFill/>
                <a:ln w="19050" cap="flat" cmpd="sng">
                  <a:solidFill>
                    <a:schemeClr val="dk1"/>
                  </a:solidFill>
                  <a:prstDash val="dash"/>
                  <a:round/>
                  <a:headEnd type="none" w="med" len="med"/>
                  <a:tailEnd type="none" w="med" len="med"/>
                </a:ln>
              </p:spPr>
            </p:cxnSp>
            <p:cxnSp>
              <p:nvCxnSpPr>
                <p:cNvPr id="19" name="Google Shape;1028;p42">
                  <a:extLst>
                    <a:ext uri="{FF2B5EF4-FFF2-40B4-BE49-F238E27FC236}">
                      <a16:creationId xmlns:a16="http://schemas.microsoft.com/office/drawing/2014/main" id="{791D8054-C271-49B5-5894-848E6C2D7324}"/>
                    </a:ext>
                  </a:extLst>
                </p:cNvPr>
                <p:cNvCxnSpPr/>
                <p:nvPr/>
              </p:nvCxnSpPr>
              <p:spPr>
                <a:xfrm>
                  <a:off x="5504485" y="2490255"/>
                  <a:ext cx="1167300" cy="0"/>
                </a:xfrm>
                <a:prstGeom prst="straightConnector1">
                  <a:avLst/>
                </a:prstGeom>
                <a:noFill/>
                <a:ln w="19050" cap="flat" cmpd="sng">
                  <a:solidFill>
                    <a:srgbClr val="0000FF"/>
                  </a:solidFill>
                  <a:prstDash val="solid"/>
                  <a:round/>
                  <a:headEnd type="triangle" w="med" len="med"/>
                  <a:tailEnd type="triangle" w="med" len="med"/>
                </a:ln>
              </p:spPr>
            </p:cxnSp>
            <p:cxnSp>
              <p:nvCxnSpPr>
                <p:cNvPr id="20" name="Google Shape;1029;p42">
                  <a:extLst>
                    <a:ext uri="{FF2B5EF4-FFF2-40B4-BE49-F238E27FC236}">
                      <a16:creationId xmlns:a16="http://schemas.microsoft.com/office/drawing/2014/main" id="{DB4F8781-48B8-9F54-16D0-B91E957472EB}"/>
                    </a:ext>
                  </a:extLst>
                </p:cNvPr>
                <p:cNvCxnSpPr/>
                <p:nvPr/>
              </p:nvCxnSpPr>
              <p:spPr>
                <a:xfrm>
                  <a:off x="6671785" y="2490255"/>
                  <a:ext cx="651000" cy="0"/>
                </a:xfrm>
                <a:prstGeom prst="straightConnector1">
                  <a:avLst/>
                </a:prstGeom>
                <a:noFill/>
                <a:ln w="19050" cap="flat" cmpd="sng">
                  <a:solidFill>
                    <a:srgbClr val="FF0000"/>
                  </a:solidFill>
                  <a:prstDash val="solid"/>
                  <a:round/>
                  <a:headEnd type="triangle" w="med" len="med"/>
                  <a:tailEnd type="triangle" w="med" len="med"/>
                </a:ln>
              </p:spPr>
            </p:cxnSp>
            <p:sp>
              <p:nvSpPr>
                <p:cNvPr id="23" name="Google Shape;1032;p42">
                  <a:extLst>
                    <a:ext uri="{FF2B5EF4-FFF2-40B4-BE49-F238E27FC236}">
                      <a16:creationId xmlns:a16="http://schemas.microsoft.com/office/drawing/2014/main" id="{D9CC9453-6C60-A3DE-B958-34175F718EB5}"/>
                    </a:ext>
                  </a:extLst>
                </p:cNvPr>
                <p:cNvSpPr txBox="1"/>
                <p:nvPr/>
              </p:nvSpPr>
              <p:spPr>
                <a:xfrm rot="16200000">
                  <a:off x="4910903" y="2688731"/>
                  <a:ext cx="844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 pages</a:t>
                  </a:r>
                  <a:endParaRPr sz="1300">
                    <a:solidFill>
                      <a:schemeClr val="dk1"/>
                    </a:solidFill>
                  </a:endParaRPr>
                </a:p>
              </p:txBody>
            </p:sp>
          </p:grpSp>
        </p:grpSp>
        <p:sp>
          <p:nvSpPr>
            <p:cNvPr id="28" name="TextBox 27">
              <a:extLst>
                <a:ext uri="{FF2B5EF4-FFF2-40B4-BE49-F238E27FC236}">
                  <a16:creationId xmlns:a16="http://schemas.microsoft.com/office/drawing/2014/main" id="{82918DD6-A21E-A8B4-B124-42D445614C42}"/>
                </a:ext>
              </a:extLst>
            </p:cNvPr>
            <p:cNvSpPr txBox="1"/>
            <p:nvPr/>
          </p:nvSpPr>
          <p:spPr>
            <a:xfrm>
              <a:off x="8278789" y="3709352"/>
              <a:ext cx="811441" cy="307777"/>
            </a:xfrm>
            <a:prstGeom prst="rect">
              <a:avLst/>
            </a:prstGeom>
            <a:noFill/>
          </p:spPr>
          <p:txBody>
            <a:bodyPr wrap="none" rtlCol="0">
              <a:spAutoFit/>
            </a:bodyPr>
            <a:lstStyle/>
            <a:p>
              <a:r>
                <a:rPr lang="en-US" dirty="0"/>
                <a:t>hotness</a:t>
              </a:r>
            </a:p>
          </p:txBody>
        </p:sp>
      </p:grpSp>
      <p:sp>
        <p:nvSpPr>
          <p:cNvPr id="30" name="Google Shape;1031;p42">
            <a:extLst>
              <a:ext uri="{FF2B5EF4-FFF2-40B4-BE49-F238E27FC236}">
                <a16:creationId xmlns:a16="http://schemas.microsoft.com/office/drawing/2014/main" id="{52775952-A6FE-5487-AAD5-FB9EB557F308}"/>
              </a:ext>
            </a:extLst>
          </p:cNvPr>
          <p:cNvSpPr txBox="1"/>
          <p:nvPr/>
        </p:nvSpPr>
        <p:spPr>
          <a:xfrm>
            <a:off x="6015018" y="3825252"/>
            <a:ext cx="1990797" cy="384690"/>
          </a:xfrm>
          <a:prstGeom prst="rect">
            <a:avLst/>
          </a:prstGeom>
          <a:noFill/>
          <a:ln w="19050">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dirty="0">
                <a:solidFill>
                  <a:schemeClr val="dk1"/>
                </a:solidFill>
              </a:rPr>
              <a:t>Page hotness histogram</a:t>
            </a:r>
            <a:endParaRPr sz="1300" dirty="0">
              <a:solidFill>
                <a:schemeClr val="dk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E7A619B-AA9D-354D-51A4-3B77E3094741}"/>
                  </a:ext>
                </a:extLst>
              </p:cNvPr>
              <p:cNvSpPr txBox="1"/>
              <p:nvPr/>
            </p:nvSpPr>
            <p:spPr>
              <a:xfrm>
                <a:off x="692774" y="2361796"/>
                <a:ext cx="2260600"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sz="160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h</m:t>
                          </m:r>
                        </m:sub>
                        <m:sup>
                          <m:r>
                            <a:rPr lang="en-US" sz="1600" b="0" i="1" smtClean="0">
                              <a:latin typeface="Cambria Math" panose="02040503050406030204" pitchFamily="18" charset="0"/>
                            </a:rPr>
                            <m:t>𝑁</m:t>
                          </m:r>
                        </m:sup>
                        <m:e>
                          <m:r>
                            <a:rPr lang="en-US" sz="1600" b="0" i="1" smtClean="0">
                              <a:latin typeface="Cambria Math" panose="02040503050406030204" pitchFamily="18" charset="0"/>
                            </a:rPr>
                            <m:t>𝐵𝑢𝑐𝑘𝑒𝑡</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e>
                      </m:nary>
                      <m:r>
                        <a:rPr lang="en-US" sz="1600" b="0" i="1" smtClean="0">
                          <a:latin typeface="Cambria Math" panose="02040503050406030204" pitchFamily="18" charset="0"/>
                        </a:rPr>
                        <m:t>=</m:t>
                      </m:r>
                      <m:r>
                        <a:rPr lang="en-US" sz="1600" b="0" i="1" smtClean="0">
                          <a:latin typeface="Cambria Math" panose="02040503050406030204" pitchFamily="18" charset="0"/>
                        </a:rPr>
                        <m:t>𝑀𝑒</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𝑓𝑎𝑠𝑡</m:t>
                          </m:r>
                        </m:sub>
                      </m:sSub>
                    </m:oMath>
                  </m:oMathPara>
                </a14:m>
                <a:endParaRPr lang="en-US" sz="1600" b="0" dirty="0"/>
              </a:p>
            </p:txBody>
          </p:sp>
        </mc:Choice>
        <mc:Fallback xmlns="">
          <p:sp>
            <p:nvSpPr>
              <p:cNvPr id="31" name="TextBox 30">
                <a:extLst>
                  <a:ext uri="{FF2B5EF4-FFF2-40B4-BE49-F238E27FC236}">
                    <a16:creationId xmlns:a16="http://schemas.microsoft.com/office/drawing/2014/main" id="{DE7A619B-AA9D-354D-51A4-3B77E3094741}"/>
                  </a:ext>
                </a:extLst>
              </p:cNvPr>
              <p:cNvSpPr txBox="1">
                <a:spLocks noRot="1" noChangeAspect="1" noMove="1" noResize="1" noEditPoints="1" noAdjustHandles="1" noChangeArrowheads="1" noChangeShapeType="1" noTextEdit="1"/>
              </p:cNvSpPr>
              <p:nvPr/>
            </p:nvSpPr>
            <p:spPr>
              <a:xfrm>
                <a:off x="692774" y="2361796"/>
                <a:ext cx="2260600" cy="692305"/>
              </a:xfrm>
              <a:prstGeom prst="rect">
                <a:avLst/>
              </a:prstGeom>
              <a:blipFill>
                <a:blip r:embed="rId3"/>
                <a:stretch>
                  <a:fillRect l="-32961" t="-114286" r="-1117" b="-176786"/>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AB942063-E87D-3C75-9A50-599F87B4F8D6}"/>
              </a:ext>
            </a:extLst>
          </p:cNvPr>
          <p:cNvSpPr txBox="1"/>
          <p:nvPr/>
        </p:nvSpPr>
        <p:spPr>
          <a:xfrm>
            <a:off x="3092895" y="2382845"/>
            <a:ext cx="1826141" cy="523220"/>
          </a:xfrm>
          <a:prstGeom prst="rect">
            <a:avLst/>
          </a:prstGeom>
          <a:noFill/>
        </p:spPr>
        <p:txBody>
          <a:bodyPr wrap="none" rtlCol="0">
            <a:spAutoFit/>
          </a:bodyPr>
          <a:lstStyle/>
          <a:p>
            <a:r>
              <a:rPr lang="en-US" b="1" i="1" dirty="0"/>
              <a:t>h</a:t>
            </a:r>
            <a:r>
              <a:rPr lang="en-US" dirty="0"/>
              <a:t>: threshold we want</a:t>
            </a:r>
          </a:p>
          <a:p>
            <a:r>
              <a:rPr lang="en-US" i="1" dirty="0"/>
              <a:t>N</a:t>
            </a:r>
            <a:r>
              <a:rPr lang="en-US" dirty="0"/>
              <a:t>: Total # buckets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15</a:t>
            </a:fld>
            <a:endParaRPr/>
          </a:p>
        </p:txBody>
      </p:sp>
      <p:grpSp>
        <p:nvGrpSpPr>
          <p:cNvPr id="10" name="Group 9">
            <a:extLst>
              <a:ext uri="{FF2B5EF4-FFF2-40B4-BE49-F238E27FC236}">
                <a16:creationId xmlns:a16="http://schemas.microsoft.com/office/drawing/2014/main" id="{21128978-B8CA-297A-EF8A-896238FE0F04}"/>
              </a:ext>
            </a:extLst>
          </p:cNvPr>
          <p:cNvGrpSpPr/>
          <p:nvPr/>
        </p:nvGrpSpPr>
        <p:grpSpPr>
          <a:xfrm>
            <a:off x="5365233" y="1167570"/>
            <a:ext cx="3913859" cy="2182342"/>
            <a:chOff x="5217056" y="1408100"/>
            <a:chExt cx="3913859" cy="2182342"/>
          </a:xfrm>
        </p:grpSpPr>
        <p:cxnSp>
          <p:nvCxnSpPr>
            <p:cNvPr id="483" name="Google Shape;483;p41"/>
            <p:cNvCxnSpPr/>
            <p:nvPr/>
          </p:nvCxnSpPr>
          <p:spPr>
            <a:xfrm rot="10800000">
              <a:off x="5606356" y="1741428"/>
              <a:ext cx="0" cy="1537500"/>
            </a:xfrm>
            <a:prstGeom prst="straightConnector1">
              <a:avLst/>
            </a:prstGeom>
            <a:noFill/>
            <a:ln w="19050" cap="flat" cmpd="sng">
              <a:solidFill>
                <a:srgbClr val="000000"/>
              </a:solidFill>
              <a:prstDash val="solid"/>
              <a:round/>
              <a:headEnd type="none" w="med" len="med"/>
              <a:tailEnd type="triangle" w="med" len="med"/>
            </a:ln>
          </p:spPr>
        </p:cxnSp>
        <p:cxnSp>
          <p:nvCxnSpPr>
            <p:cNvPr id="484" name="Google Shape;484;p41"/>
            <p:cNvCxnSpPr/>
            <p:nvPr/>
          </p:nvCxnSpPr>
          <p:spPr>
            <a:xfrm>
              <a:off x="5606350" y="3278928"/>
              <a:ext cx="2236200" cy="0"/>
            </a:xfrm>
            <a:prstGeom prst="straightConnector1">
              <a:avLst/>
            </a:prstGeom>
            <a:noFill/>
            <a:ln w="19050" cap="flat" cmpd="sng">
              <a:solidFill>
                <a:srgbClr val="000000"/>
              </a:solidFill>
              <a:prstDash val="solid"/>
              <a:round/>
              <a:headEnd type="none" w="med" len="med"/>
              <a:tailEnd type="triangle" w="med" len="med"/>
            </a:ln>
          </p:spPr>
        </p:cxnSp>
        <p:sp>
          <p:nvSpPr>
            <p:cNvPr id="485" name="Google Shape;485;p41"/>
            <p:cNvSpPr/>
            <p:nvPr/>
          </p:nvSpPr>
          <p:spPr>
            <a:xfrm>
              <a:off x="5730406" y="2683073"/>
              <a:ext cx="238200" cy="595800"/>
            </a:xfrm>
            <a:prstGeom prst="rect">
              <a:avLst/>
            </a:prstGeom>
            <a:solidFill>
              <a:srgbClr val="1C458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6" name="Google Shape;486;p41"/>
            <p:cNvSpPr/>
            <p:nvPr/>
          </p:nvSpPr>
          <p:spPr>
            <a:xfrm>
              <a:off x="5956978" y="2524829"/>
              <a:ext cx="238200" cy="751500"/>
            </a:xfrm>
            <a:prstGeom prst="rect">
              <a:avLst/>
            </a:prstGeom>
            <a:solidFill>
              <a:srgbClr val="1155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7" name="Google Shape;487;p41"/>
            <p:cNvSpPr/>
            <p:nvPr/>
          </p:nvSpPr>
          <p:spPr>
            <a:xfrm>
              <a:off x="6206904" y="2221316"/>
              <a:ext cx="238200" cy="1057800"/>
            </a:xfrm>
            <a:prstGeom prst="rect">
              <a:avLst/>
            </a:prstGeom>
            <a:solidFill>
              <a:srgbClr val="3C78D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8" name="Google Shape;488;p41"/>
            <p:cNvSpPr/>
            <p:nvPr/>
          </p:nvSpPr>
          <p:spPr>
            <a:xfrm>
              <a:off x="6445153" y="2413465"/>
              <a:ext cx="238200" cy="865500"/>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9" name="Google Shape;489;p41"/>
            <p:cNvSpPr/>
            <p:nvPr/>
          </p:nvSpPr>
          <p:spPr>
            <a:xfrm>
              <a:off x="6689246" y="2789868"/>
              <a:ext cx="238200" cy="4863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0" name="Google Shape;490;p41"/>
            <p:cNvSpPr/>
            <p:nvPr/>
          </p:nvSpPr>
          <p:spPr>
            <a:xfrm>
              <a:off x="6933338" y="2344075"/>
              <a:ext cx="238200" cy="932100"/>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1" name="Google Shape;491;p41"/>
            <p:cNvSpPr/>
            <p:nvPr/>
          </p:nvSpPr>
          <p:spPr>
            <a:xfrm>
              <a:off x="7177431" y="2872797"/>
              <a:ext cx="238200" cy="403500"/>
            </a:xfrm>
            <a:prstGeom prst="rect">
              <a:avLst/>
            </a:prstGeom>
            <a:solidFill>
              <a:srgbClr val="E066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2" name="Google Shape;492;p41"/>
            <p:cNvSpPr/>
            <p:nvPr/>
          </p:nvSpPr>
          <p:spPr>
            <a:xfrm>
              <a:off x="7421523" y="2524830"/>
              <a:ext cx="238200" cy="751500"/>
            </a:xfrm>
            <a:prstGeom prst="rect">
              <a:avLst/>
            </a:prstGeom>
            <a:solidFill>
              <a:srgbClr val="CC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93" name="Google Shape;493;p41"/>
            <p:cNvCxnSpPr/>
            <p:nvPr/>
          </p:nvCxnSpPr>
          <p:spPr>
            <a:xfrm>
              <a:off x="6683007" y="1891542"/>
              <a:ext cx="0" cy="1698900"/>
            </a:xfrm>
            <a:prstGeom prst="straightConnector1">
              <a:avLst/>
            </a:prstGeom>
            <a:noFill/>
            <a:ln w="19050" cap="flat" cmpd="sng">
              <a:solidFill>
                <a:srgbClr val="000000"/>
              </a:solidFill>
              <a:prstDash val="dash"/>
              <a:round/>
              <a:headEnd type="none" w="med" len="med"/>
              <a:tailEnd type="none" w="med" len="med"/>
            </a:ln>
          </p:spPr>
        </p:cxnSp>
        <p:sp>
          <p:nvSpPr>
            <p:cNvPr id="494" name="Google Shape;494;p41"/>
            <p:cNvSpPr txBox="1"/>
            <p:nvPr/>
          </p:nvSpPr>
          <p:spPr>
            <a:xfrm>
              <a:off x="7842415" y="3084719"/>
              <a:ext cx="128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0000"/>
                  </a:solidFill>
                </a:rPr>
                <a:t>Hotness</a:t>
              </a:r>
              <a:endParaRPr dirty="0">
                <a:solidFill>
                  <a:srgbClr val="000000"/>
                </a:solidFill>
              </a:endParaRPr>
            </a:p>
          </p:txBody>
        </p:sp>
        <p:sp>
          <p:nvSpPr>
            <p:cNvPr id="495" name="Google Shape;495;p41"/>
            <p:cNvSpPr txBox="1"/>
            <p:nvPr/>
          </p:nvSpPr>
          <p:spPr>
            <a:xfrm rot="-5400000">
              <a:off x="4940606" y="2320655"/>
              <a:ext cx="9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00"/>
                  </a:solidFill>
                </a:rPr>
                <a:t># pages</a:t>
              </a:r>
              <a:endParaRPr>
                <a:solidFill>
                  <a:srgbClr val="000000"/>
                </a:solidFill>
              </a:endParaRPr>
            </a:p>
          </p:txBody>
        </p:sp>
        <p:sp>
          <p:nvSpPr>
            <p:cNvPr id="500" name="Google Shape;500;p41"/>
            <p:cNvSpPr txBox="1"/>
            <p:nvPr/>
          </p:nvSpPr>
          <p:spPr>
            <a:xfrm>
              <a:off x="6607475" y="1408100"/>
              <a:ext cx="1157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Most </a:t>
              </a:r>
              <a:r>
                <a:rPr lang="en">
                  <a:solidFill>
                    <a:srgbClr val="FF9900"/>
                  </a:solidFill>
                </a:rPr>
                <a:t>eager</a:t>
              </a:r>
              <a:r>
                <a:rPr lang="en">
                  <a:solidFill>
                    <a:schemeClr val="dk1"/>
                  </a:solidFill>
                </a:rPr>
                <a:t> threshold </a:t>
              </a:r>
              <a:r>
                <a:rPr lang="en" b="1" i="1">
                  <a:solidFill>
                    <a:srgbClr val="FF9900"/>
                  </a:solidFill>
                </a:rPr>
                <a:t>h</a:t>
              </a:r>
              <a:endParaRPr b="1" i="1">
                <a:solidFill>
                  <a:srgbClr val="FF9900"/>
                </a:solidFill>
              </a:endParaRPr>
            </a:p>
          </p:txBody>
        </p:sp>
      </p:grpSp>
      <p:sp>
        <p:nvSpPr>
          <p:cNvPr id="502" name="Google Shape;502;p41"/>
          <p:cNvSpPr txBox="1">
            <a:spLocks noGrp="1"/>
          </p:cNvSpPr>
          <p:nvPr>
            <p:ph type="title"/>
          </p:nvPr>
        </p:nvSpPr>
        <p:spPr>
          <a:xfrm>
            <a:off x="312750" y="26066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Threshold Determination</a:t>
            </a:r>
            <a:endParaRPr dirty="0">
              <a:solidFill>
                <a:srgbClr val="000000"/>
              </a:solidFill>
            </a:endParaRPr>
          </a:p>
        </p:txBody>
      </p:sp>
      <p:sp>
        <p:nvSpPr>
          <p:cNvPr id="503" name="Google Shape;503;p41"/>
          <p:cNvSpPr txBox="1"/>
          <p:nvPr/>
        </p:nvSpPr>
        <p:spPr>
          <a:xfrm>
            <a:off x="312750" y="1033625"/>
            <a:ext cx="4259400" cy="708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Char char="●"/>
            </a:pPr>
            <a:r>
              <a:rPr lang="en" sz="1700" dirty="0">
                <a:solidFill>
                  <a:schemeClr val="dk1"/>
                </a:solidFill>
              </a:rPr>
              <a:t>Eagerness: How </a:t>
            </a:r>
            <a:r>
              <a:rPr lang="en" sz="1700" b="1" dirty="0">
                <a:solidFill>
                  <a:schemeClr val="dk1"/>
                </a:solidFill>
              </a:rPr>
              <a:t>eager</a:t>
            </a:r>
            <a:r>
              <a:rPr lang="en" sz="1700" dirty="0">
                <a:solidFill>
                  <a:schemeClr val="dk1"/>
                </a:solidFill>
              </a:rPr>
              <a:t> pages are to be promoted from cold to fast tier</a:t>
            </a:r>
            <a:endParaRPr dirty="0"/>
          </a:p>
        </p:txBody>
      </p:sp>
      <p:pic>
        <p:nvPicPr>
          <p:cNvPr id="6" name="Picture 5">
            <a:extLst>
              <a:ext uri="{FF2B5EF4-FFF2-40B4-BE49-F238E27FC236}">
                <a16:creationId xmlns:a16="http://schemas.microsoft.com/office/drawing/2014/main" id="{9164013E-9556-6340-3AFD-5FF5009EEC3F}"/>
              </a:ext>
            </a:extLst>
          </p:cNvPr>
          <p:cNvPicPr>
            <a:picLocks noChangeAspect="1"/>
          </p:cNvPicPr>
          <p:nvPr/>
        </p:nvPicPr>
        <p:blipFill>
          <a:blip r:embed="rId3"/>
          <a:stretch>
            <a:fillRect/>
          </a:stretch>
        </p:blipFill>
        <p:spPr>
          <a:xfrm>
            <a:off x="1551943" y="1998588"/>
            <a:ext cx="823082" cy="27984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957259-5E76-C42B-1148-1E69B84EDA89}"/>
                  </a:ext>
                </a:extLst>
              </p:cNvPr>
              <p:cNvSpPr txBox="1"/>
              <p:nvPr/>
            </p:nvSpPr>
            <p:spPr>
              <a:xfrm>
                <a:off x="2513475" y="1998588"/>
                <a:ext cx="1356653" cy="270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𝐸𝑎𝑔𝑒𝑟</m:t>
                          </m:r>
                        </m:e>
                        <m:sub>
                          <m:r>
                            <a:rPr lang="en-US" sz="1600" b="0" i="1" smtClean="0">
                              <a:latin typeface="Cambria Math" panose="02040503050406030204" pitchFamily="18" charset="0"/>
                            </a:rPr>
                            <m:t>𝑙𝑙𝑐</m:t>
                          </m:r>
                          <m:r>
                            <a:rPr lang="en-US" sz="1600" b="0" i="1" smtClean="0">
                              <a:latin typeface="Cambria Math" panose="02040503050406030204" pitchFamily="18" charset="0"/>
                            </a:rPr>
                            <m:t>_</m:t>
                          </m:r>
                          <m:r>
                            <a:rPr lang="en-US" sz="1600" b="0" i="1" smtClean="0">
                              <a:latin typeface="Cambria Math" panose="02040503050406030204" pitchFamily="18" charset="0"/>
                            </a:rPr>
                            <m:t>𝑚𝑖𝑠𝑠</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m:oMathPara>
                </a14:m>
                <a:endParaRPr lang="en-US" sz="1600" i="1" dirty="0"/>
              </a:p>
            </p:txBody>
          </p:sp>
        </mc:Choice>
        <mc:Fallback xmlns="">
          <p:sp>
            <p:nvSpPr>
              <p:cNvPr id="8" name="TextBox 7">
                <a:extLst>
                  <a:ext uri="{FF2B5EF4-FFF2-40B4-BE49-F238E27FC236}">
                    <a16:creationId xmlns:a16="http://schemas.microsoft.com/office/drawing/2014/main" id="{E6957259-5E76-C42B-1148-1E69B84EDA89}"/>
                  </a:ext>
                </a:extLst>
              </p:cNvPr>
              <p:cNvSpPr txBox="1">
                <a:spLocks noRot="1" noChangeAspect="1" noMove="1" noResize="1" noEditPoints="1" noAdjustHandles="1" noChangeArrowheads="1" noChangeShapeType="1" noTextEdit="1"/>
              </p:cNvSpPr>
              <p:nvPr/>
            </p:nvSpPr>
            <p:spPr>
              <a:xfrm>
                <a:off x="2513475" y="1998588"/>
                <a:ext cx="1356653" cy="270330"/>
              </a:xfrm>
              <a:prstGeom prst="rect">
                <a:avLst/>
              </a:prstGeom>
              <a:blipFill>
                <a:blip r:embed="rId4"/>
                <a:stretch>
                  <a:fillRect l="-3704" r="-2778"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9C6B45-EE4A-F34F-1889-E92968B07C89}"/>
                  </a:ext>
                </a:extLst>
              </p:cNvPr>
              <p:cNvSpPr txBox="1"/>
              <p:nvPr/>
            </p:nvSpPr>
            <p:spPr>
              <a:xfrm>
                <a:off x="4004942" y="1998588"/>
                <a:ext cx="1428981" cy="270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𝐸𝑎𝑔𝑒𝑟</m:t>
                          </m:r>
                        </m:e>
                        <m:sub>
                          <m:r>
                            <m:rPr>
                              <m:sty m:val="p"/>
                            </m:rPr>
                            <a:rPr lang="en-US" sz="1600" b="0" i="1" smtClean="0">
                              <a:latin typeface="Cambria Math" panose="02040503050406030204" pitchFamily="18" charset="0"/>
                            </a:rPr>
                            <m:t>bw</m:t>
                          </m:r>
                          <m:r>
                            <a:rPr lang="en-US" sz="1600" b="0" i="1" smtClean="0">
                              <a:latin typeface="Cambria Math" panose="02040503050406030204" pitchFamily="18" charset="0"/>
                            </a:rPr>
                            <m:t>_</m:t>
                          </m:r>
                          <m:r>
                            <m:rPr>
                              <m:sty m:val="p"/>
                            </m:rPr>
                            <a:rPr lang="en-US" sz="1600" b="0" i="1" smtClean="0">
                              <a:latin typeface="Cambria Math" panose="02040503050406030204" pitchFamily="18" charset="0"/>
                            </a:rPr>
                            <m:t>slow</m:t>
                          </m:r>
                          <m:r>
                            <a:rPr lang="en-US" sz="1600" b="0" i="1" smtClean="0">
                              <a:latin typeface="Cambria Math" panose="02040503050406030204" pitchFamily="18" charset="0"/>
                            </a:rPr>
                            <m:t> [</m:t>
                          </m:r>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m:oMathPara>
                </a14:m>
                <a:endParaRPr lang="en-US" sz="1600" i="1" dirty="0"/>
              </a:p>
            </p:txBody>
          </p:sp>
        </mc:Choice>
        <mc:Fallback xmlns="">
          <p:sp>
            <p:nvSpPr>
              <p:cNvPr id="9" name="TextBox 8">
                <a:extLst>
                  <a:ext uri="{FF2B5EF4-FFF2-40B4-BE49-F238E27FC236}">
                    <a16:creationId xmlns:a16="http://schemas.microsoft.com/office/drawing/2014/main" id="{BB9C6B45-EE4A-F34F-1889-E92968B07C89}"/>
                  </a:ext>
                </a:extLst>
              </p:cNvPr>
              <p:cNvSpPr txBox="1">
                <a:spLocks noRot="1" noChangeAspect="1" noMove="1" noResize="1" noEditPoints="1" noAdjustHandles="1" noChangeArrowheads="1" noChangeShapeType="1" noTextEdit="1"/>
              </p:cNvSpPr>
              <p:nvPr/>
            </p:nvSpPr>
            <p:spPr>
              <a:xfrm>
                <a:off x="4004942" y="1998588"/>
                <a:ext cx="1428981" cy="270330"/>
              </a:xfrm>
              <a:prstGeom prst="rect">
                <a:avLst/>
              </a:prstGeom>
              <a:blipFill>
                <a:blip r:embed="rId5"/>
                <a:stretch>
                  <a:fillRect l="-3540" r="-2655"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7CADBE-7035-F29B-67D7-363A65BDC353}"/>
                  </a:ext>
                </a:extLst>
              </p:cNvPr>
              <p:cNvSpPr txBox="1"/>
              <p:nvPr/>
            </p:nvSpPr>
            <p:spPr>
              <a:xfrm>
                <a:off x="193237" y="1969238"/>
                <a:ext cx="1114792" cy="270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𝐸𝑎𝑔𝑒𝑟</m:t>
                          </m:r>
                        </m:e>
                        <m:sub>
                          <m:r>
                            <m:rPr>
                              <m:sty m:val="p"/>
                            </m:rPr>
                            <a:rPr lang="en-US" sz="1600" b="0" i="1" smtClean="0">
                              <a:latin typeface="Cambria Math" panose="02040503050406030204" pitchFamily="18" charset="0"/>
                            </a:rPr>
                            <m:t>total</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sub>
                      </m:sSub>
                    </m:oMath>
                  </m:oMathPara>
                </a14:m>
                <a:endParaRPr lang="en-US" sz="1600" i="1" dirty="0"/>
              </a:p>
            </p:txBody>
          </p:sp>
        </mc:Choice>
        <mc:Fallback xmlns="">
          <p:sp>
            <p:nvSpPr>
              <p:cNvPr id="11" name="TextBox 10">
                <a:extLst>
                  <a:ext uri="{FF2B5EF4-FFF2-40B4-BE49-F238E27FC236}">
                    <a16:creationId xmlns:a16="http://schemas.microsoft.com/office/drawing/2014/main" id="{087CADBE-7035-F29B-67D7-363A65BDC353}"/>
                  </a:ext>
                </a:extLst>
              </p:cNvPr>
              <p:cNvSpPr txBox="1">
                <a:spLocks noRot="1" noChangeAspect="1" noMove="1" noResize="1" noEditPoints="1" noAdjustHandles="1" noChangeArrowheads="1" noChangeShapeType="1" noTextEdit="1"/>
              </p:cNvSpPr>
              <p:nvPr/>
            </p:nvSpPr>
            <p:spPr>
              <a:xfrm>
                <a:off x="193237" y="1969238"/>
                <a:ext cx="1114792" cy="270330"/>
              </a:xfrm>
              <a:prstGeom prst="rect">
                <a:avLst/>
              </a:prstGeom>
              <a:blipFill>
                <a:blip r:embed="rId6"/>
                <a:stretch>
                  <a:fillRect l="-5618" r="-2247" b="-1818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926958F3-CDFB-93F3-6BAD-7186131FE89D}"/>
              </a:ext>
            </a:extLst>
          </p:cNvPr>
          <p:cNvSpPr txBox="1"/>
          <p:nvPr/>
        </p:nvSpPr>
        <p:spPr>
          <a:xfrm>
            <a:off x="1272698" y="2006112"/>
            <a:ext cx="288862" cy="307777"/>
          </a:xfrm>
          <a:prstGeom prst="rect">
            <a:avLst/>
          </a:prstGeom>
          <a:noFill/>
        </p:spPr>
        <p:txBody>
          <a:bodyPr wrap="none" rtlCol="0">
            <a:spAutoFit/>
          </a:bodyPr>
          <a:lstStyle/>
          <a:p>
            <a:r>
              <a:rPr lang="en-US" dirty="0"/>
              <a:t>=</a:t>
            </a:r>
          </a:p>
        </p:txBody>
      </p:sp>
      <p:sp>
        <p:nvSpPr>
          <p:cNvPr id="13" name="TextBox 12">
            <a:extLst>
              <a:ext uri="{FF2B5EF4-FFF2-40B4-BE49-F238E27FC236}">
                <a16:creationId xmlns:a16="http://schemas.microsoft.com/office/drawing/2014/main" id="{A34E0BE2-9866-578D-34D3-05FB57C73F74}"/>
              </a:ext>
            </a:extLst>
          </p:cNvPr>
          <p:cNvSpPr txBox="1"/>
          <p:nvPr/>
        </p:nvSpPr>
        <p:spPr>
          <a:xfrm>
            <a:off x="2309451" y="2019046"/>
            <a:ext cx="255198" cy="307777"/>
          </a:xfrm>
          <a:prstGeom prst="rect">
            <a:avLst/>
          </a:prstGeom>
          <a:noFill/>
        </p:spPr>
        <p:txBody>
          <a:bodyPr wrap="none" rtlCol="0">
            <a:spAutoFit/>
          </a:bodyPr>
          <a:lstStyle/>
          <a:p>
            <a:r>
              <a:rPr lang="en-US" dirty="0"/>
              <a:t>*</a:t>
            </a:r>
          </a:p>
        </p:txBody>
      </p:sp>
      <p:sp>
        <p:nvSpPr>
          <p:cNvPr id="14" name="TextBox 13">
            <a:extLst>
              <a:ext uri="{FF2B5EF4-FFF2-40B4-BE49-F238E27FC236}">
                <a16:creationId xmlns:a16="http://schemas.microsoft.com/office/drawing/2014/main" id="{A371F0E0-55D6-DF35-E9CB-C55ED27F3C33}"/>
              </a:ext>
            </a:extLst>
          </p:cNvPr>
          <p:cNvSpPr txBox="1"/>
          <p:nvPr/>
        </p:nvSpPr>
        <p:spPr>
          <a:xfrm>
            <a:off x="3797341" y="2010554"/>
            <a:ext cx="255198" cy="307777"/>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80B1183-E058-8BB0-6039-65566C9261F8}"/>
                  </a:ext>
                </a:extLst>
              </p:cNvPr>
              <p:cNvSpPr txBox="1"/>
              <p:nvPr/>
            </p:nvSpPr>
            <p:spPr>
              <a:xfrm>
                <a:off x="908982" y="2987844"/>
                <a:ext cx="3759875" cy="5130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𝐸𝑎𝑔𝑒𝑟</m:t>
                          </m:r>
                        </m:e>
                        <m:sub>
                          <m:r>
                            <a:rPr lang="en-US" sz="1600" b="0" i="1" smtClean="0">
                              <a:latin typeface="Cambria Math" panose="02040503050406030204" pitchFamily="18" charset="0"/>
                            </a:rPr>
                            <m:t>𝑙𝑙𝑐</m:t>
                          </m:r>
                          <m:r>
                            <a:rPr lang="en-US" sz="1600" b="0" i="1" smtClean="0">
                              <a:latin typeface="Cambria Math" panose="02040503050406030204" pitchFamily="18" charset="0"/>
                            </a:rPr>
                            <m:t>_</m:t>
                          </m:r>
                          <m:r>
                            <a:rPr lang="en-US" sz="1600" b="0" i="1" smtClean="0">
                              <a:latin typeface="Cambria Math" panose="02040503050406030204" pitchFamily="18" charset="0"/>
                            </a:rPr>
                            <m:t>𝑚𝑖𝑠𝑠</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𝑙𝑙𝑐</m:t>
                          </m:r>
                          <m:r>
                            <a:rPr lang="en-US" sz="1600" b="0" i="1" smtClean="0">
                              <a:latin typeface="Cambria Math" panose="02040503050406030204" pitchFamily="18" charset="0"/>
                            </a:rPr>
                            <m:t>_</m:t>
                          </m:r>
                          <m:r>
                            <a:rPr lang="en-US" sz="1600" b="0" i="1" smtClean="0">
                              <a:latin typeface="Cambria Math" panose="02040503050406030204" pitchFamily="18" charset="0"/>
                            </a:rPr>
                            <m:t>𝑚𝑖𝑠𝑠</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 – </m:t>
                          </m:r>
                          <m:r>
                            <a:rPr lang="en-US" sz="1600" b="0" i="1" smtClean="0">
                              <a:latin typeface="Cambria Math" panose="02040503050406030204" pitchFamily="18" charset="0"/>
                            </a:rPr>
                            <m:t>𝑎𝑣𝑔</m:t>
                          </m:r>
                          <m:r>
                            <a:rPr lang="en-US" sz="1600" b="0" i="1" smtClean="0">
                              <a:latin typeface="Cambria Math" panose="02040503050406030204" pitchFamily="18" charset="0"/>
                            </a:rPr>
                            <m:t>(</m:t>
                          </m:r>
                          <m:r>
                            <a:rPr lang="en-US" sz="1600" b="0" i="1" smtClean="0">
                              <a:latin typeface="Cambria Math" panose="02040503050406030204" pitchFamily="18" charset="0"/>
                            </a:rPr>
                            <m:t>𝑝𝑟𝑒𝑣</m:t>
                          </m:r>
                          <m:r>
                            <a:rPr lang="en-US" sz="1600" b="0" i="1" smtClean="0">
                              <a:latin typeface="Cambria Math" panose="02040503050406030204" pitchFamily="18" charset="0"/>
                            </a:rPr>
                            <m:t>)</m:t>
                          </m:r>
                        </m:num>
                        <m:den>
                          <m:r>
                            <a:rPr lang="en-US" sz="1600" b="0" i="1" smtClean="0">
                              <a:latin typeface="Cambria Math" panose="02040503050406030204" pitchFamily="18" charset="0"/>
                            </a:rPr>
                            <m:t>𝑠𝑡𝑑</m:t>
                          </m:r>
                          <m:r>
                            <a:rPr lang="en-US" sz="1600" b="0" i="1" smtClean="0">
                              <a:latin typeface="Cambria Math" panose="02040503050406030204" pitchFamily="18" charset="0"/>
                            </a:rPr>
                            <m:t>_</m:t>
                          </m:r>
                          <m:r>
                            <a:rPr lang="en-US" sz="1600" b="0" i="1" smtClean="0">
                              <a:latin typeface="Cambria Math" panose="02040503050406030204" pitchFamily="18" charset="0"/>
                            </a:rPr>
                            <m:t>𝑑𝑒𝑣</m:t>
                          </m:r>
                          <m:r>
                            <a:rPr lang="en-US" sz="1600" b="0" i="1" smtClean="0">
                              <a:latin typeface="Cambria Math" panose="02040503050406030204" pitchFamily="18" charset="0"/>
                            </a:rPr>
                            <m:t>(</m:t>
                          </m:r>
                          <m:r>
                            <a:rPr lang="en-US" sz="1600" b="0" i="1" smtClean="0">
                              <a:latin typeface="Cambria Math" panose="02040503050406030204" pitchFamily="18" charset="0"/>
                            </a:rPr>
                            <m:t>𝑝𝑟𝑒𝑣</m:t>
                          </m:r>
                          <m:r>
                            <a:rPr lang="en-US" sz="1600" b="0" i="1" smtClean="0">
                              <a:latin typeface="Cambria Math" panose="02040503050406030204" pitchFamily="18" charset="0"/>
                            </a:rPr>
                            <m:t>)</m:t>
                          </m:r>
                        </m:den>
                      </m:f>
                    </m:oMath>
                  </m:oMathPara>
                </a14:m>
                <a:endParaRPr lang="en-US" sz="1600" i="1" dirty="0"/>
              </a:p>
            </p:txBody>
          </p:sp>
        </mc:Choice>
        <mc:Fallback xmlns="">
          <p:sp>
            <p:nvSpPr>
              <p:cNvPr id="15" name="TextBox 14">
                <a:extLst>
                  <a:ext uri="{FF2B5EF4-FFF2-40B4-BE49-F238E27FC236}">
                    <a16:creationId xmlns:a16="http://schemas.microsoft.com/office/drawing/2014/main" id="{A80B1183-E058-8BB0-6039-65566C9261F8}"/>
                  </a:ext>
                </a:extLst>
              </p:cNvPr>
              <p:cNvSpPr txBox="1">
                <a:spLocks noRot="1" noChangeAspect="1" noMove="1" noResize="1" noEditPoints="1" noAdjustHandles="1" noChangeArrowheads="1" noChangeShapeType="1" noTextEdit="1"/>
              </p:cNvSpPr>
              <p:nvPr/>
            </p:nvSpPr>
            <p:spPr>
              <a:xfrm>
                <a:off x="908982" y="2987844"/>
                <a:ext cx="3759875" cy="513089"/>
              </a:xfrm>
              <a:prstGeom prst="rect">
                <a:avLst/>
              </a:prstGeom>
              <a:blipFill>
                <a:blip r:embed="rId7"/>
                <a:stretch>
                  <a:fillRect l="-1010" t="-7317" r="-1347" b="-1951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4B39-F3C6-48D3-4957-85773817426C}"/>
              </a:ext>
            </a:extLst>
          </p:cNvPr>
          <p:cNvSpPr>
            <a:spLocks noGrp="1"/>
          </p:cNvSpPr>
          <p:nvPr>
            <p:ph type="title"/>
          </p:nvPr>
        </p:nvSpPr>
        <p:spPr>
          <a:xfrm>
            <a:off x="628650" y="301706"/>
            <a:ext cx="5448916" cy="618168"/>
          </a:xfrm>
        </p:spPr>
        <p:txBody>
          <a:bodyPr>
            <a:noAutofit/>
          </a:bodyPr>
          <a:lstStyle/>
          <a:p>
            <a:r>
              <a:rPr lang="en" dirty="0">
                <a:solidFill>
                  <a:srgbClr val="000000"/>
                </a:solidFill>
              </a:rPr>
              <a:t>Threshold Determination</a:t>
            </a:r>
            <a:endParaRPr lang="en-US" dirty="0"/>
          </a:p>
        </p:txBody>
      </p:sp>
      <p:sp>
        <p:nvSpPr>
          <p:cNvPr id="4" name="Slide Number Placeholder 3">
            <a:extLst>
              <a:ext uri="{FF2B5EF4-FFF2-40B4-BE49-F238E27FC236}">
                <a16:creationId xmlns:a16="http://schemas.microsoft.com/office/drawing/2014/main" id="{346F829C-B2E8-A232-C3DB-71B8B5C1DD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cxnSp>
        <p:nvCxnSpPr>
          <p:cNvPr id="6" name="Google Shape;483;p41">
            <a:extLst>
              <a:ext uri="{FF2B5EF4-FFF2-40B4-BE49-F238E27FC236}">
                <a16:creationId xmlns:a16="http://schemas.microsoft.com/office/drawing/2014/main" id="{E60C5000-CCF7-338E-A01A-CABFAECF5327}"/>
              </a:ext>
            </a:extLst>
          </p:cNvPr>
          <p:cNvCxnSpPr/>
          <p:nvPr/>
        </p:nvCxnSpPr>
        <p:spPr>
          <a:xfrm rot="10800000">
            <a:off x="3087356" y="1232846"/>
            <a:ext cx="0" cy="2205362"/>
          </a:xfrm>
          <a:prstGeom prst="straightConnector1">
            <a:avLst/>
          </a:prstGeom>
          <a:noFill/>
          <a:ln w="19050" cap="flat" cmpd="sng">
            <a:solidFill>
              <a:srgbClr val="000000"/>
            </a:solidFill>
            <a:prstDash val="solid"/>
            <a:round/>
            <a:headEnd type="none" w="med" len="med"/>
            <a:tailEnd type="triangle" w="med" len="med"/>
          </a:ln>
        </p:spPr>
      </p:cxnSp>
      <p:cxnSp>
        <p:nvCxnSpPr>
          <p:cNvPr id="7" name="Google Shape;484;p41">
            <a:extLst>
              <a:ext uri="{FF2B5EF4-FFF2-40B4-BE49-F238E27FC236}">
                <a16:creationId xmlns:a16="http://schemas.microsoft.com/office/drawing/2014/main" id="{AF03BE39-0EA8-3317-6ADD-036471B2B214}"/>
              </a:ext>
            </a:extLst>
          </p:cNvPr>
          <p:cNvCxnSpPr/>
          <p:nvPr/>
        </p:nvCxnSpPr>
        <p:spPr>
          <a:xfrm>
            <a:off x="3087347" y="3438207"/>
            <a:ext cx="3207564" cy="0"/>
          </a:xfrm>
          <a:prstGeom prst="straightConnector1">
            <a:avLst/>
          </a:prstGeom>
          <a:noFill/>
          <a:ln w="19050" cap="flat" cmpd="sng">
            <a:solidFill>
              <a:srgbClr val="000000"/>
            </a:solidFill>
            <a:prstDash val="solid"/>
            <a:round/>
            <a:headEnd type="none" w="med" len="med"/>
            <a:tailEnd type="triangle" w="med" len="med"/>
          </a:ln>
        </p:spPr>
      </p:cxnSp>
      <p:sp>
        <p:nvSpPr>
          <p:cNvPr id="8" name="Google Shape;485;p41">
            <a:extLst>
              <a:ext uri="{FF2B5EF4-FFF2-40B4-BE49-F238E27FC236}">
                <a16:creationId xmlns:a16="http://schemas.microsoft.com/office/drawing/2014/main" id="{EDF0A21C-F832-D3C3-A647-75F1719CB4C7}"/>
              </a:ext>
            </a:extLst>
          </p:cNvPr>
          <p:cNvSpPr/>
          <p:nvPr/>
        </p:nvSpPr>
        <p:spPr>
          <a:xfrm>
            <a:off x="3265291" y="2583524"/>
            <a:ext cx="341670" cy="854605"/>
          </a:xfrm>
          <a:prstGeom prst="rect">
            <a:avLst/>
          </a:prstGeom>
          <a:solidFill>
            <a:srgbClr val="1C458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486;p41">
            <a:extLst>
              <a:ext uri="{FF2B5EF4-FFF2-40B4-BE49-F238E27FC236}">
                <a16:creationId xmlns:a16="http://schemas.microsoft.com/office/drawing/2014/main" id="{BB552417-9703-167C-A332-A14ECFC1525A}"/>
              </a:ext>
            </a:extLst>
          </p:cNvPr>
          <p:cNvSpPr/>
          <p:nvPr/>
        </p:nvSpPr>
        <p:spPr>
          <a:xfrm>
            <a:off x="3590281" y="2356541"/>
            <a:ext cx="341670" cy="1077938"/>
          </a:xfrm>
          <a:prstGeom prst="rect">
            <a:avLst/>
          </a:prstGeom>
          <a:solidFill>
            <a:srgbClr val="1155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487;p41">
            <a:extLst>
              <a:ext uri="{FF2B5EF4-FFF2-40B4-BE49-F238E27FC236}">
                <a16:creationId xmlns:a16="http://schemas.microsoft.com/office/drawing/2014/main" id="{EDED837A-34E0-4049-FF78-B732793561C9}"/>
              </a:ext>
            </a:extLst>
          </p:cNvPr>
          <p:cNvSpPr/>
          <p:nvPr/>
        </p:nvSpPr>
        <p:spPr>
          <a:xfrm>
            <a:off x="3948771" y="1921188"/>
            <a:ext cx="341670" cy="1517289"/>
          </a:xfrm>
          <a:prstGeom prst="rect">
            <a:avLst/>
          </a:prstGeom>
          <a:solidFill>
            <a:srgbClr val="3C78D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488;p41">
            <a:extLst>
              <a:ext uri="{FF2B5EF4-FFF2-40B4-BE49-F238E27FC236}">
                <a16:creationId xmlns:a16="http://schemas.microsoft.com/office/drawing/2014/main" id="{B6C590C7-876B-3B6E-6396-6946EEB1C1E3}"/>
              </a:ext>
            </a:extLst>
          </p:cNvPr>
          <p:cNvSpPr/>
          <p:nvPr/>
        </p:nvSpPr>
        <p:spPr>
          <a:xfrm>
            <a:off x="4290511" y="2196803"/>
            <a:ext cx="341670" cy="1241457"/>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489;p41">
            <a:extLst>
              <a:ext uri="{FF2B5EF4-FFF2-40B4-BE49-F238E27FC236}">
                <a16:creationId xmlns:a16="http://schemas.microsoft.com/office/drawing/2014/main" id="{E5BD0AD9-F68D-1955-A461-DC51DCCA4B03}"/>
              </a:ext>
            </a:extLst>
          </p:cNvPr>
          <p:cNvSpPr/>
          <p:nvPr/>
        </p:nvSpPr>
        <p:spPr>
          <a:xfrm>
            <a:off x="4640633" y="2736708"/>
            <a:ext cx="341670" cy="69754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490;p41">
            <a:extLst>
              <a:ext uri="{FF2B5EF4-FFF2-40B4-BE49-F238E27FC236}">
                <a16:creationId xmlns:a16="http://schemas.microsoft.com/office/drawing/2014/main" id="{209F08FE-39E7-7576-3C0C-3521D37CD01E}"/>
              </a:ext>
            </a:extLst>
          </p:cNvPr>
          <p:cNvSpPr/>
          <p:nvPr/>
        </p:nvSpPr>
        <p:spPr>
          <a:xfrm>
            <a:off x="4990754" y="2097271"/>
            <a:ext cx="341670" cy="1336987"/>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491;p41">
            <a:extLst>
              <a:ext uri="{FF2B5EF4-FFF2-40B4-BE49-F238E27FC236}">
                <a16:creationId xmlns:a16="http://schemas.microsoft.com/office/drawing/2014/main" id="{9D1A175B-4811-B20C-BB1E-02BB26EED388}"/>
              </a:ext>
            </a:extLst>
          </p:cNvPr>
          <p:cNvSpPr/>
          <p:nvPr/>
        </p:nvSpPr>
        <p:spPr>
          <a:xfrm>
            <a:off x="5340877" y="2855660"/>
            <a:ext cx="341670" cy="578773"/>
          </a:xfrm>
          <a:prstGeom prst="rect">
            <a:avLst/>
          </a:prstGeom>
          <a:solidFill>
            <a:srgbClr val="E0666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492;p41">
            <a:extLst>
              <a:ext uri="{FF2B5EF4-FFF2-40B4-BE49-F238E27FC236}">
                <a16:creationId xmlns:a16="http://schemas.microsoft.com/office/drawing/2014/main" id="{8FE67252-D551-2E46-DCB3-CA43F6AF73E1}"/>
              </a:ext>
            </a:extLst>
          </p:cNvPr>
          <p:cNvSpPr/>
          <p:nvPr/>
        </p:nvSpPr>
        <p:spPr>
          <a:xfrm>
            <a:off x="5690998" y="2356543"/>
            <a:ext cx="341670" cy="1077938"/>
          </a:xfrm>
          <a:prstGeom prst="rect">
            <a:avLst/>
          </a:prstGeom>
          <a:solidFill>
            <a:srgbClr val="CC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494;p41">
            <a:extLst>
              <a:ext uri="{FF2B5EF4-FFF2-40B4-BE49-F238E27FC236}">
                <a16:creationId xmlns:a16="http://schemas.microsoft.com/office/drawing/2014/main" id="{83EF9C6D-7B8D-3C58-D235-37035CED0E23}"/>
              </a:ext>
            </a:extLst>
          </p:cNvPr>
          <p:cNvSpPr txBox="1"/>
          <p:nvPr/>
        </p:nvSpPr>
        <p:spPr>
          <a:xfrm>
            <a:off x="6294717" y="3159637"/>
            <a:ext cx="1848201" cy="5740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0000"/>
                </a:solidFill>
              </a:rPr>
              <a:t>Hotness</a:t>
            </a:r>
            <a:endParaRPr dirty="0">
              <a:solidFill>
                <a:srgbClr val="000000"/>
              </a:solidFill>
            </a:endParaRPr>
          </a:p>
        </p:txBody>
      </p:sp>
      <p:sp>
        <p:nvSpPr>
          <p:cNvPr id="18" name="Google Shape;495;p41">
            <a:extLst>
              <a:ext uri="{FF2B5EF4-FFF2-40B4-BE49-F238E27FC236}">
                <a16:creationId xmlns:a16="http://schemas.microsoft.com/office/drawing/2014/main" id="{EE9294C1-2B9C-F9FC-298B-349C2FC625B3}"/>
              </a:ext>
            </a:extLst>
          </p:cNvPr>
          <p:cNvSpPr txBox="1"/>
          <p:nvPr/>
        </p:nvSpPr>
        <p:spPr>
          <a:xfrm rot="16200000">
            <a:off x="2132416" y="2063678"/>
            <a:ext cx="1367109" cy="5740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00"/>
                </a:solidFill>
              </a:rPr>
              <a:t># pages</a:t>
            </a:r>
            <a:endParaRPr>
              <a:solidFill>
                <a:srgbClr val="000000"/>
              </a:solidFill>
            </a:endParaRPr>
          </a:p>
        </p:txBody>
      </p:sp>
      <p:grpSp>
        <p:nvGrpSpPr>
          <p:cNvPr id="30" name="Group 29">
            <a:extLst>
              <a:ext uri="{FF2B5EF4-FFF2-40B4-BE49-F238E27FC236}">
                <a16:creationId xmlns:a16="http://schemas.microsoft.com/office/drawing/2014/main" id="{C017484B-7EBB-55A1-3431-F9ACCC756093}"/>
              </a:ext>
            </a:extLst>
          </p:cNvPr>
          <p:cNvGrpSpPr/>
          <p:nvPr/>
        </p:nvGrpSpPr>
        <p:grpSpPr>
          <a:xfrm>
            <a:off x="2980066" y="4236202"/>
            <a:ext cx="3527530" cy="461700"/>
            <a:chOff x="5031700" y="4164600"/>
            <a:chExt cx="3527530" cy="461700"/>
          </a:xfrm>
        </p:grpSpPr>
        <p:sp>
          <p:nvSpPr>
            <p:cNvPr id="31" name="Google Shape;507;p41">
              <a:extLst>
                <a:ext uri="{FF2B5EF4-FFF2-40B4-BE49-F238E27FC236}">
                  <a16:creationId xmlns:a16="http://schemas.microsoft.com/office/drawing/2014/main" id="{17BFAB0E-7476-F45E-3A54-548F87F1E127}"/>
                </a:ext>
              </a:extLst>
            </p:cNvPr>
            <p:cNvSpPr txBox="1"/>
            <p:nvPr/>
          </p:nvSpPr>
          <p:spPr>
            <a:xfrm>
              <a:off x="5031700" y="4164600"/>
              <a:ext cx="54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rPr>
                <a:t>②</a:t>
              </a:r>
              <a:endParaRPr sz="1800" b="1">
                <a:solidFill>
                  <a:schemeClr val="dk1"/>
                </a:solidFill>
              </a:endParaRPr>
            </a:p>
          </p:txBody>
        </p:sp>
        <p:sp>
          <p:nvSpPr>
            <p:cNvPr id="32" name="Google Shape;508;p41">
              <a:extLst>
                <a:ext uri="{FF2B5EF4-FFF2-40B4-BE49-F238E27FC236}">
                  <a16:creationId xmlns:a16="http://schemas.microsoft.com/office/drawing/2014/main" id="{2E2C6103-764F-C4B3-9119-B462712CCA7E}"/>
                </a:ext>
              </a:extLst>
            </p:cNvPr>
            <p:cNvSpPr txBox="1"/>
            <p:nvPr/>
          </p:nvSpPr>
          <p:spPr>
            <a:xfrm>
              <a:off x="5388230" y="4210563"/>
              <a:ext cx="317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if </a:t>
              </a:r>
              <a:r>
                <a:rPr lang="en" i="1" dirty="0"/>
                <a:t>Eagerness</a:t>
              </a:r>
              <a:r>
                <a:rPr lang="en" dirty="0"/>
                <a:t> ↓, move </a:t>
              </a:r>
              <a:r>
                <a:rPr lang="en" b="1" i="1" dirty="0">
                  <a:solidFill>
                    <a:srgbClr val="FF9900"/>
                  </a:solidFill>
                </a:rPr>
                <a:t>h </a:t>
              </a:r>
              <a:r>
                <a:rPr lang="en" b="1" i="1" dirty="0">
                  <a:solidFill>
                    <a:schemeClr val="tx1"/>
                  </a:solidFill>
                </a:rPr>
                <a:t>←</a:t>
              </a:r>
              <a:endParaRPr dirty="0">
                <a:solidFill>
                  <a:schemeClr val="dk1"/>
                </a:solidFill>
              </a:endParaRPr>
            </a:p>
          </p:txBody>
        </p:sp>
      </p:grpSp>
      <p:grpSp>
        <p:nvGrpSpPr>
          <p:cNvPr id="35" name="Group 34">
            <a:extLst>
              <a:ext uri="{FF2B5EF4-FFF2-40B4-BE49-F238E27FC236}">
                <a16:creationId xmlns:a16="http://schemas.microsoft.com/office/drawing/2014/main" id="{83993FFE-C0D6-6CA6-17FE-DD01250812C9}"/>
              </a:ext>
            </a:extLst>
          </p:cNvPr>
          <p:cNvGrpSpPr/>
          <p:nvPr/>
        </p:nvGrpSpPr>
        <p:grpSpPr>
          <a:xfrm>
            <a:off x="3443446" y="977699"/>
            <a:ext cx="293670" cy="2691378"/>
            <a:chOff x="3443446" y="977699"/>
            <a:chExt cx="293670" cy="2691378"/>
          </a:xfrm>
        </p:grpSpPr>
        <p:cxnSp>
          <p:nvCxnSpPr>
            <p:cNvPr id="16" name="Google Shape;493;p41">
              <a:extLst>
                <a:ext uri="{FF2B5EF4-FFF2-40B4-BE49-F238E27FC236}">
                  <a16:creationId xmlns:a16="http://schemas.microsoft.com/office/drawing/2014/main" id="{B2978983-75FD-FCE0-5B27-EB62D8056251}"/>
                </a:ext>
              </a:extLst>
            </p:cNvPr>
            <p:cNvCxnSpPr>
              <a:cxnSpLocks/>
            </p:cNvCxnSpPr>
            <p:nvPr/>
          </p:nvCxnSpPr>
          <p:spPr>
            <a:xfrm>
              <a:off x="3590281" y="1314108"/>
              <a:ext cx="0" cy="2354969"/>
            </a:xfrm>
            <a:prstGeom prst="straightConnector1">
              <a:avLst/>
            </a:prstGeom>
            <a:noFill/>
            <a:ln w="28575" cap="flat" cmpd="sng">
              <a:solidFill>
                <a:schemeClr val="accent4"/>
              </a:solidFill>
              <a:prstDash val="dash"/>
              <a:round/>
              <a:headEnd type="none" w="med" len="med"/>
              <a:tailEnd type="none" w="med" len="med"/>
            </a:ln>
          </p:spPr>
        </p:cxnSp>
        <p:sp>
          <p:nvSpPr>
            <p:cNvPr id="34" name="TextBox 33">
              <a:extLst>
                <a:ext uri="{FF2B5EF4-FFF2-40B4-BE49-F238E27FC236}">
                  <a16:creationId xmlns:a16="http://schemas.microsoft.com/office/drawing/2014/main" id="{099DD75A-C873-4637-5AD5-3A705307F017}"/>
                </a:ext>
              </a:extLst>
            </p:cNvPr>
            <p:cNvSpPr txBox="1"/>
            <p:nvPr/>
          </p:nvSpPr>
          <p:spPr>
            <a:xfrm>
              <a:off x="3443446" y="977699"/>
              <a:ext cx="293670" cy="307777"/>
            </a:xfrm>
            <a:prstGeom prst="rect">
              <a:avLst/>
            </a:prstGeom>
            <a:noFill/>
          </p:spPr>
          <p:txBody>
            <a:bodyPr wrap="none" rtlCol="0">
              <a:spAutoFit/>
            </a:bodyPr>
            <a:lstStyle/>
            <a:p>
              <a:r>
                <a:rPr lang="en" b="1" i="1" dirty="0">
                  <a:solidFill>
                    <a:srgbClr val="FF9900"/>
                  </a:solidFill>
                </a:rPr>
                <a:t>h</a:t>
              </a:r>
              <a:endParaRPr lang="en-US" dirty="0"/>
            </a:p>
          </p:txBody>
        </p:sp>
      </p:grpSp>
      <p:grpSp>
        <p:nvGrpSpPr>
          <p:cNvPr id="36" name="Group 35">
            <a:extLst>
              <a:ext uri="{FF2B5EF4-FFF2-40B4-BE49-F238E27FC236}">
                <a16:creationId xmlns:a16="http://schemas.microsoft.com/office/drawing/2014/main" id="{B8965F71-8257-0F8D-F308-5B6F870C6A68}"/>
              </a:ext>
            </a:extLst>
          </p:cNvPr>
          <p:cNvGrpSpPr/>
          <p:nvPr/>
        </p:nvGrpSpPr>
        <p:grpSpPr>
          <a:xfrm>
            <a:off x="3793456" y="977699"/>
            <a:ext cx="293670" cy="2691378"/>
            <a:chOff x="3443446" y="977699"/>
            <a:chExt cx="293670" cy="2691378"/>
          </a:xfrm>
        </p:grpSpPr>
        <p:cxnSp>
          <p:nvCxnSpPr>
            <p:cNvPr id="37" name="Google Shape;493;p41">
              <a:extLst>
                <a:ext uri="{FF2B5EF4-FFF2-40B4-BE49-F238E27FC236}">
                  <a16:creationId xmlns:a16="http://schemas.microsoft.com/office/drawing/2014/main" id="{E61127D7-6F80-7252-B925-4F010465C592}"/>
                </a:ext>
              </a:extLst>
            </p:cNvPr>
            <p:cNvCxnSpPr>
              <a:cxnSpLocks/>
            </p:cNvCxnSpPr>
            <p:nvPr/>
          </p:nvCxnSpPr>
          <p:spPr>
            <a:xfrm>
              <a:off x="3590281" y="1314108"/>
              <a:ext cx="0" cy="2354969"/>
            </a:xfrm>
            <a:prstGeom prst="straightConnector1">
              <a:avLst/>
            </a:prstGeom>
            <a:noFill/>
            <a:ln w="28575" cap="flat" cmpd="sng">
              <a:solidFill>
                <a:schemeClr val="accent4"/>
              </a:solidFill>
              <a:prstDash val="dash"/>
              <a:round/>
              <a:headEnd type="none" w="med" len="med"/>
              <a:tailEnd type="none" w="med" len="med"/>
            </a:ln>
          </p:spPr>
        </p:cxnSp>
        <p:sp>
          <p:nvSpPr>
            <p:cNvPr id="38" name="TextBox 37">
              <a:extLst>
                <a:ext uri="{FF2B5EF4-FFF2-40B4-BE49-F238E27FC236}">
                  <a16:creationId xmlns:a16="http://schemas.microsoft.com/office/drawing/2014/main" id="{30923A79-A43A-6275-0482-C7D6130A8FB3}"/>
                </a:ext>
              </a:extLst>
            </p:cNvPr>
            <p:cNvSpPr txBox="1"/>
            <p:nvPr/>
          </p:nvSpPr>
          <p:spPr>
            <a:xfrm>
              <a:off x="3443446" y="977699"/>
              <a:ext cx="293670" cy="307777"/>
            </a:xfrm>
            <a:prstGeom prst="rect">
              <a:avLst/>
            </a:prstGeom>
            <a:noFill/>
          </p:spPr>
          <p:txBody>
            <a:bodyPr wrap="none" rtlCol="0">
              <a:spAutoFit/>
            </a:bodyPr>
            <a:lstStyle/>
            <a:p>
              <a:r>
                <a:rPr lang="en" b="1" i="1" dirty="0">
                  <a:solidFill>
                    <a:srgbClr val="FF9900"/>
                  </a:solidFill>
                </a:rPr>
                <a:t>h</a:t>
              </a:r>
              <a:endParaRPr lang="en-US" dirty="0"/>
            </a:p>
          </p:txBody>
        </p:sp>
      </p:grpSp>
      <p:grpSp>
        <p:nvGrpSpPr>
          <p:cNvPr id="39" name="Group 38">
            <a:extLst>
              <a:ext uri="{FF2B5EF4-FFF2-40B4-BE49-F238E27FC236}">
                <a16:creationId xmlns:a16="http://schemas.microsoft.com/office/drawing/2014/main" id="{941573CB-48D0-75FE-994A-B37CEA6713E4}"/>
              </a:ext>
            </a:extLst>
          </p:cNvPr>
          <p:cNvGrpSpPr/>
          <p:nvPr/>
        </p:nvGrpSpPr>
        <p:grpSpPr>
          <a:xfrm>
            <a:off x="4149842" y="983108"/>
            <a:ext cx="293670" cy="2685969"/>
            <a:chOff x="3443446" y="955799"/>
            <a:chExt cx="293670" cy="2685969"/>
          </a:xfrm>
        </p:grpSpPr>
        <p:cxnSp>
          <p:nvCxnSpPr>
            <p:cNvPr id="40" name="Google Shape;493;p41">
              <a:extLst>
                <a:ext uri="{FF2B5EF4-FFF2-40B4-BE49-F238E27FC236}">
                  <a16:creationId xmlns:a16="http://schemas.microsoft.com/office/drawing/2014/main" id="{196F1B0B-2E7D-6874-3B8B-C5C5698CBC29}"/>
                </a:ext>
              </a:extLst>
            </p:cNvPr>
            <p:cNvCxnSpPr>
              <a:cxnSpLocks/>
            </p:cNvCxnSpPr>
            <p:nvPr/>
          </p:nvCxnSpPr>
          <p:spPr>
            <a:xfrm>
              <a:off x="3585650" y="1286799"/>
              <a:ext cx="0" cy="2354969"/>
            </a:xfrm>
            <a:prstGeom prst="straightConnector1">
              <a:avLst/>
            </a:prstGeom>
            <a:noFill/>
            <a:ln w="28575" cap="flat" cmpd="sng">
              <a:solidFill>
                <a:schemeClr val="accent4"/>
              </a:solidFill>
              <a:prstDash val="dash"/>
              <a:round/>
              <a:headEnd type="none" w="med" len="med"/>
              <a:tailEnd type="none" w="med" len="med"/>
            </a:ln>
          </p:spPr>
        </p:cxnSp>
        <p:sp>
          <p:nvSpPr>
            <p:cNvPr id="41" name="TextBox 40">
              <a:extLst>
                <a:ext uri="{FF2B5EF4-FFF2-40B4-BE49-F238E27FC236}">
                  <a16:creationId xmlns:a16="http://schemas.microsoft.com/office/drawing/2014/main" id="{86CD5DD4-9C9F-7168-7F29-44E0C3AD1160}"/>
                </a:ext>
              </a:extLst>
            </p:cNvPr>
            <p:cNvSpPr txBox="1"/>
            <p:nvPr/>
          </p:nvSpPr>
          <p:spPr>
            <a:xfrm>
              <a:off x="3443446" y="955799"/>
              <a:ext cx="293670" cy="307777"/>
            </a:xfrm>
            <a:prstGeom prst="rect">
              <a:avLst/>
            </a:prstGeom>
            <a:noFill/>
          </p:spPr>
          <p:txBody>
            <a:bodyPr wrap="none" rtlCol="0">
              <a:spAutoFit/>
            </a:bodyPr>
            <a:lstStyle/>
            <a:p>
              <a:r>
                <a:rPr lang="en" b="1" i="1" dirty="0">
                  <a:solidFill>
                    <a:srgbClr val="FF9900"/>
                  </a:solidFill>
                </a:rPr>
                <a:t>h</a:t>
              </a:r>
              <a:endParaRPr lang="en-US" dirty="0"/>
            </a:p>
          </p:txBody>
        </p:sp>
      </p:grpSp>
      <p:sp>
        <p:nvSpPr>
          <p:cNvPr id="19" name="Google Shape;500;p41">
            <a:extLst>
              <a:ext uri="{FF2B5EF4-FFF2-40B4-BE49-F238E27FC236}">
                <a16:creationId xmlns:a16="http://schemas.microsoft.com/office/drawing/2014/main" id="{D3D8A284-4F8B-A991-BB88-3674B5F34140}"/>
              </a:ext>
            </a:extLst>
          </p:cNvPr>
          <p:cNvSpPr txBox="1"/>
          <p:nvPr/>
        </p:nvSpPr>
        <p:spPr>
          <a:xfrm>
            <a:off x="4450935" y="909059"/>
            <a:ext cx="198584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Initial </a:t>
            </a:r>
            <a:r>
              <a:rPr lang="en" b="1" i="1" dirty="0">
                <a:solidFill>
                  <a:schemeClr val="accent4"/>
                </a:solidFill>
              </a:rPr>
              <a:t>h</a:t>
            </a:r>
            <a:r>
              <a:rPr lang="en" dirty="0">
                <a:solidFill>
                  <a:schemeClr val="dk1"/>
                </a:solidFill>
              </a:rPr>
              <a:t> (most </a:t>
            </a:r>
            <a:r>
              <a:rPr lang="en" b="1" dirty="0">
                <a:solidFill>
                  <a:schemeClr val="tx1"/>
                </a:solidFill>
              </a:rPr>
              <a:t>eager)</a:t>
            </a:r>
            <a:endParaRPr b="1" i="1" dirty="0">
              <a:solidFill>
                <a:schemeClr val="tx1"/>
              </a:solidFill>
            </a:endParaRPr>
          </a:p>
        </p:txBody>
      </p:sp>
      <p:grpSp>
        <p:nvGrpSpPr>
          <p:cNvPr id="47" name="Group 46">
            <a:extLst>
              <a:ext uri="{FF2B5EF4-FFF2-40B4-BE49-F238E27FC236}">
                <a16:creationId xmlns:a16="http://schemas.microsoft.com/office/drawing/2014/main" id="{41D0F386-5CB5-E7FE-8B8D-E82E7CA6DD79}"/>
              </a:ext>
            </a:extLst>
          </p:cNvPr>
          <p:cNvGrpSpPr/>
          <p:nvPr/>
        </p:nvGrpSpPr>
        <p:grpSpPr>
          <a:xfrm>
            <a:off x="2969116" y="1324992"/>
            <a:ext cx="3108451" cy="2916803"/>
            <a:chOff x="2969116" y="1324992"/>
            <a:chExt cx="3108451" cy="2916803"/>
          </a:xfrm>
        </p:grpSpPr>
        <p:grpSp>
          <p:nvGrpSpPr>
            <p:cNvPr id="20" name="Group 19">
              <a:extLst>
                <a:ext uri="{FF2B5EF4-FFF2-40B4-BE49-F238E27FC236}">
                  <a16:creationId xmlns:a16="http://schemas.microsoft.com/office/drawing/2014/main" id="{10D29EFF-49D2-91D5-3C54-895BCEF18B69}"/>
                </a:ext>
              </a:extLst>
            </p:cNvPr>
            <p:cNvGrpSpPr/>
            <p:nvPr/>
          </p:nvGrpSpPr>
          <p:grpSpPr>
            <a:xfrm>
              <a:off x="2969116" y="3610820"/>
              <a:ext cx="3108451" cy="630975"/>
              <a:chOff x="2918420" y="3758473"/>
              <a:chExt cx="3108451" cy="630975"/>
            </a:xfrm>
          </p:grpSpPr>
          <p:sp>
            <p:nvSpPr>
              <p:cNvPr id="21" name="Google Shape;501;p41">
                <a:extLst>
                  <a:ext uri="{FF2B5EF4-FFF2-40B4-BE49-F238E27FC236}">
                    <a16:creationId xmlns:a16="http://schemas.microsoft.com/office/drawing/2014/main" id="{6385A499-4ADD-0795-24CA-6799402D20A0}"/>
                  </a:ext>
                </a:extLst>
              </p:cNvPr>
              <p:cNvSpPr txBox="1"/>
              <p:nvPr/>
            </p:nvSpPr>
            <p:spPr>
              <a:xfrm>
                <a:off x="4448669" y="3835423"/>
                <a:ext cx="379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0000"/>
                    </a:solidFill>
                  </a:rPr>
                  <a:t>&gt;</a:t>
                </a:r>
                <a:endParaRPr sz="1800" b="1" dirty="0">
                  <a:solidFill>
                    <a:srgbClr val="000000"/>
                  </a:solidFill>
                </a:endParaRPr>
              </a:p>
            </p:txBody>
          </p:sp>
          <p:grpSp>
            <p:nvGrpSpPr>
              <p:cNvPr id="25" name="Group 24">
                <a:extLst>
                  <a:ext uri="{FF2B5EF4-FFF2-40B4-BE49-F238E27FC236}">
                    <a16:creationId xmlns:a16="http://schemas.microsoft.com/office/drawing/2014/main" id="{C7CA5AE0-0FD4-21CD-38E5-BFD604F7E140}"/>
                  </a:ext>
                </a:extLst>
              </p:cNvPr>
              <p:cNvGrpSpPr/>
              <p:nvPr/>
            </p:nvGrpSpPr>
            <p:grpSpPr>
              <a:xfrm>
                <a:off x="2918420" y="3758473"/>
                <a:ext cx="3108451" cy="630975"/>
                <a:chOff x="5031700" y="3564225"/>
                <a:chExt cx="3108451" cy="630975"/>
              </a:xfrm>
            </p:grpSpPr>
            <p:sp>
              <p:nvSpPr>
                <p:cNvPr id="26" name="Google Shape;498;p41">
                  <a:extLst>
                    <a:ext uri="{FF2B5EF4-FFF2-40B4-BE49-F238E27FC236}">
                      <a16:creationId xmlns:a16="http://schemas.microsoft.com/office/drawing/2014/main" id="{F92633DC-0894-F5DA-454D-BA8D529BA1EC}"/>
                    </a:ext>
                  </a:extLst>
                </p:cNvPr>
                <p:cNvSpPr txBox="1"/>
                <p:nvPr/>
              </p:nvSpPr>
              <p:spPr>
                <a:xfrm>
                  <a:off x="5388225" y="3564225"/>
                  <a:ext cx="145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 </a:t>
                  </a:r>
                  <a:r>
                    <a:rPr lang="en" dirty="0">
                      <a:solidFill>
                        <a:srgbClr val="0000FF"/>
                      </a:solidFill>
                    </a:rPr>
                    <a:t>colder</a:t>
                  </a:r>
                  <a:r>
                    <a:rPr lang="en" dirty="0"/>
                    <a:t> pages </a:t>
                  </a:r>
                  <a:r>
                    <a:rPr lang="en" b="1" dirty="0"/>
                    <a:t>in fast tier</a:t>
                  </a:r>
                  <a:endParaRPr b="1" dirty="0"/>
                </a:p>
              </p:txBody>
            </p:sp>
            <p:sp>
              <p:nvSpPr>
                <p:cNvPr id="27" name="Google Shape;499;p41">
                  <a:extLst>
                    <a:ext uri="{FF2B5EF4-FFF2-40B4-BE49-F238E27FC236}">
                      <a16:creationId xmlns:a16="http://schemas.microsoft.com/office/drawing/2014/main" id="{A4879923-CC42-A562-A4A6-A3B0C1B800A1}"/>
                    </a:ext>
                  </a:extLst>
                </p:cNvPr>
                <p:cNvSpPr txBox="1"/>
                <p:nvPr/>
              </p:nvSpPr>
              <p:spPr>
                <a:xfrm>
                  <a:off x="6768251" y="3579600"/>
                  <a:ext cx="1371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rgbClr val="000000"/>
                      </a:solidFill>
                    </a:rPr>
                    <a:t># </a:t>
                  </a:r>
                  <a:r>
                    <a:rPr lang="en" dirty="0">
                      <a:solidFill>
                        <a:srgbClr val="FF4500"/>
                      </a:solidFill>
                    </a:rPr>
                    <a:t>hotter</a:t>
                  </a:r>
                  <a:r>
                    <a:rPr lang="en" dirty="0">
                      <a:solidFill>
                        <a:srgbClr val="000000"/>
                      </a:solidFill>
                    </a:rPr>
                    <a:t> pages </a:t>
                  </a:r>
                  <a:r>
                    <a:rPr lang="en" b="1" dirty="0">
                      <a:solidFill>
                        <a:srgbClr val="000000"/>
                      </a:solidFill>
                    </a:rPr>
                    <a:t>in slow tier</a:t>
                  </a:r>
                  <a:endParaRPr b="1" dirty="0">
                    <a:solidFill>
                      <a:srgbClr val="000000"/>
                    </a:solidFill>
                  </a:endParaRPr>
                </a:p>
              </p:txBody>
            </p:sp>
            <p:sp>
              <p:nvSpPr>
                <p:cNvPr id="28" name="Google Shape;506;p41">
                  <a:extLst>
                    <a:ext uri="{FF2B5EF4-FFF2-40B4-BE49-F238E27FC236}">
                      <a16:creationId xmlns:a16="http://schemas.microsoft.com/office/drawing/2014/main" id="{5BA3087C-5177-71D5-F4B2-74953175ED79}"/>
                    </a:ext>
                  </a:extLst>
                </p:cNvPr>
                <p:cNvSpPr txBox="1"/>
                <p:nvPr/>
              </p:nvSpPr>
              <p:spPr>
                <a:xfrm>
                  <a:off x="5031700" y="3644225"/>
                  <a:ext cx="54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①</a:t>
                  </a:r>
                  <a:endParaRPr sz="1800" b="1" dirty="0">
                    <a:solidFill>
                      <a:schemeClr val="dk1"/>
                    </a:solidFill>
                  </a:endParaRPr>
                </a:p>
              </p:txBody>
            </p:sp>
          </p:grpSp>
        </p:grpSp>
        <p:cxnSp>
          <p:nvCxnSpPr>
            <p:cNvPr id="43" name="Google Shape;493;p41">
              <a:extLst>
                <a:ext uri="{FF2B5EF4-FFF2-40B4-BE49-F238E27FC236}">
                  <a16:creationId xmlns:a16="http://schemas.microsoft.com/office/drawing/2014/main" id="{1157A67D-BE25-A46D-99E7-C09C8CACE860}"/>
                </a:ext>
              </a:extLst>
            </p:cNvPr>
            <p:cNvCxnSpPr>
              <a:cxnSpLocks/>
            </p:cNvCxnSpPr>
            <p:nvPr/>
          </p:nvCxnSpPr>
          <p:spPr>
            <a:xfrm>
              <a:off x="4640632" y="1324992"/>
              <a:ext cx="0" cy="2354969"/>
            </a:xfrm>
            <a:prstGeom prst="straightConnector1">
              <a:avLst/>
            </a:prstGeom>
            <a:noFill/>
            <a:ln w="28575" cap="flat" cmpd="sng">
              <a:solidFill>
                <a:schemeClr val="accent4"/>
              </a:solidFill>
              <a:prstDash val="dash"/>
              <a:round/>
              <a:headEnd type="none" w="med" len="med"/>
              <a:tailEnd type="none" w="med" len="med"/>
            </a:ln>
          </p:spPr>
        </p:cxnSp>
      </p:grpSp>
    </p:spTree>
    <p:extLst>
      <p:ext uri="{BB962C8B-B14F-4D97-AF65-F5344CB8AC3E}">
        <p14:creationId xmlns:p14="http://schemas.microsoft.com/office/powerpoint/2010/main" val="2759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xit" presetSubtype="10" fill="hold" nodeType="withEffect">
                                  <p:stCondLst>
                                    <p:cond delay="0"/>
                                  </p:stCondLst>
                                  <p:childTnLst>
                                    <p:animEffect transition="out" filter="blinds(horizontal)">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par>
                                <p:cTn id="16" presetID="3" presetClass="exit" presetSubtype="10" fill="hold" nodeType="withEffect">
                                  <p:stCondLst>
                                    <p:cond delay="0"/>
                                  </p:stCondLst>
                                  <p:childTnLst>
                                    <p:animEffect transition="out" filter="blinds(horizontal)">
                                      <p:cBhvr>
                                        <p:cTn id="17" dur="500"/>
                                        <p:tgtEl>
                                          <p:spTgt spid="36"/>
                                        </p:tgtEl>
                                      </p:cBhvr>
                                    </p:animEffect>
                                    <p:set>
                                      <p:cBhvr>
                                        <p:cTn id="18" dur="1" fill="hold">
                                          <p:stCondLst>
                                            <p:cond delay="499"/>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3" presetClass="exit" presetSubtype="10" fill="hold" nodeType="withEffect">
                                  <p:stCondLst>
                                    <p:cond delay="0"/>
                                  </p:stCondLst>
                                  <p:childTnLst>
                                    <p:animEffect transition="out" filter="blinds(horizontal)">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par>
                                <p:cTn id="36" presetID="3" presetClass="exit" presetSubtype="10" fill="hold" grpId="1" nodeType="withEffect">
                                  <p:stCondLst>
                                    <p:cond delay="0"/>
                                  </p:stCondLst>
                                  <p:childTnLst>
                                    <p:animEffect transition="out" filter="blinds(horizontal)">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47"/>
                                        </p:tgtEl>
                                      </p:cBhvr>
                                    </p:animEffect>
                                    <p:set>
                                      <p:cBhvr>
                                        <p:cTn id="41"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3"/>
        <p:cNvGrpSpPr/>
        <p:nvPr/>
      </p:nvGrpSpPr>
      <p:grpSpPr>
        <a:xfrm>
          <a:off x="0" y="0"/>
          <a:ext cx="0" cy="0"/>
          <a:chOff x="0" y="0"/>
          <a:chExt cx="0" cy="0"/>
        </a:xfrm>
      </p:grpSpPr>
      <p:pic>
        <p:nvPicPr>
          <p:cNvPr id="8" name="Picture 7">
            <a:extLst>
              <a:ext uri="{FF2B5EF4-FFF2-40B4-BE49-F238E27FC236}">
                <a16:creationId xmlns:a16="http://schemas.microsoft.com/office/drawing/2014/main" id="{A8BE3A9D-E8BA-5F94-7E2D-866EE4515796}"/>
              </a:ext>
            </a:extLst>
          </p:cNvPr>
          <p:cNvPicPr>
            <a:picLocks noChangeAspect="1"/>
          </p:cNvPicPr>
          <p:nvPr/>
        </p:nvPicPr>
        <p:blipFill>
          <a:blip r:embed="rId3"/>
          <a:stretch>
            <a:fillRect/>
          </a:stretch>
        </p:blipFill>
        <p:spPr>
          <a:xfrm>
            <a:off x="1429952" y="1547928"/>
            <a:ext cx="6453664" cy="1291969"/>
          </a:xfrm>
          <a:prstGeom prst="rect">
            <a:avLst/>
          </a:prstGeom>
        </p:spPr>
      </p:pic>
      <p:sp>
        <p:nvSpPr>
          <p:cNvPr id="544" name="Google Shape;544;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17</a:t>
            </a:fld>
            <a:endParaRPr/>
          </a:p>
        </p:txBody>
      </p:sp>
      <p:sp>
        <p:nvSpPr>
          <p:cNvPr id="545" name="Google Shape;545;p44"/>
          <p:cNvSpPr txBox="1">
            <a:spLocks noGrp="1"/>
          </p:cNvSpPr>
          <p:nvPr>
            <p:ph type="title"/>
          </p:nvPr>
        </p:nvSpPr>
        <p:spPr>
          <a:xfrm>
            <a:off x="312750" y="23877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Interface</a:t>
            </a:r>
            <a:endParaRPr dirty="0">
              <a:solidFill>
                <a:srgbClr val="000000"/>
              </a:solidFill>
            </a:endParaRPr>
          </a:p>
        </p:txBody>
      </p:sp>
      <p:grpSp>
        <p:nvGrpSpPr>
          <p:cNvPr id="11" name="Group 10">
            <a:extLst>
              <a:ext uri="{FF2B5EF4-FFF2-40B4-BE49-F238E27FC236}">
                <a16:creationId xmlns:a16="http://schemas.microsoft.com/office/drawing/2014/main" id="{E1462B90-FD39-4630-0B68-592AF0B75B57}"/>
              </a:ext>
            </a:extLst>
          </p:cNvPr>
          <p:cNvGrpSpPr/>
          <p:nvPr/>
        </p:nvGrpSpPr>
        <p:grpSpPr>
          <a:xfrm>
            <a:off x="1762625" y="3049975"/>
            <a:ext cx="5425650" cy="461635"/>
            <a:chOff x="1762625" y="3049975"/>
            <a:chExt cx="5425650" cy="461635"/>
          </a:xfrm>
        </p:grpSpPr>
        <p:sp>
          <p:nvSpPr>
            <p:cNvPr id="547" name="Google Shape;547;p44"/>
            <p:cNvSpPr txBox="1"/>
            <p:nvPr/>
          </p:nvSpPr>
          <p:spPr>
            <a:xfrm>
              <a:off x="1762625" y="3049975"/>
              <a:ext cx="5385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Per program</a:t>
              </a:r>
              <a:r>
                <a:rPr lang="en" sz="1800" dirty="0">
                  <a:solidFill>
                    <a:schemeClr val="dk1"/>
                  </a:solidFill>
                </a:rPr>
                <a:t>, </a:t>
              </a:r>
              <a:r>
                <a:rPr lang="en" sz="1800" b="1" dirty="0">
                  <a:solidFill>
                    <a:schemeClr val="dk1"/>
                  </a:solidFill>
                </a:rPr>
                <a:t>per code segment</a:t>
              </a:r>
              <a:r>
                <a:rPr lang="en" sz="1800" dirty="0">
                  <a:solidFill>
                    <a:schemeClr val="dk1"/>
                  </a:solidFill>
                </a:rPr>
                <a:t> tiering control</a:t>
              </a:r>
              <a:endParaRPr sz="1800" dirty="0">
                <a:solidFill>
                  <a:schemeClr val="dk1"/>
                </a:solidFill>
              </a:endParaRPr>
            </a:p>
          </p:txBody>
        </p:sp>
        <p:pic>
          <p:nvPicPr>
            <p:cNvPr id="548" name="Google Shape;548;p44"/>
            <p:cNvPicPr preferRelativeResize="0"/>
            <p:nvPr/>
          </p:nvPicPr>
          <p:blipFill>
            <a:blip r:embed="rId4">
              <a:alphaModFix/>
            </a:blip>
            <a:stretch>
              <a:fillRect/>
            </a:stretch>
          </p:blipFill>
          <p:spPr>
            <a:xfrm>
              <a:off x="6878500" y="3108475"/>
              <a:ext cx="309775" cy="309775"/>
            </a:xfrm>
            <a:prstGeom prst="rect">
              <a:avLst/>
            </a:prstGeom>
            <a:noFill/>
            <a:ln>
              <a:noFill/>
            </a:ln>
          </p:spPr>
        </p:pic>
      </p:grpSp>
      <p:sp>
        <p:nvSpPr>
          <p:cNvPr id="2" name="Rectangle 1">
            <a:extLst>
              <a:ext uri="{FF2B5EF4-FFF2-40B4-BE49-F238E27FC236}">
                <a16:creationId xmlns:a16="http://schemas.microsoft.com/office/drawing/2014/main" id="{16EC4264-4CDC-2540-E9F3-71C01EE800C8}"/>
              </a:ext>
            </a:extLst>
          </p:cNvPr>
          <p:cNvSpPr/>
          <p:nvPr/>
        </p:nvSpPr>
        <p:spPr>
          <a:xfrm>
            <a:off x="3679768" y="1881035"/>
            <a:ext cx="1717456" cy="25066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CE83F1-FAD7-A2AB-4200-6C3B294DD0C7}"/>
              </a:ext>
            </a:extLst>
          </p:cNvPr>
          <p:cNvSpPr/>
          <p:nvPr/>
        </p:nvSpPr>
        <p:spPr>
          <a:xfrm>
            <a:off x="2863191" y="1884445"/>
            <a:ext cx="573905" cy="25066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568C6AE-F033-7645-977A-7037C34E9999}"/>
              </a:ext>
            </a:extLst>
          </p:cNvPr>
          <p:cNvSpPr/>
          <p:nvPr/>
        </p:nvSpPr>
        <p:spPr>
          <a:xfrm>
            <a:off x="5639896" y="1881035"/>
            <a:ext cx="2074152" cy="25066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F9F264B-A23E-BAEE-8D7E-772DCC542EE5}"/>
              </a:ext>
            </a:extLst>
          </p:cNvPr>
          <p:cNvCxnSpPr>
            <a:cxnSpLocks/>
          </p:cNvCxnSpPr>
          <p:nvPr/>
        </p:nvCxnSpPr>
        <p:spPr>
          <a:xfrm>
            <a:off x="856047" y="1981200"/>
            <a:ext cx="57390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B5ECD816-A885-BF96-EA3F-05539F828456}"/>
              </a:ext>
            </a:extLst>
          </p:cNvPr>
          <p:cNvCxnSpPr>
            <a:cxnSpLocks/>
          </p:cNvCxnSpPr>
          <p:nvPr/>
        </p:nvCxnSpPr>
        <p:spPr>
          <a:xfrm>
            <a:off x="856047" y="2641600"/>
            <a:ext cx="57390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C6D8B57F-16BC-BF42-3A8F-70AA683767C0}"/>
              </a:ext>
            </a:extLst>
          </p:cNvPr>
          <p:cNvGrpSpPr/>
          <p:nvPr/>
        </p:nvGrpSpPr>
        <p:grpSpPr>
          <a:xfrm>
            <a:off x="1762625" y="3511610"/>
            <a:ext cx="5618750" cy="1435142"/>
            <a:chOff x="1762625" y="3511610"/>
            <a:chExt cx="5618750" cy="1435142"/>
          </a:xfrm>
        </p:grpSpPr>
        <p:pic>
          <p:nvPicPr>
            <p:cNvPr id="549" name="Google Shape;549;p44"/>
            <p:cNvPicPr preferRelativeResize="0"/>
            <p:nvPr/>
          </p:nvPicPr>
          <p:blipFill>
            <a:blip r:embed="rId5">
              <a:alphaModFix/>
            </a:blip>
            <a:stretch>
              <a:fillRect/>
            </a:stretch>
          </p:blipFill>
          <p:spPr>
            <a:xfrm>
              <a:off x="5568850" y="3738402"/>
              <a:ext cx="1812525" cy="1208350"/>
            </a:xfrm>
            <a:prstGeom prst="rect">
              <a:avLst/>
            </a:prstGeom>
            <a:noFill/>
            <a:ln>
              <a:noFill/>
            </a:ln>
          </p:spPr>
        </p:pic>
        <p:pic>
          <p:nvPicPr>
            <p:cNvPr id="550" name="Google Shape;550;p44"/>
            <p:cNvPicPr preferRelativeResize="0"/>
            <p:nvPr/>
          </p:nvPicPr>
          <p:blipFill>
            <a:blip r:embed="rId4">
              <a:alphaModFix/>
            </a:blip>
            <a:stretch>
              <a:fillRect/>
            </a:stretch>
          </p:blipFill>
          <p:spPr>
            <a:xfrm>
              <a:off x="7033387" y="3541388"/>
              <a:ext cx="309775" cy="309775"/>
            </a:xfrm>
            <a:prstGeom prst="rect">
              <a:avLst/>
            </a:prstGeom>
            <a:noFill/>
            <a:ln>
              <a:noFill/>
            </a:ln>
          </p:spPr>
        </p:pic>
        <p:sp>
          <p:nvSpPr>
            <p:cNvPr id="10" name="TextBox 9">
              <a:extLst>
                <a:ext uri="{FF2B5EF4-FFF2-40B4-BE49-F238E27FC236}">
                  <a16:creationId xmlns:a16="http://schemas.microsoft.com/office/drawing/2014/main" id="{57DB2F0E-E0F6-A97A-1A6A-768C6066EF3C}"/>
                </a:ext>
              </a:extLst>
            </p:cNvPr>
            <p:cNvSpPr txBox="1"/>
            <p:nvPr/>
          </p:nvSpPr>
          <p:spPr>
            <a:xfrm>
              <a:off x="1762625" y="3511610"/>
              <a:ext cx="5327099" cy="369332"/>
            </a:xfrm>
            <a:prstGeom prst="rect">
              <a:avLst/>
            </a:prstGeom>
            <a:noFill/>
          </p:spPr>
          <p:txBody>
            <a:bodyPr wrap="none" rtlCol="0">
              <a:spAutoFit/>
            </a:bodyPr>
            <a:lstStyle/>
            <a:p>
              <a:r>
                <a:rPr lang="en-US" sz="1800" dirty="0">
                  <a:solidFill>
                    <a:schemeClr val="dk1"/>
                  </a:solidFill>
                </a:rPr>
                <a:t>Opportunity to be integrated to cloud orchestrators</a:t>
              </a:r>
            </a:p>
          </p:txBody>
        </p:sp>
      </p:grpSp>
      <p:graphicFrame>
        <p:nvGraphicFramePr>
          <p:cNvPr id="5" name="Table 4">
            <a:extLst>
              <a:ext uri="{FF2B5EF4-FFF2-40B4-BE49-F238E27FC236}">
                <a16:creationId xmlns:a16="http://schemas.microsoft.com/office/drawing/2014/main" id="{5E9E6127-0E7A-0B73-9C36-B5635EB89B5D}"/>
              </a:ext>
            </a:extLst>
          </p:cNvPr>
          <p:cNvGraphicFramePr>
            <a:graphicFrameLocks noGrp="1"/>
          </p:cNvGraphicFramePr>
          <p:nvPr>
            <p:extLst>
              <p:ext uri="{D42A27DB-BD31-4B8C-83A1-F6EECF244321}">
                <p14:modId xmlns:p14="http://schemas.microsoft.com/office/powerpoint/2010/main" val="4036336506"/>
              </p:ext>
            </p:extLst>
          </p:nvPr>
        </p:nvGraphicFramePr>
        <p:xfrm>
          <a:off x="2037134" y="3108475"/>
          <a:ext cx="5198416" cy="1086439"/>
        </p:xfrm>
        <a:graphic>
          <a:graphicData uri="http://schemas.openxmlformats.org/drawingml/2006/table">
            <a:tbl>
              <a:tblPr firstRow="1" bandRow="1">
                <a:tableStyleId>{073A0DAA-6AF3-43AB-8588-CEC1D06C72B9}</a:tableStyleId>
              </a:tblPr>
              <a:tblGrid>
                <a:gridCol w="2164271">
                  <a:extLst>
                    <a:ext uri="{9D8B030D-6E8A-4147-A177-3AD203B41FA5}">
                      <a16:colId xmlns:a16="http://schemas.microsoft.com/office/drawing/2014/main" val="145244955"/>
                    </a:ext>
                  </a:extLst>
                </a:gridCol>
                <a:gridCol w="1497947">
                  <a:extLst>
                    <a:ext uri="{9D8B030D-6E8A-4147-A177-3AD203B41FA5}">
                      <a16:colId xmlns:a16="http://schemas.microsoft.com/office/drawing/2014/main" val="3366749711"/>
                    </a:ext>
                  </a:extLst>
                </a:gridCol>
                <a:gridCol w="1536198">
                  <a:extLst>
                    <a:ext uri="{9D8B030D-6E8A-4147-A177-3AD203B41FA5}">
                      <a16:colId xmlns:a16="http://schemas.microsoft.com/office/drawing/2014/main" val="3924965657"/>
                    </a:ext>
                  </a:extLst>
                </a:gridCol>
              </a:tblGrid>
              <a:tr h="344759">
                <a:tc>
                  <a:txBody>
                    <a:bodyPr/>
                    <a:lstStyle/>
                    <a:p>
                      <a:r>
                        <a:rPr lang="en-US" sz="1400" dirty="0"/>
                        <a:t>Job types</a:t>
                      </a:r>
                    </a:p>
                  </a:txBody>
                  <a:tcPr/>
                </a:tc>
                <a:tc>
                  <a:txBody>
                    <a:bodyPr/>
                    <a:lstStyle/>
                    <a:p>
                      <a:r>
                        <a:rPr lang="en-US" sz="1400" dirty="0"/>
                        <a:t>mem_pressure</a:t>
                      </a:r>
                    </a:p>
                  </a:txBody>
                  <a:tcPr/>
                </a:tc>
                <a:tc>
                  <a:txBody>
                    <a:bodyPr/>
                    <a:lstStyle/>
                    <a:p>
                      <a:r>
                        <a:rPr lang="en-US" sz="1400" dirty="0"/>
                        <a:t>sample_interval</a:t>
                      </a:r>
                    </a:p>
                  </a:txBody>
                  <a:tcPr/>
                </a:tc>
                <a:extLst>
                  <a:ext uri="{0D108BD9-81ED-4DB2-BD59-A6C34878D82A}">
                    <a16:rowId xmlns:a16="http://schemas.microsoft.com/office/drawing/2014/main" val="3802647770"/>
                  </a:ext>
                </a:extLst>
              </a:tr>
              <a:tr h="370840">
                <a:tc>
                  <a:txBody>
                    <a:bodyPr/>
                    <a:lstStyle/>
                    <a:p>
                      <a:r>
                        <a:rPr lang="en-US" sz="1400" dirty="0"/>
                        <a:t>latency-sensitive</a:t>
                      </a:r>
                    </a:p>
                  </a:txBody>
                  <a:tcPr/>
                </a:tc>
                <a:tc>
                  <a:txBody>
                    <a:bodyPr/>
                    <a:lstStyle/>
                    <a:p>
                      <a:pPr algn="ctr"/>
                      <a:r>
                        <a:rPr lang="en-US" sz="1400" dirty="0"/>
                        <a:t>high</a:t>
                      </a:r>
                    </a:p>
                  </a:txBody>
                  <a:tcPr/>
                </a:tc>
                <a:tc>
                  <a:txBody>
                    <a:bodyPr/>
                    <a:lstStyle/>
                    <a:p>
                      <a:pPr algn="ctr"/>
                      <a:r>
                        <a:rPr lang="en-US" sz="1400" dirty="0"/>
                        <a:t>mediu</a:t>
                      </a:r>
                      <a:r>
                        <a:rPr lang="en-US" altLang="zh-CN" sz="1400" dirty="0"/>
                        <a:t>m</a:t>
                      </a:r>
                      <a:endParaRPr lang="en-US" sz="1400" dirty="0"/>
                    </a:p>
                  </a:txBody>
                  <a:tcPr/>
                </a:tc>
                <a:extLst>
                  <a:ext uri="{0D108BD9-81ED-4DB2-BD59-A6C34878D82A}">
                    <a16:rowId xmlns:a16="http://schemas.microsoft.com/office/drawing/2014/main" val="1731232190"/>
                  </a:ext>
                </a:extLst>
              </a:tr>
              <a:tr h="370840">
                <a:tc>
                  <a:txBody>
                    <a:bodyPr/>
                    <a:lstStyle/>
                    <a:p>
                      <a:r>
                        <a:rPr lang="en-US" sz="1400" dirty="0"/>
                        <a:t>background long running</a:t>
                      </a:r>
                    </a:p>
                  </a:txBody>
                  <a:tcPr/>
                </a:tc>
                <a:tc>
                  <a:txBody>
                    <a:bodyPr/>
                    <a:lstStyle/>
                    <a:p>
                      <a:pPr algn="ctr"/>
                      <a:r>
                        <a:rPr lang="en-US" altLang="zh-CN" sz="1400" dirty="0"/>
                        <a:t>low</a:t>
                      </a:r>
                      <a:endParaRPr lang="en-US" sz="1400" dirty="0"/>
                    </a:p>
                  </a:txBody>
                  <a:tcPr/>
                </a:tc>
                <a:tc>
                  <a:txBody>
                    <a:bodyPr/>
                    <a:lstStyle/>
                    <a:p>
                      <a:pPr algn="ctr"/>
                      <a:r>
                        <a:rPr lang="en-US" altLang="zh-CN" sz="1400" dirty="0"/>
                        <a:t>high</a:t>
                      </a:r>
                      <a:endParaRPr lang="en-US" sz="1400" dirty="0"/>
                    </a:p>
                  </a:txBody>
                  <a:tcPr/>
                </a:tc>
                <a:extLst>
                  <a:ext uri="{0D108BD9-81ED-4DB2-BD59-A6C34878D82A}">
                    <a16:rowId xmlns:a16="http://schemas.microsoft.com/office/drawing/2014/main" val="338308313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xit" presetSubtype="10" fill="hold" nodeType="with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xit" presetSubtype="10" fill="hold" grpId="1" nodeType="withEffect">
                                  <p:stCondLst>
                                    <p:cond delay="0"/>
                                  </p:stCondLst>
                                  <p:childTnLst>
                                    <p:animEffect transition="out" filter="blinds(horizont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par>
                                <p:cTn id="29" presetID="3" presetClass="exit" presetSubtype="10" fill="hold" grpId="1" nodeType="withEffect">
                                  <p:stCondLst>
                                    <p:cond delay="0"/>
                                  </p:stCondLst>
                                  <p:childTnLst>
                                    <p:animEffect transition="out" filter="blinds(horizont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xit" presetSubtype="10" fill="hold" grpId="1" nodeType="withEffect">
                                  <p:stCondLst>
                                    <p:cond delay="0"/>
                                  </p:stCondLst>
                                  <p:childTnLst>
                                    <p:animEffect transition="out" filter="blinds(horizontal)">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3" presetClass="exit" presetSubtype="10" fill="hold" nodeType="withEffect">
                                  <p:stCondLst>
                                    <p:cond delay="0"/>
                                  </p:stCondLst>
                                  <p:childTnLst>
                                    <p:animEffect transition="out" filter="blinds(horizontal)">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4"/>
        <p:cNvGrpSpPr/>
        <p:nvPr/>
      </p:nvGrpSpPr>
      <p:grpSpPr>
        <a:xfrm>
          <a:off x="0" y="0"/>
          <a:ext cx="0" cy="0"/>
          <a:chOff x="0" y="0"/>
          <a:chExt cx="0" cy="0"/>
        </a:xfrm>
      </p:grpSpPr>
      <p:sp>
        <p:nvSpPr>
          <p:cNvPr id="38" name="Rounded Rectangle 37">
            <a:extLst>
              <a:ext uri="{FF2B5EF4-FFF2-40B4-BE49-F238E27FC236}">
                <a16:creationId xmlns:a16="http://schemas.microsoft.com/office/drawing/2014/main" id="{86AD8D23-AEC8-265D-6E02-641D4C315C0A}"/>
              </a:ext>
            </a:extLst>
          </p:cNvPr>
          <p:cNvSpPr/>
          <p:nvPr/>
        </p:nvSpPr>
        <p:spPr>
          <a:xfrm>
            <a:off x="2592801" y="604175"/>
            <a:ext cx="3960368" cy="10686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93;p17">
            <a:extLst>
              <a:ext uri="{FF2B5EF4-FFF2-40B4-BE49-F238E27FC236}">
                <a16:creationId xmlns:a16="http://schemas.microsoft.com/office/drawing/2014/main" id="{0B47D67D-DEB0-03DD-B81A-1BE6647C57AA}"/>
              </a:ext>
            </a:extLst>
          </p:cNvPr>
          <p:cNvSpPr/>
          <p:nvPr/>
        </p:nvSpPr>
        <p:spPr>
          <a:xfrm>
            <a:off x="4827921" y="3127123"/>
            <a:ext cx="2641586" cy="1166978"/>
          </a:xfrm>
          <a:prstGeom prst="roundRect">
            <a:avLst>
              <a:gd name="adj" fmla="val 16667"/>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p>
        </p:txBody>
      </p:sp>
      <p:sp>
        <p:nvSpPr>
          <p:cNvPr id="22" name="Google Shape;93;p17">
            <a:extLst>
              <a:ext uri="{FF2B5EF4-FFF2-40B4-BE49-F238E27FC236}">
                <a16:creationId xmlns:a16="http://schemas.microsoft.com/office/drawing/2014/main" id="{01F1B35E-991D-93CA-46C8-D48A5155C50B}"/>
              </a:ext>
            </a:extLst>
          </p:cNvPr>
          <p:cNvSpPr/>
          <p:nvPr/>
        </p:nvSpPr>
        <p:spPr>
          <a:xfrm>
            <a:off x="1800500" y="3131219"/>
            <a:ext cx="2641586" cy="1166978"/>
          </a:xfrm>
          <a:prstGeom prst="roundRect">
            <a:avLst>
              <a:gd name="adj" fmla="val 16667"/>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p>
        </p:txBody>
      </p:sp>
      <p:sp>
        <p:nvSpPr>
          <p:cNvPr id="555" name="Google Shape;555;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18</a:t>
            </a:fld>
            <a:endParaRPr/>
          </a:p>
        </p:txBody>
      </p:sp>
      <p:sp>
        <p:nvSpPr>
          <p:cNvPr id="556" name="Google Shape;556;p45"/>
          <p:cNvSpPr txBox="1">
            <a:spLocks noGrp="1"/>
          </p:cNvSpPr>
          <p:nvPr>
            <p:ph type="title"/>
          </p:nvPr>
        </p:nvSpPr>
        <p:spPr>
          <a:xfrm>
            <a:off x="312750" y="23877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Methodology</a:t>
            </a:r>
            <a:endParaRPr dirty="0">
              <a:solidFill>
                <a:srgbClr val="000000"/>
              </a:solidFill>
            </a:endParaRPr>
          </a:p>
        </p:txBody>
      </p:sp>
      <p:pic>
        <p:nvPicPr>
          <p:cNvPr id="6" name="Picture 5">
            <a:extLst>
              <a:ext uri="{FF2B5EF4-FFF2-40B4-BE49-F238E27FC236}">
                <a16:creationId xmlns:a16="http://schemas.microsoft.com/office/drawing/2014/main" id="{A5F47D62-2B80-5BFD-0933-22529DA2BE0A}"/>
              </a:ext>
            </a:extLst>
          </p:cNvPr>
          <p:cNvPicPr>
            <a:picLocks noChangeAspect="1"/>
          </p:cNvPicPr>
          <p:nvPr/>
        </p:nvPicPr>
        <p:blipFill>
          <a:blip r:embed="rId3"/>
          <a:stretch>
            <a:fillRect/>
          </a:stretch>
        </p:blipFill>
        <p:spPr>
          <a:xfrm>
            <a:off x="2831506" y="1745173"/>
            <a:ext cx="645763" cy="645763"/>
          </a:xfrm>
          <a:prstGeom prst="rect">
            <a:avLst/>
          </a:prstGeom>
        </p:spPr>
      </p:pic>
      <p:pic>
        <p:nvPicPr>
          <p:cNvPr id="18" name="Picture 17">
            <a:extLst>
              <a:ext uri="{FF2B5EF4-FFF2-40B4-BE49-F238E27FC236}">
                <a16:creationId xmlns:a16="http://schemas.microsoft.com/office/drawing/2014/main" id="{7140B6CD-9AC7-5C1C-DE30-0B4581AF8555}"/>
              </a:ext>
            </a:extLst>
          </p:cNvPr>
          <p:cNvPicPr>
            <a:picLocks noChangeAspect="1"/>
          </p:cNvPicPr>
          <p:nvPr/>
        </p:nvPicPr>
        <p:blipFill>
          <a:blip r:embed="rId4"/>
          <a:stretch>
            <a:fillRect/>
          </a:stretch>
        </p:blipFill>
        <p:spPr>
          <a:xfrm>
            <a:off x="2765316" y="4234698"/>
            <a:ext cx="711953" cy="711953"/>
          </a:xfrm>
          <a:prstGeom prst="rect">
            <a:avLst/>
          </a:prstGeom>
        </p:spPr>
      </p:pic>
      <p:sp>
        <p:nvSpPr>
          <p:cNvPr id="12" name="Google Shape;93;p17">
            <a:extLst>
              <a:ext uri="{FF2B5EF4-FFF2-40B4-BE49-F238E27FC236}">
                <a16:creationId xmlns:a16="http://schemas.microsoft.com/office/drawing/2014/main" id="{385EEB86-C346-D093-8DEE-627783A913B9}"/>
              </a:ext>
            </a:extLst>
          </p:cNvPr>
          <p:cNvSpPr/>
          <p:nvPr/>
        </p:nvSpPr>
        <p:spPr>
          <a:xfrm>
            <a:off x="4827923" y="3131219"/>
            <a:ext cx="2641586" cy="1166978"/>
          </a:xfrm>
          <a:prstGeom prst="roundRect">
            <a:avLst>
              <a:gd name="adj" fmla="val 16667"/>
            </a:avLst>
          </a:prstGeom>
          <a:noFill/>
          <a:ln w="3810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Remote CXL</a:t>
            </a:r>
            <a:endParaRPr sz="1800" dirty="0"/>
          </a:p>
        </p:txBody>
      </p:sp>
      <p:grpSp>
        <p:nvGrpSpPr>
          <p:cNvPr id="28" name="Group 27">
            <a:extLst>
              <a:ext uri="{FF2B5EF4-FFF2-40B4-BE49-F238E27FC236}">
                <a16:creationId xmlns:a16="http://schemas.microsoft.com/office/drawing/2014/main" id="{93F83677-062F-C01B-B1C3-20B7D87DE82C}"/>
              </a:ext>
            </a:extLst>
          </p:cNvPr>
          <p:cNvGrpSpPr/>
          <p:nvPr/>
        </p:nvGrpSpPr>
        <p:grpSpPr>
          <a:xfrm>
            <a:off x="1800500" y="3130658"/>
            <a:ext cx="2650210" cy="1167539"/>
            <a:chOff x="3743809" y="367405"/>
            <a:chExt cx="2650210" cy="1167539"/>
          </a:xfrm>
        </p:grpSpPr>
        <p:sp>
          <p:nvSpPr>
            <p:cNvPr id="26" name="Freeform 25">
              <a:extLst>
                <a:ext uri="{FF2B5EF4-FFF2-40B4-BE49-F238E27FC236}">
                  <a16:creationId xmlns:a16="http://schemas.microsoft.com/office/drawing/2014/main" id="{916149EE-1F9A-B1A4-22CA-09312869C935}"/>
                </a:ext>
              </a:extLst>
            </p:cNvPr>
            <p:cNvSpPr/>
            <p:nvPr/>
          </p:nvSpPr>
          <p:spPr>
            <a:xfrm>
              <a:off x="3743809" y="367405"/>
              <a:ext cx="2650210" cy="1167539"/>
            </a:xfrm>
            <a:custGeom>
              <a:avLst/>
              <a:gdLst>
                <a:gd name="connsiteX0" fmla="*/ 1746143 w 2650210"/>
                <a:gd name="connsiteY0" fmla="*/ 0 h 1167539"/>
                <a:gd name="connsiteX1" fmla="*/ 1813302 w 2650210"/>
                <a:gd name="connsiteY1" fmla="*/ 77491 h 1167539"/>
                <a:gd name="connsiteX2" fmla="*/ 1839132 w 2650210"/>
                <a:gd name="connsiteY2" fmla="*/ 191145 h 1167539"/>
                <a:gd name="connsiteX3" fmla="*/ 1849465 w 2650210"/>
                <a:gd name="connsiteY3" fmla="*/ 728420 h 1167539"/>
                <a:gd name="connsiteX4" fmla="*/ 1792638 w 2650210"/>
                <a:gd name="connsiteY4" fmla="*/ 826576 h 1167539"/>
                <a:gd name="connsiteX5" fmla="*/ 1694482 w 2650210"/>
                <a:gd name="connsiteY5" fmla="*/ 862739 h 1167539"/>
                <a:gd name="connsiteX6" fmla="*/ 103322 w 2650210"/>
                <a:gd name="connsiteY6" fmla="*/ 852407 h 1167539"/>
                <a:gd name="connsiteX7" fmla="*/ 5166 w 2650210"/>
                <a:gd name="connsiteY7" fmla="*/ 769749 h 1167539"/>
                <a:gd name="connsiteX8" fmla="*/ 0 w 2650210"/>
                <a:gd name="connsiteY8" fmla="*/ 1012556 h 1167539"/>
                <a:gd name="connsiteX9" fmla="*/ 56827 w 2650210"/>
                <a:gd name="connsiteY9" fmla="*/ 1110712 h 1167539"/>
                <a:gd name="connsiteX10" fmla="*/ 144651 w 2650210"/>
                <a:gd name="connsiteY10" fmla="*/ 1167539 h 1167539"/>
                <a:gd name="connsiteX11" fmla="*/ 216977 w 2650210"/>
                <a:gd name="connsiteY11" fmla="*/ 1167539 h 1167539"/>
                <a:gd name="connsiteX12" fmla="*/ 2484895 w 2650210"/>
                <a:gd name="connsiteY12" fmla="*/ 1162373 h 1167539"/>
                <a:gd name="connsiteX13" fmla="*/ 2588217 w 2650210"/>
                <a:gd name="connsiteY13" fmla="*/ 1115878 h 1167539"/>
                <a:gd name="connsiteX14" fmla="*/ 2639878 w 2650210"/>
                <a:gd name="connsiteY14" fmla="*/ 1059051 h 1167539"/>
                <a:gd name="connsiteX15" fmla="*/ 2645044 w 2650210"/>
                <a:gd name="connsiteY15" fmla="*/ 991891 h 1167539"/>
                <a:gd name="connsiteX16" fmla="*/ 2650210 w 2650210"/>
                <a:gd name="connsiteY16" fmla="*/ 123986 h 1167539"/>
                <a:gd name="connsiteX17" fmla="*/ 2598549 w 2650210"/>
                <a:gd name="connsiteY17" fmla="*/ 56827 h 1167539"/>
                <a:gd name="connsiteX18" fmla="*/ 2531390 w 2650210"/>
                <a:gd name="connsiteY18" fmla="*/ 20664 h 1167539"/>
                <a:gd name="connsiteX19" fmla="*/ 2474563 w 2650210"/>
                <a:gd name="connsiteY19" fmla="*/ 0 h 1167539"/>
                <a:gd name="connsiteX20" fmla="*/ 1746143 w 2650210"/>
                <a:gd name="connsiteY20" fmla="*/ 0 h 116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50210" h="1167539">
                  <a:moveTo>
                    <a:pt x="1746143" y="0"/>
                  </a:moveTo>
                  <a:lnTo>
                    <a:pt x="1813302" y="77491"/>
                  </a:lnTo>
                  <a:lnTo>
                    <a:pt x="1839132" y="191145"/>
                  </a:lnTo>
                  <a:lnTo>
                    <a:pt x="1849465" y="728420"/>
                  </a:lnTo>
                  <a:lnTo>
                    <a:pt x="1792638" y="826576"/>
                  </a:lnTo>
                  <a:lnTo>
                    <a:pt x="1694482" y="862739"/>
                  </a:lnTo>
                  <a:lnTo>
                    <a:pt x="103322" y="852407"/>
                  </a:lnTo>
                  <a:lnTo>
                    <a:pt x="5166" y="769749"/>
                  </a:lnTo>
                  <a:lnTo>
                    <a:pt x="0" y="1012556"/>
                  </a:lnTo>
                  <a:lnTo>
                    <a:pt x="56827" y="1110712"/>
                  </a:lnTo>
                  <a:lnTo>
                    <a:pt x="144651" y="1167539"/>
                  </a:lnTo>
                  <a:lnTo>
                    <a:pt x="216977" y="1167539"/>
                  </a:lnTo>
                  <a:lnTo>
                    <a:pt x="2484895" y="1162373"/>
                  </a:lnTo>
                  <a:lnTo>
                    <a:pt x="2588217" y="1115878"/>
                  </a:lnTo>
                  <a:lnTo>
                    <a:pt x="2639878" y="1059051"/>
                  </a:lnTo>
                  <a:lnTo>
                    <a:pt x="2645044" y="991891"/>
                  </a:lnTo>
                  <a:lnTo>
                    <a:pt x="2650210" y="123986"/>
                  </a:lnTo>
                  <a:lnTo>
                    <a:pt x="2598549" y="56827"/>
                  </a:lnTo>
                  <a:lnTo>
                    <a:pt x="2531390" y="20664"/>
                  </a:lnTo>
                  <a:lnTo>
                    <a:pt x="2474563" y="0"/>
                  </a:lnTo>
                  <a:lnTo>
                    <a:pt x="1746143" y="0"/>
                  </a:lnTo>
                  <a:close/>
                </a:path>
              </a:pathLst>
            </a:custGeom>
            <a:ln>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FE9ACC7-CB9D-E8D4-9AF7-EED16E62B86B}"/>
                </a:ext>
              </a:extLst>
            </p:cNvPr>
            <p:cNvSpPr txBox="1"/>
            <p:nvPr/>
          </p:nvSpPr>
          <p:spPr>
            <a:xfrm>
              <a:off x="4572000" y="1223071"/>
              <a:ext cx="1189749" cy="307777"/>
            </a:xfrm>
            <a:prstGeom prst="rect">
              <a:avLst/>
            </a:prstGeom>
            <a:noFill/>
          </p:spPr>
          <p:txBody>
            <a:bodyPr wrap="none" rtlCol="0">
              <a:spAutoFit/>
            </a:bodyPr>
            <a:lstStyle/>
            <a:p>
              <a:r>
                <a:rPr lang="en-US" dirty="0"/>
                <a:t>OS reserved</a:t>
              </a:r>
            </a:p>
          </p:txBody>
        </p:sp>
      </p:grpSp>
      <p:pic>
        <p:nvPicPr>
          <p:cNvPr id="29" name="Picture 28">
            <a:extLst>
              <a:ext uri="{FF2B5EF4-FFF2-40B4-BE49-F238E27FC236}">
                <a16:creationId xmlns:a16="http://schemas.microsoft.com/office/drawing/2014/main" id="{27AAA092-672C-1D43-0B4A-B76391B848C6}"/>
              </a:ext>
            </a:extLst>
          </p:cNvPr>
          <p:cNvPicPr>
            <a:picLocks noChangeAspect="1"/>
          </p:cNvPicPr>
          <p:nvPr/>
        </p:nvPicPr>
        <p:blipFill>
          <a:blip r:embed="rId4"/>
          <a:stretch>
            <a:fillRect/>
          </a:stretch>
        </p:blipFill>
        <p:spPr>
          <a:xfrm>
            <a:off x="5792738" y="4234698"/>
            <a:ext cx="711953" cy="711953"/>
          </a:xfrm>
          <a:prstGeom prst="rect">
            <a:avLst/>
          </a:prstGeom>
        </p:spPr>
      </p:pic>
      <p:pic>
        <p:nvPicPr>
          <p:cNvPr id="31" name="Picture 30">
            <a:extLst>
              <a:ext uri="{FF2B5EF4-FFF2-40B4-BE49-F238E27FC236}">
                <a16:creationId xmlns:a16="http://schemas.microsoft.com/office/drawing/2014/main" id="{487DC24F-1AEE-F367-46B3-644240218FCC}"/>
              </a:ext>
            </a:extLst>
          </p:cNvPr>
          <p:cNvPicPr>
            <a:picLocks noChangeAspect="1"/>
          </p:cNvPicPr>
          <p:nvPr/>
        </p:nvPicPr>
        <p:blipFill>
          <a:blip r:embed="rId5"/>
          <a:stretch>
            <a:fillRect/>
          </a:stretch>
        </p:blipFill>
        <p:spPr>
          <a:xfrm>
            <a:off x="5651197" y="1623556"/>
            <a:ext cx="995034" cy="995034"/>
          </a:xfrm>
          <a:prstGeom prst="rect">
            <a:avLst/>
          </a:prstGeom>
        </p:spPr>
      </p:pic>
      <p:sp>
        <p:nvSpPr>
          <p:cNvPr id="8" name="Google Shape;97;p17">
            <a:extLst>
              <a:ext uri="{FF2B5EF4-FFF2-40B4-BE49-F238E27FC236}">
                <a16:creationId xmlns:a16="http://schemas.microsoft.com/office/drawing/2014/main" id="{72B3800B-C29D-1EB6-6E4D-D8F4FC858181}"/>
              </a:ext>
            </a:extLst>
          </p:cNvPr>
          <p:cNvSpPr/>
          <p:nvPr/>
        </p:nvSpPr>
        <p:spPr>
          <a:xfrm>
            <a:off x="1800500" y="3128991"/>
            <a:ext cx="1838237" cy="85258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Local</a:t>
            </a:r>
            <a:endParaRPr sz="1800" dirty="0"/>
          </a:p>
        </p:txBody>
      </p:sp>
      <p:sp>
        <p:nvSpPr>
          <p:cNvPr id="33" name="Down Arrow 32">
            <a:extLst>
              <a:ext uri="{FF2B5EF4-FFF2-40B4-BE49-F238E27FC236}">
                <a16:creationId xmlns:a16="http://schemas.microsoft.com/office/drawing/2014/main" id="{1F5ED648-18B7-E29C-A53F-2FF1F9220989}"/>
              </a:ext>
            </a:extLst>
          </p:cNvPr>
          <p:cNvSpPr/>
          <p:nvPr/>
        </p:nvSpPr>
        <p:spPr>
          <a:xfrm>
            <a:off x="2927562" y="2437082"/>
            <a:ext cx="387457" cy="645763"/>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34223859-F291-0682-BB3B-0AB443BFABCD}"/>
              </a:ext>
            </a:extLst>
          </p:cNvPr>
          <p:cNvSpPr/>
          <p:nvPr/>
        </p:nvSpPr>
        <p:spPr>
          <a:xfrm rot="1420028">
            <a:off x="3581995" y="2531449"/>
            <a:ext cx="2078828" cy="174282"/>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0B1B341-255F-06A7-414E-2ACA05282724}"/>
              </a:ext>
            </a:extLst>
          </p:cNvPr>
          <p:cNvPicPr>
            <a:picLocks noChangeAspect="1"/>
          </p:cNvPicPr>
          <p:nvPr/>
        </p:nvPicPr>
        <p:blipFill>
          <a:blip r:embed="rId3"/>
          <a:stretch>
            <a:fillRect/>
          </a:stretch>
        </p:blipFill>
        <p:spPr>
          <a:xfrm>
            <a:off x="5825832" y="1791319"/>
            <a:ext cx="645763" cy="645763"/>
          </a:xfrm>
          <a:prstGeom prst="rect">
            <a:avLst/>
          </a:prstGeom>
        </p:spPr>
      </p:pic>
      <p:sp>
        <p:nvSpPr>
          <p:cNvPr id="41" name="Snip Single Corner Rectangle 40">
            <a:extLst>
              <a:ext uri="{FF2B5EF4-FFF2-40B4-BE49-F238E27FC236}">
                <a16:creationId xmlns:a16="http://schemas.microsoft.com/office/drawing/2014/main" id="{4FABC22B-C312-793B-07B1-9EFF3D08FCCF}"/>
              </a:ext>
            </a:extLst>
          </p:cNvPr>
          <p:cNvSpPr/>
          <p:nvPr/>
        </p:nvSpPr>
        <p:spPr>
          <a:xfrm>
            <a:off x="6908476" y="1912602"/>
            <a:ext cx="2197008" cy="805855"/>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rPr>
              <a:t>AutoNUMA</a:t>
            </a:r>
          </a:p>
          <a:p>
            <a:pPr marL="285750" indent="-285750">
              <a:buFont typeface="Arial" panose="020B0604020202020204" pitchFamily="34" charset="0"/>
              <a:buChar char="•"/>
            </a:pPr>
            <a:r>
              <a:rPr lang="en-US" dirty="0">
                <a:solidFill>
                  <a:schemeClr val="bg1"/>
                </a:solidFill>
              </a:rPr>
              <a:t>TPP (ASPLOS ‘23)</a:t>
            </a:r>
          </a:p>
          <a:p>
            <a:pPr marL="285750" indent="-285750">
              <a:buFont typeface="Arial" panose="020B0604020202020204" pitchFamily="34" charset="0"/>
              <a:buChar char="•"/>
            </a:pPr>
            <a:r>
              <a:rPr lang="en-US" dirty="0">
                <a:solidFill>
                  <a:schemeClr val="bg1"/>
                </a:solidFill>
              </a:rPr>
              <a:t>MEMTIS (SOSP ‘23)</a:t>
            </a:r>
          </a:p>
        </p:txBody>
      </p:sp>
      <p:sp>
        <p:nvSpPr>
          <p:cNvPr id="42" name="Google Shape;97;p17">
            <a:extLst>
              <a:ext uri="{FF2B5EF4-FFF2-40B4-BE49-F238E27FC236}">
                <a16:creationId xmlns:a16="http://schemas.microsoft.com/office/drawing/2014/main" id="{8C22D227-7978-443C-34ED-68533EAC085B}"/>
              </a:ext>
            </a:extLst>
          </p:cNvPr>
          <p:cNvSpPr/>
          <p:nvPr/>
        </p:nvSpPr>
        <p:spPr>
          <a:xfrm>
            <a:off x="1800498" y="3132911"/>
            <a:ext cx="1831827" cy="85258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25, 50, 75% *RSS</a:t>
            </a:r>
            <a:endParaRPr dirty="0"/>
          </a:p>
        </p:txBody>
      </p:sp>
      <p:pic>
        <p:nvPicPr>
          <p:cNvPr id="1026" name="Picture 2" descr="What is SQLAlchemy?. An intro to ORM and SQLAlchemy. | by Priya Srivastava  | Medium">
            <a:extLst>
              <a:ext uri="{FF2B5EF4-FFF2-40B4-BE49-F238E27FC236}">
                <a16:creationId xmlns:a16="http://schemas.microsoft.com/office/drawing/2014/main" id="{2DC1C961-8B2E-3B93-9450-F4AB0186D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2037" y="809533"/>
            <a:ext cx="1521906" cy="608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tworkX · GitHub">
            <a:extLst>
              <a:ext uri="{FF2B5EF4-FFF2-40B4-BE49-F238E27FC236}">
                <a16:creationId xmlns:a16="http://schemas.microsoft.com/office/drawing/2014/main" id="{A1082D3D-2E5F-ECC8-D983-6641F20818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675" y="652606"/>
            <a:ext cx="946645" cy="946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par>
                                <p:cTn id="40" presetID="3" presetClass="exit" presetSubtype="10" fill="hold" grpId="1" nodeType="with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linds(horizontal)">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 grpId="0" animBg="1"/>
      <p:bldP spid="22" grpId="0" animBg="1"/>
      <p:bldP spid="12" grpId="0" animBg="1"/>
      <p:bldP spid="8" grpId="0" animBg="1"/>
      <p:bldP spid="8" grpId="1" animBg="1"/>
      <p:bldP spid="33" grpId="0" animBg="1"/>
      <p:bldP spid="35"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1"/>
        <p:cNvGrpSpPr/>
        <p:nvPr/>
      </p:nvGrpSpPr>
      <p:grpSpPr>
        <a:xfrm>
          <a:off x="0" y="0"/>
          <a:ext cx="0" cy="0"/>
          <a:chOff x="0" y="0"/>
          <a:chExt cx="0" cy="0"/>
        </a:xfrm>
      </p:grpSpPr>
      <p:sp>
        <p:nvSpPr>
          <p:cNvPr id="562" name="Google Shape;562;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19</a:t>
            </a:fld>
            <a:endParaRPr/>
          </a:p>
        </p:txBody>
      </p:sp>
      <p:sp>
        <p:nvSpPr>
          <p:cNvPr id="563" name="Google Shape;563;p46"/>
          <p:cNvSpPr txBox="1">
            <a:spLocks noGrp="1"/>
          </p:cNvSpPr>
          <p:nvPr>
            <p:ph type="title"/>
          </p:nvPr>
        </p:nvSpPr>
        <p:spPr>
          <a:xfrm>
            <a:off x="312750" y="23877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Performance</a:t>
            </a:r>
            <a:endParaRPr dirty="0">
              <a:solidFill>
                <a:srgbClr val="000000"/>
              </a:solidFill>
            </a:endParaRPr>
          </a:p>
        </p:txBody>
      </p:sp>
      <p:sp>
        <p:nvSpPr>
          <p:cNvPr id="567" name="Google Shape;567;p46"/>
          <p:cNvSpPr txBox="1"/>
          <p:nvPr/>
        </p:nvSpPr>
        <p:spPr>
          <a:xfrm>
            <a:off x="1385743" y="3309534"/>
            <a:ext cx="768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err="1">
                <a:solidFill>
                  <a:schemeClr val="dk1"/>
                </a:solidFill>
              </a:rPr>
              <a:t>Astar</a:t>
            </a:r>
            <a:endParaRPr sz="1600" dirty="0">
              <a:solidFill>
                <a:schemeClr val="dk1"/>
              </a:solidFill>
            </a:endParaRPr>
          </a:p>
        </p:txBody>
      </p:sp>
      <p:pic>
        <p:nvPicPr>
          <p:cNvPr id="3" name="Picture 2" descr="A graph with different colored bars&#10;&#10;AI-generated content may be incorrect.">
            <a:extLst>
              <a:ext uri="{FF2B5EF4-FFF2-40B4-BE49-F238E27FC236}">
                <a16:creationId xmlns:a16="http://schemas.microsoft.com/office/drawing/2014/main" id="{9F17CD2A-3514-7E3E-F45C-28AF2D7F8D61}"/>
              </a:ext>
            </a:extLst>
          </p:cNvPr>
          <p:cNvPicPr>
            <a:picLocks noChangeAspect="1"/>
          </p:cNvPicPr>
          <p:nvPr/>
        </p:nvPicPr>
        <p:blipFill>
          <a:blip r:embed="rId3"/>
          <a:srcRect l="7425"/>
          <a:stretch>
            <a:fillRect/>
          </a:stretch>
        </p:blipFill>
        <p:spPr>
          <a:xfrm>
            <a:off x="654001" y="1659726"/>
            <a:ext cx="2067704" cy="1675145"/>
          </a:xfrm>
          <a:prstGeom prst="rect">
            <a:avLst/>
          </a:prstGeom>
        </p:spPr>
      </p:pic>
      <p:pic>
        <p:nvPicPr>
          <p:cNvPr id="7" name="Picture 6" descr="A graph of different colored bars&#10;&#10;AI-generated content may be incorrect.">
            <a:extLst>
              <a:ext uri="{FF2B5EF4-FFF2-40B4-BE49-F238E27FC236}">
                <a16:creationId xmlns:a16="http://schemas.microsoft.com/office/drawing/2014/main" id="{20F1807A-4C78-CB80-FF9D-13773B139842}"/>
              </a:ext>
            </a:extLst>
          </p:cNvPr>
          <p:cNvPicPr>
            <a:picLocks noChangeAspect="1"/>
          </p:cNvPicPr>
          <p:nvPr/>
        </p:nvPicPr>
        <p:blipFill>
          <a:blip r:embed="rId4"/>
          <a:stretch>
            <a:fillRect/>
          </a:stretch>
        </p:blipFill>
        <p:spPr>
          <a:xfrm>
            <a:off x="2742180" y="1679567"/>
            <a:ext cx="2173289" cy="1629967"/>
          </a:xfrm>
          <a:prstGeom prst="rect">
            <a:avLst/>
          </a:prstGeom>
        </p:spPr>
      </p:pic>
      <p:sp>
        <p:nvSpPr>
          <p:cNvPr id="8" name="TextBox 7">
            <a:extLst>
              <a:ext uri="{FF2B5EF4-FFF2-40B4-BE49-F238E27FC236}">
                <a16:creationId xmlns:a16="http://schemas.microsoft.com/office/drawing/2014/main" id="{0CCAB8CA-F66E-FEAE-8516-AA01431B8A02}"/>
              </a:ext>
            </a:extLst>
          </p:cNvPr>
          <p:cNvSpPr txBox="1"/>
          <p:nvPr/>
        </p:nvSpPr>
        <p:spPr>
          <a:xfrm>
            <a:off x="3619949" y="3353018"/>
            <a:ext cx="923651" cy="338554"/>
          </a:xfrm>
          <a:prstGeom prst="rect">
            <a:avLst/>
          </a:prstGeom>
          <a:noFill/>
        </p:spPr>
        <p:txBody>
          <a:bodyPr wrap="none" rtlCol="0">
            <a:spAutoFit/>
          </a:bodyPr>
          <a:lstStyle/>
          <a:p>
            <a:r>
              <a:rPr lang="en-US" sz="1600" dirty="0"/>
              <a:t>Bellman</a:t>
            </a:r>
          </a:p>
        </p:txBody>
      </p:sp>
      <p:pic>
        <p:nvPicPr>
          <p:cNvPr id="10" name="Picture 9" descr="A rectangular sign with different colored symbols&#10;&#10;AI-generated content may be incorrect.">
            <a:extLst>
              <a:ext uri="{FF2B5EF4-FFF2-40B4-BE49-F238E27FC236}">
                <a16:creationId xmlns:a16="http://schemas.microsoft.com/office/drawing/2014/main" id="{710C7A77-F7A0-A998-717C-93F1D1EE9521}"/>
              </a:ext>
            </a:extLst>
          </p:cNvPr>
          <p:cNvPicPr>
            <a:picLocks noChangeAspect="1"/>
          </p:cNvPicPr>
          <p:nvPr/>
        </p:nvPicPr>
        <p:blipFill>
          <a:blip r:embed="rId5"/>
          <a:srcRect t="18831" b="17428"/>
          <a:stretch>
            <a:fillRect/>
          </a:stretch>
        </p:blipFill>
        <p:spPr>
          <a:xfrm>
            <a:off x="6875334" y="133940"/>
            <a:ext cx="1955800" cy="1222367"/>
          </a:xfrm>
          <a:prstGeom prst="rect">
            <a:avLst/>
          </a:prstGeom>
        </p:spPr>
      </p:pic>
      <p:pic>
        <p:nvPicPr>
          <p:cNvPr id="12" name="Picture 11" descr="A graph with different colored bars&#10;&#10;AI-generated content may be incorrect.">
            <a:extLst>
              <a:ext uri="{FF2B5EF4-FFF2-40B4-BE49-F238E27FC236}">
                <a16:creationId xmlns:a16="http://schemas.microsoft.com/office/drawing/2014/main" id="{C59F73C5-1F58-9E3B-F51C-1DB7D287BFCE}"/>
              </a:ext>
            </a:extLst>
          </p:cNvPr>
          <p:cNvPicPr>
            <a:picLocks noChangeAspect="1"/>
          </p:cNvPicPr>
          <p:nvPr/>
        </p:nvPicPr>
        <p:blipFill>
          <a:blip r:embed="rId6"/>
          <a:srcRect l="7626"/>
          <a:stretch>
            <a:fillRect/>
          </a:stretch>
        </p:blipFill>
        <p:spPr>
          <a:xfrm>
            <a:off x="4973597" y="1683785"/>
            <a:ext cx="2008990" cy="1631128"/>
          </a:xfrm>
          <a:prstGeom prst="rect">
            <a:avLst/>
          </a:prstGeom>
        </p:spPr>
      </p:pic>
      <p:pic>
        <p:nvPicPr>
          <p:cNvPr id="16" name="Picture 15" descr="A graph of different colored bars&#10;&#10;AI-generated content may be incorrect.">
            <a:extLst>
              <a:ext uri="{FF2B5EF4-FFF2-40B4-BE49-F238E27FC236}">
                <a16:creationId xmlns:a16="http://schemas.microsoft.com/office/drawing/2014/main" id="{39655631-8B12-114D-8AC9-852964F9A0C1}"/>
              </a:ext>
            </a:extLst>
          </p:cNvPr>
          <p:cNvPicPr>
            <a:picLocks noChangeAspect="1"/>
          </p:cNvPicPr>
          <p:nvPr/>
        </p:nvPicPr>
        <p:blipFill>
          <a:blip r:embed="rId7"/>
          <a:stretch>
            <a:fillRect/>
          </a:stretch>
        </p:blipFill>
        <p:spPr>
          <a:xfrm>
            <a:off x="6917571" y="1679567"/>
            <a:ext cx="2187913" cy="1640935"/>
          </a:xfrm>
          <a:prstGeom prst="rect">
            <a:avLst/>
          </a:prstGeom>
        </p:spPr>
      </p:pic>
      <p:sp>
        <p:nvSpPr>
          <p:cNvPr id="17" name="Google Shape;567;p46">
            <a:extLst>
              <a:ext uri="{FF2B5EF4-FFF2-40B4-BE49-F238E27FC236}">
                <a16:creationId xmlns:a16="http://schemas.microsoft.com/office/drawing/2014/main" id="{24802916-3C51-69ED-4F43-40BFE64A3E34}"/>
              </a:ext>
            </a:extLst>
          </p:cNvPr>
          <p:cNvSpPr txBox="1"/>
          <p:nvPr/>
        </p:nvSpPr>
        <p:spPr>
          <a:xfrm>
            <a:off x="5776027" y="3269487"/>
            <a:ext cx="574482"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1"/>
                </a:solidFill>
              </a:rPr>
              <a:t>KC</a:t>
            </a:r>
            <a:endParaRPr sz="1600" dirty="0">
              <a:solidFill>
                <a:schemeClr val="dk1"/>
              </a:solidFill>
            </a:endParaRPr>
          </a:p>
        </p:txBody>
      </p:sp>
      <p:sp>
        <p:nvSpPr>
          <p:cNvPr id="18" name="Google Shape;567;p46">
            <a:extLst>
              <a:ext uri="{FF2B5EF4-FFF2-40B4-BE49-F238E27FC236}">
                <a16:creationId xmlns:a16="http://schemas.microsoft.com/office/drawing/2014/main" id="{2109D65B-59B0-980E-BC40-9ED7A988A044}"/>
              </a:ext>
            </a:extLst>
          </p:cNvPr>
          <p:cNvSpPr txBox="1"/>
          <p:nvPr/>
        </p:nvSpPr>
        <p:spPr>
          <a:xfrm>
            <a:off x="7856361" y="3271858"/>
            <a:ext cx="574482"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1"/>
                </a:solidFill>
              </a:rPr>
              <a:t>LC</a:t>
            </a:r>
            <a:endParaRPr sz="1600" dirty="0">
              <a:solidFill>
                <a:schemeClr val="dk1"/>
              </a:solidFill>
            </a:endParaRPr>
          </a:p>
        </p:txBody>
      </p:sp>
      <p:grpSp>
        <p:nvGrpSpPr>
          <p:cNvPr id="31" name="Group 30">
            <a:extLst>
              <a:ext uri="{FF2B5EF4-FFF2-40B4-BE49-F238E27FC236}">
                <a16:creationId xmlns:a16="http://schemas.microsoft.com/office/drawing/2014/main" id="{FF606E76-4437-F9B6-9120-D68E69AE15B8}"/>
              </a:ext>
            </a:extLst>
          </p:cNvPr>
          <p:cNvGrpSpPr/>
          <p:nvPr/>
        </p:nvGrpSpPr>
        <p:grpSpPr>
          <a:xfrm>
            <a:off x="2469574" y="675846"/>
            <a:ext cx="4209260" cy="3410121"/>
            <a:chOff x="2515061" y="1237838"/>
            <a:chExt cx="4209260" cy="3410121"/>
          </a:xfrm>
        </p:grpSpPr>
        <p:pic>
          <p:nvPicPr>
            <p:cNvPr id="19" name="Picture 18" descr="A graph with different colored bars&#10;&#10;AI-generated content may be incorrect.">
              <a:extLst>
                <a:ext uri="{FF2B5EF4-FFF2-40B4-BE49-F238E27FC236}">
                  <a16:creationId xmlns:a16="http://schemas.microsoft.com/office/drawing/2014/main" id="{9CC8F46F-0395-69C4-B0E7-45117198C9BB}"/>
                </a:ext>
              </a:extLst>
            </p:cNvPr>
            <p:cNvPicPr>
              <a:picLocks noChangeAspect="1"/>
            </p:cNvPicPr>
            <p:nvPr/>
          </p:nvPicPr>
          <p:blipFill>
            <a:blip r:embed="rId3"/>
            <a:srcRect l="7425"/>
            <a:stretch>
              <a:fillRect/>
            </a:stretch>
          </p:blipFill>
          <p:spPr>
            <a:xfrm>
              <a:off x="2515061" y="1237838"/>
              <a:ext cx="4209260" cy="3410121"/>
            </a:xfrm>
            <a:prstGeom prst="rect">
              <a:avLst/>
            </a:prstGeom>
          </p:spPr>
        </p:pic>
        <p:cxnSp>
          <p:nvCxnSpPr>
            <p:cNvPr id="21" name="Straight Connector 20">
              <a:extLst>
                <a:ext uri="{FF2B5EF4-FFF2-40B4-BE49-F238E27FC236}">
                  <a16:creationId xmlns:a16="http://schemas.microsoft.com/office/drawing/2014/main" id="{9EE2EAD2-C076-4674-EB75-6915CEB2EAAF}"/>
                </a:ext>
              </a:extLst>
            </p:cNvPr>
            <p:cNvCxnSpPr/>
            <p:nvPr/>
          </p:nvCxnSpPr>
          <p:spPr>
            <a:xfrm flipH="1">
              <a:off x="2966224" y="1823224"/>
              <a:ext cx="925552" cy="0"/>
            </a:xfrm>
            <a:prstGeom prst="line">
              <a:avLst/>
            </a:prstGeom>
            <a:ln w="28575">
              <a:solidFill>
                <a:srgbClr val="FF260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E2CA3E1-9944-3411-D5B4-FCEA336428D2}"/>
                </a:ext>
              </a:extLst>
            </p:cNvPr>
            <p:cNvCxnSpPr>
              <a:cxnSpLocks/>
            </p:cNvCxnSpPr>
            <p:nvPr/>
          </p:nvCxnSpPr>
          <p:spPr>
            <a:xfrm flipH="1">
              <a:off x="2966224" y="3152078"/>
              <a:ext cx="414455" cy="0"/>
            </a:xfrm>
            <a:prstGeom prst="line">
              <a:avLst/>
            </a:prstGeom>
            <a:ln w="28575">
              <a:solidFill>
                <a:srgbClr val="FF2600"/>
              </a:solidFill>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E74D945-7D98-1DA9-8FDC-3A6C2CE8C8BE}"/>
                </a:ext>
              </a:extLst>
            </p:cNvPr>
            <p:cNvCxnSpPr>
              <a:cxnSpLocks/>
            </p:cNvCxnSpPr>
            <p:nvPr/>
          </p:nvCxnSpPr>
          <p:spPr>
            <a:xfrm flipV="1">
              <a:off x="3116766" y="1823224"/>
              <a:ext cx="0" cy="507381"/>
            </a:xfrm>
            <a:prstGeom prst="straightConnector1">
              <a:avLst/>
            </a:prstGeom>
            <a:ln w="28575">
              <a:solidFill>
                <a:srgbClr val="FF26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72122C-4837-41AD-108A-6D38B6229DB4}"/>
                </a:ext>
              </a:extLst>
            </p:cNvPr>
            <p:cNvCxnSpPr>
              <a:cxnSpLocks/>
            </p:cNvCxnSpPr>
            <p:nvPr/>
          </p:nvCxnSpPr>
          <p:spPr>
            <a:xfrm>
              <a:off x="3107473" y="2653990"/>
              <a:ext cx="0" cy="498088"/>
            </a:xfrm>
            <a:prstGeom prst="straightConnector1">
              <a:avLst/>
            </a:prstGeom>
            <a:ln w="28575">
              <a:solidFill>
                <a:srgbClr val="FF26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EC13A6E-2C3F-EECA-292D-4F877693DDAE}"/>
                </a:ext>
              </a:extLst>
            </p:cNvPr>
            <p:cNvSpPr txBox="1"/>
            <p:nvPr/>
          </p:nvSpPr>
          <p:spPr>
            <a:xfrm>
              <a:off x="2862308" y="2346212"/>
              <a:ext cx="622286" cy="307777"/>
            </a:xfrm>
            <a:prstGeom prst="rect">
              <a:avLst/>
            </a:prstGeom>
            <a:noFill/>
          </p:spPr>
          <p:txBody>
            <a:bodyPr wrap="none" rtlCol="0">
              <a:spAutoFit/>
            </a:bodyPr>
            <a:lstStyle/>
            <a:p>
              <a:r>
                <a:rPr lang="en-US" dirty="0">
                  <a:solidFill>
                    <a:srgbClr val="FF0000"/>
                  </a:solidFill>
                </a:rPr>
                <a:t>1.24x</a:t>
              </a:r>
            </a:p>
          </p:txBody>
        </p:sp>
      </p:grpSp>
      <p:grpSp>
        <p:nvGrpSpPr>
          <p:cNvPr id="41" name="Group 40">
            <a:extLst>
              <a:ext uri="{FF2B5EF4-FFF2-40B4-BE49-F238E27FC236}">
                <a16:creationId xmlns:a16="http://schemas.microsoft.com/office/drawing/2014/main" id="{4FC825EA-D640-6DD0-71AA-C4D40788FB87}"/>
              </a:ext>
            </a:extLst>
          </p:cNvPr>
          <p:cNvGrpSpPr/>
          <p:nvPr/>
        </p:nvGrpSpPr>
        <p:grpSpPr>
          <a:xfrm>
            <a:off x="356110" y="4359415"/>
            <a:ext cx="8653346" cy="553378"/>
            <a:chOff x="312749" y="4188426"/>
            <a:chExt cx="8653346" cy="553378"/>
          </a:xfrm>
        </p:grpSpPr>
        <p:sp>
          <p:nvSpPr>
            <p:cNvPr id="35" name="Google Shape;587;p47">
              <a:extLst>
                <a:ext uri="{FF2B5EF4-FFF2-40B4-BE49-F238E27FC236}">
                  <a16:creationId xmlns:a16="http://schemas.microsoft.com/office/drawing/2014/main" id="{DD601F7C-7C05-A6EB-2F65-3ECDFA620159}"/>
                </a:ext>
              </a:extLst>
            </p:cNvPr>
            <p:cNvSpPr txBox="1"/>
            <p:nvPr/>
          </p:nvSpPr>
          <p:spPr>
            <a:xfrm>
              <a:off x="312749" y="4188426"/>
              <a:ext cx="8653346" cy="430857"/>
            </a:xfrm>
            <a:prstGeom prst="rect">
              <a:avLst/>
            </a:prstGeom>
            <a:noFill/>
            <a:ln w="28575">
              <a:solidFill>
                <a:schemeClr val="accent1">
                  <a:lumMod val="75000"/>
                </a:schemeClr>
              </a:solid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 sz="1600" dirty="0">
                  <a:solidFill>
                    <a:schemeClr val="dk1"/>
                  </a:solidFill>
                </a:rPr>
                <a:t>Across </a:t>
              </a:r>
              <a:r>
                <a:rPr lang="en" sz="1600" dirty="0">
                  <a:solidFill>
                    <a:srgbClr val="0000FF"/>
                  </a:solidFill>
                </a:rPr>
                <a:t>33</a:t>
              </a:r>
              <a:r>
                <a:rPr lang="en" sz="1600" dirty="0">
                  <a:solidFill>
                    <a:schemeClr val="dk1"/>
                  </a:solidFill>
                </a:rPr>
                <a:t> comparisons, MTP outperforms TPP in </a:t>
              </a:r>
              <a:r>
                <a:rPr lang="en" sz="1600" dirty="0">
                  <a:solidFill>
                    <a:srgbClr val="0000FF"/>
                  </a:solidFill>
                </a:rPr>
                <a:t>25</a:t>
              </a:r>
              <a:r>
                <a:rPr lang="en" sz="1600" dirty="0">
                  <a:solidFill>
                    <a:schemeClr val="tx1"/>
                  </a:solidFill>
                </a:rPr>
                <a:t>, </a:t>
              </a:r>
              <a:r>
                <a:rPr lang="en" sz="1600" dirty="0">
                  <a:solidFill>
                    <a:schemeClr val="dk1"/>
                  </a:solidFill>
                </a:rPr>
                <a:t>AutoNUMA in </a:t>
              </a:r>
              <a:r>
                <a:rPr lang="en" sz="1600" dirty="0">
                  <a:solidFill>
                    <a:srgbClr val="0000FF"/>
                  </a:solidFill>
                </a:rPr>
                <a:t>30</a:t>
              </a:r>
              <a:r>
                <a:rPr lang="en" sz="1600" dirty="0">
                  <a:solidFill>
                    <a:schemeClr val="dk1"/>
                  </a:solidFill>
                </a:rPr>
                <a:t>, MEMTIS in </a:t>
              </a:r>
              <a:r>
                <a:rPr lang="en" sz="1600" dirty="0">
                  <a:solidFill>
                    <a:srgbClr val="0000FF"/>
                  </a:solidFill>
                </a:rPr>
                <a:t>15</a:t>
              </a:r>
              <a:r>
                <a:rPr lang="en" sz="1600" dirty="0">
                  <a:solidFill>
                    <a:schemeClr val="dk1"/>
                  </a:solidFill>
                </a:rPr>
                <a:t> cases.</a:t>
              </a:r>
            </a:p>
          </p:txBody>
        </p:sp>
        <p:pic>
          <p:nvPicPr>
            <p:cNvPr id="36" name="Picture 35">
              <a:extLst>
                <a:ext uri="{FF2B5EF4-FFF2-40B4-BE49-F238E27FC236}">
                  <a16:creationId xmlns:a16="http://schemas.microsoft.com/office/drawing/2014/main" id="{B5F2FFCF-2B7B-AD8C-762E-72A90D0F9C2F}"/>
                </a:ext>
              </a:extLst>
            </p:cNvPr>
            <p:cNvPicPr>
              <a:picLocks noChangeAspect="1"/>
            </p:cNvPicPr>
            <p:nvPr/>
          </p:nvPicPr>
          <p:blipFill>
            <a:blip r:embed="rId8"/>
            <a:srcRect r="51698" b="1143"/>
            <a:stretch>
              <a:fillRect/>
            </a:stretch>
          </p:blipFill>
          <p:spPr>
            <a:xfrm>
              <a:off x="4256100" y="4530631"/>
              <a:ext cx="448975" cy="211173"/>
            </a:xfrm>
            <a:prstGeom prst="rect">
              <a:avLst/>
            </a:prstGeom>
          </p:spPr>
        </p:pic>
        <p:pic>
          <p:nvPicPr>
            <p:cNvPr id="37" name="Picture 36">
              <a:extLst>
                <a:ext uri="{FF2B5EF4-FFF2-40B4-BE49-F238E27FC236}">
                  <a16:creationId xmlns:a16="http://schemas.microsoft.com/office/drawing/2014/main" id="{7F2781E9-A451-56BC-E01B-23AC696C7337}"/>
                </a:ext>
              </a:extLst>
            </p:cNvPr>
            <p:cNvPicPr>
              <a:picLocks noChangeAspect="1"/>
            </p:cNvPicPr>
            <p:nvPr/>
          </p:nvPicPr>
          <p:blipFill>
            <a:blip r:embed="rId9"/>
            <a:srcRect r="51698" b="3535"/>
            <a:stretch>
              <a:fillRect/>
            </a:stretch>
          </p:blipFill>
          <p:spPr>
            <a:xfrm>
              <a:off x="2628165" y="4518021"/>
              <a:ext cx="448975" cy="206502"/>
            </a:xfrm>
            <a:prstGeom prst="rect">
              <a:avLst/>
            </a:prstGeom>
          </p:spPr>
        </p:pic>
        <p:pic>
          <p:nvPicPr>
            <p:cNvPr id="39" name="Picture 38">
              <a:extLst>
                <a:ext uri="{FF2B5EF4-FFF2-40B4-BE49-F238E27FC236}">
                  <a16:creationId xmlns:a16="http://schemas.microsoft.com/office/drawing/2014/main" id="{5BD27F38-2545-C654-A63B-FD5DA718537C}"/>
                </a:ext>
              </a:extLst>
            </p:cNvPr>
            <p:cNvPicPr>
              <a:picLocks noChangeAspect="1"/>
            </p:cNvPicPr>
            <p:nvPr/>
          </p:nvPicPr>
          <p:blipFill>
            <a:blip r:embed="rId10"/>
            <a:stretch>
              <a:fillRect/>
            </a:stretch>
          </p:blipFill>
          <p:spPr>
            <a:xfrm>
              <a:off x="7034329" y="4514648"/>
              <a:ext cx="448975" cy="187073"/>
            </a:xfrm>
            <a:prstGeom prst="rect">
              <a:avLst/>
            </a:prstGeom>
          </p:spPr>
        </p:pic>
        <p:pic>
          <p:nvPicPr>
            <p:cNvPr id="40" name="Picture 39">
              <a:extLst>
                <a:ext uri="{FF2B5EF4-FFF2-40B4-BE49-F238E27FC236}">
                  <a16:creationId xmlns:a16="http://schemas.microsoft.com/office/drawing/2014/main" id="{1D399079-DD81-0C74-70BE-99E391F4060B}"/>
                </a:ext>
              </a:extLst>
            </p:cNvPr>
            <p:cNvPicPr>
              <a:picLocks noChangeAspect="1"/>
            </p:cNvPicPr>
            <p:nvPr/>
          </p:nvPicPr>
          <p:blipFill>
            <a:blip r:embed="rId11"/>
            <a:stretch>
              <a:fillRect/>
            </a:stretch>
          </p:blipFill>
          <p:spPr>
            <a:xfrm>
              <a:off x="5551539" y="4539949"/>
              <a:ext cx="448975" cy="179590"/>
            </a:xfrm>
            <a:prstGeom prst="rect">
              <a:avLst/>
            </a:prstGeom>
          </p:spPr>
        </p:pic>
      </p:grpSp>
      <p:sp>
        <p:nvSpPr>
          <p:cNvPr id="2" name="Up Arrow 1">
            <a:extLst>
              <a:ext uri="{FF2B5EF4-FFF2-40B4-BE49-F238E27FC236}">
                <a16:creationId xmlns:a16="http://schemas.microsoft.com/office/drawing/2014/main" id="{C6DF1502-5529-62CF-F828-92E62953E3CA}"/>
              </a:ext>
            </a:extLst>
          </p:cNvPr>
          <p:cNvSpPr/>
          <p:nvPr/>
        </p:nvSpPr>
        <p:spPr>
          <a:xfrm>
            <a:off x="187224" y="1432611"/>
            <a:ext cx="497218" cy="1902260"/>
          </a:xfrm>
          <a:prstGeom prst="upArrow">
            <a:avLst/>
          </a:prstGeom>
          <a:gradFill>
            <a:gsLst>
              <a:gs pos="0">
                <a:schemeClr val="accent1">
                  <a:lumMod val="5000"/>
                  <a:lumOff val="95000"/>
                </a:schemeClr>
              </a:gs>
              <a:gs pos="0">
                <a:schemeClr val="accent1"/>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Google Shape;573;p46"/>
          <p:cNvSpPr txBox="1"/>
          <p:nvPr/>
        </p:nvSpPr>
        <p:spPr>
          <a:xfrm rot="16200000">
            <a:off x="-419422" y="2238850"/>
            <a:ext cx="1710511"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dk1"/>
                </a:solidFill>
              </a:rPr>
              <a:t>Perf. to slow tier</a:t>
            </a:r>
            <a:endParaRPr sz="1600" dirty="0">
              <a:solidFill>
                <a:schemeClr val="dk1"/>
              </a:solidFill>
            </a:endParaRPr>
          </a:p>
        </p:txBody>
      </p:sp>
      <p:sp>
        <p:nvSpPr>
          <p:cNvPr id="6" name="Google Shape;567;p46">
            <a:extLst>
              <a:ext uri="{FF2B5EF4-FFF2-40B4-BE49-F238E27FC236}">
                <a16:creationId xmlns:a16="http://schemas.microsoft.com/office/drawing/2014/main" id="{F5C29FA9-1CD6-7ED0-6A6D-D80464D69190}"/>
              </a:ext>
            </a:extLst>
          </p:cNvPr>
          <p:cNvSpPr txBox="1"/>
          <p:nvPr/>
        </p:nvSpPr>
        <p:spPr>
          <a:xfrm>
            <a:off x="4298333" y="3892159"/>
            <a:ext cx="768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err="1">
                <a:solidFill>
                  <a:schemeClr val="dk1"/>
                </a:solidFill>
              </a:rPr>
              <a:t>Astar</a:t>
            </a:r>
            <a:endParaRPr sz="16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xit" presetSubtype="10" fill="hold" nodeType="with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567"/>
                                        </p:tgtEl>
                                      </p:cBhvr>
                                    </p:animEffect>
                                    <p:set>
                                      <p:cBhvr>
                                        <p:cTn id="31" dur="1" fill="hold">
                                          <p:stCondLst>
                                            <p:cond delay="499"/>
                                          </p:stCondLst>
                                        </p:cTn>
                                        <p:tgtEl>
                                          <p:spTgt spid="567"/>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3" presetClass="exit" presetSubtype="10" fill="hold" grpId="1" nodeType="withEffect">
                                  <p:stCondLst>
                                    <p:cond delay="0"/>
                                  </p:stCondLst>
                                  <p:childTnLst>
                                    <p:animEffect transition="out" filter="blinds(horizontal)">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P spid="567" grpId="1"/>
      <p:bldP spid="8" grpId="0"/>
      <p:bldP spid="8" grpId="1"/>
      <p:bldP spid="17" grpId="0"/>
      <p:bldP spid="17" grpId="1"/>
      <p:bldP spid="18" grpId="0"/>
      <p:bldP spid="18"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4B7B89D1-E885-2BA9-EA6A-75BCBDDE134F}"/>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D3BCFF1-7AA8-B4AE-FDFA-1707FE519C7F}"/>
              </a:ext>
            </a:extLst>
          </p:cNvPr>
          <p:cNvGrpSpPr/>
          <p:nvPr/>
        </p:nvGrpSpPr>
        <p:grpSpPr>
          <a:xfrm>
            <a:off x="5282648" y="530066"/>
            <a:ext cx="744065" cy="1007561"/>
            <a:chOff x="5841766" y="155440"/>
            <a:chExt cx="1347825" cy="1825130"/>
          </a:xfrm>
        </p:grpSpPr>
        <p:pic>
          <p:nvPicPr>
            <p:cNvPr id="171" name="Google Shape;171;p23">
              <a:extLst>
                <a:ext uri="{FF2B5EF4-FFF2-40B4-BE49-F238E27FC236}">
                  <a16:creationId xmlns:a16="http://schemas.microsoft.com/office/drawing/2014/main" id="{CB148CF8-2A48-9089-B5CC-1FEB85872F81}"/>
                </a:ext>
              </a:extLst>
            </p:cNvPr>
            <p:cNvPicPr preferRelativeResize="0"/>
            <p:nvPr/>
          </p:nvPicPr>
          <p:blipFill>
            <a:blip r:embed="rId3">
              <a:alphaModFix/>
            </a:blip>
            <a:stretch>
              <a:fillRect/>
            </a:stretch>
          </p:blipFill>
          <p:spPr>
            <a:xfrm>
              <a:off x="5841766" y="632745"/>
              <a:ext cx="1347825" cy="1347825"/>
            </a:xfrm>
            <a:prstGeom prst="rect">
              <a:avLst/>
            </a:prstGeom>
            <a:noFill/>
            <a:ln>
              <a:noFill/>
            </a:ln>
          </p:spPr>
        </p:pic>
        <p:pic>
          <p:nvPicPr>
            <p:cNvPr id="172" name="Google Shape;172;p23">
              <a:extLst>
                <a:ext uri="{FF2B5EF4-FFF2-40B4-BE49-F238E27FC236}">
                  <a16:creationId xmlns:a16="http://schemas.microsoft.com/office/drawing/2014/main" id="{D7CBC0B2-FD36-8301-BB8A-0CA6D653A056}"/>
                </a:ext>
              </a:extLst>
            </p:cNvPr>
            <p:cNvPicPr preferRelativeResize="0"/>
            <p:nvPr/>
          </p:nvPicPr>
          <p:blipFill>
            <a:blip r:embed="rId4">
              <a:alphaModFix/>
            </a:blip>
            <a:stretch>
              <a:fillRect/>
            </a:stretch>
          </p:blipFill>
          <p:spPr>
            <a:xfrm rot="1313999">
              <a:off x="6407156" y="155440"/>
              <a:ext cx="614270" cy="614284"/>
            </a:xfrm>
            <a:prstGeom prst="rect">
              <a:avLst/>
            </a:prstGeom>
            <a:noFill/>
            <a:ln>
              <a:noFill/>
            </a:ln>
          </p:spPr>
        </p:pic>
      </p:grpSp>
      <p:sp>
        <p:nvSpPr>
          <p:cNvPr id="174" name="Google Shape;174;p23">
            <a:extLst>
              <a:ext uri="{FF2B5EF4-FFF2-40B4-BE49-F238E27FC236}">
                <a16:creationId xmlns:a16="http://schemas.microsoft.com/office/drawing/2014/main" id="{3EB1C823-2002-CA9D-D556-D3A956B1FB6E}"/>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a:t>
            </a:fld>
            <a:endParaRPr/>
          </a:p>
        </p:txBody>
      </p:sp>
      <p:sp>
        <p:nvSpPr>
          <p:cNvPr id="2" name="TextBox 1">
            <a:extLst>
              <a:ext uri="{FF2B5EF4-FFF2-40B4-BE49-F238E27FC236}">
                <a16:creationId xmlns:a16="http://schemas.microsoft.com/office/drawing/2014/main" id="{8D27A62B-A510-C4B8-F2F8-B3745338A5ED}"/>
              </a:ext>
            </a:extLst>
          </p:cNvPr>
          <p:cNvSpPr txBox="1"/>
          <p:nvPr/>
        </p:nvSpPr>
        <p:spPr>
          <a:xfrm>
            <a:off x="347869" y="327990"/>
            <a:ext cx="1303562" cy="523220"/>
          </a:xfrm>
          <a:prstGeom prst="rect">
            <a:avLst/>
          </a:prstGeom>
          <a:noFill/>
        </p:spPr>
        <p:txBody>
          <a:bodyPr wrap="none" rtlCol="0">
            <a:spAutoFit/>
          </a:bodyPr>
          <a:lstStyle/>
          <a:p>
            <a:r>
              <a:rPr lang="en-US" sz="2800" dirty="0"/>
              <a:t>Python</a:t>
            </a:r>
          </a:p>
        </p:txBody>
      </p:sp>
      <p:sp>
        <p:nvSpPr>
          <p:cNvPr id="3" name="TextBox 2">
            <a:extLst>
              <a:ext uri="{FF2B5EF4-FFF2-40B4-BE49-F238E27FC236}">
                <a16:creationId xmlns:a16="http://schemas.microsoft.com/office/drawing/2014/main" id="{694C0C55-B4EF-6E89-186A-F735DC68237C}"/>
              </a:ext>
            </a:extLst>
          </p:cNvPr>
          <p:cNvSpPr txBox="1"/>
          <p:nvPr/>
        </p:nvSpPr>
        <p:spPr>
          <a:xfrm>
            <a:off x="347868" y="998881"/>
            <a:ext cx="6625733" cy="307777"/>
          </a:xfrm>
          <a:prstGeom prst="rect">
            <a:avLst/>
          </a:prstGeom>
          <a:noFill/>
        </p:spPr>
        <p:txBody>
          <a:bodyPr wrap="square" rtlCol="0">
            <a:spAutoFit/>
          </a:bodyPr>
          <a:lstStyle/>
          <a:p>
            <a:r>
              <a:rPr lang="en-US" dirty="0"/>
              <a:t>Python ranking </a:t>
            </a:r>
            <a:r>
              <a:rPr lang="en-US" b="1" dirty="0"/>
              <a:t>1st</a:t>
            </a:r>
            <a:r>
              <a:rPr lang="en-US" dirty="0"/>
              <a:t> in programming communities in 2025</a:t>
            </a:r>
            <a:r>
              <a:rPr lang="en-US" baseline="30000" dirty="0"/>
              <a:t>[1]</a:t>
            </a:r>
          </a:p>
        </p:txBody>
      </p:sp>
      <p:sp>
        <p:nvSpPr>
          <p:cNvPr id="4" name="TextBox 3">
            <a:extLst>
              <a:ext uri="{FF2B5EF4-FFF2-40B4-BE49-F238E27FC236}">
                <a16:creationId xmlns:a16="http://schemas.microsoft.com/office/drawing/2014/main" id="{DA238D71-5960-3E11-C980-9019BC59AA33}"/>
              </a:ext>
            </a:extLst>
          </p:cNvPr>
          <p:cNvSpPr txBox="1"/>
          <p:nvPr/>
        </p:nvSpPr>
        <p:spPr>
          <a:xfrm>
            <a:off x="347868" y="4619046"/>
            <a:ext cx="2986715" cy="261610"/>
          </a:xfrm>
          <a:prstGeom prst="rect">
            <a:avLst/>
          </a:prstGeom>
          <a:noFill/>
        </p:spPr>
        <p:txBody>
          <a:bodyPr wrap="none" rtlCol="0">
            <a:spAutoFit/>
          </a:bodyPr>
          <a:lstStyle/>
          <a:p>
            <a:r>
              <a:rPr lang="en-US" sz="1100" dirty="0"/>
              <a:t>[1] TIOBE Index, </a:t>
            </a:r>
            <a:r>
              <a:rPr lang="en-US" sz="1100" dirty="0" err="1"/>
              <a:t>www.tiobe.com</a:t>
            </a:r>
            <a:r>
              <a:rPr lang="en-US" sz="1100" dirty="0"/>
              <a:t>/</a:t>
            </a:r>
            <a:r>
              <a:rPr lang="en-US" sz="1100" dirty="0" err="1"/>
              <a:t>tiobe</a:t>
            </a:r>
            <a:r>
              <a:rPr lang="en-US" sz="1100" dirty="0"/>
              <a:t>-index/</a:t>
            </a:r>
          </a:p>
        </p:txBody>
      </p:sp>
      <p:grpSp>
        <p:nvGrpSpPr>
          <p:cNvPr id="8" name="Group 7">
            <a:extLst>
              <a:ext uri="{FF2B5EF4-FFF2-40B4-BE49-F238E27FC236}">
                <a16:creationId xmlns:a16="http://schemas.microsoft.com/office/drawing/2014/main" id="{69CA122D-08F7-4C19-4555-216B09F10060}"/>
              </a:ext>
            </a:extLst>
          </p:cNvPr>
          <p:cNvGrpSpPr/>
          <p:nvPr/>
        </p:nvGrpSpPr>
        <p:grpSpPr>
          <a:xfrm>
            <a:off x="352244" y="2413596"/>
            <a:ext cx="4146514" cy="1746603"/>
            <a:chOff x="306923" y="1946771"/>
            <a:chExt cx="3271259" cy="1377926"/>
          </a:xfrm>
        </p:grpSpPr>
        <p:sp>
          <p:nvSpPr>
            <p:cNvPr id="5" name="Google Shape;337;p34">
              <a:extLst>
                <a:ext uri="{FF2B5EF4-FFF2-40B4-BE49-F238E27FC236}">
                  <a16:creationId xmlns:a16="http://schemas.microsoft.com/office/drawing/2014/main" id="{8D45C3DA-25F4-3084-3DA7-16A528D20163}"/>
                </a:ext>
              </a:extLst>
            </p:cNvPr>
            <p:cNvSpPr txBox="1"/>
            <p:nvPr/>
          </p:nvSpPr>
          <p:spPr>
            <a:xfrm>
              <a:off x="306923" y="1946771"/>
              <a:ext cx="3258000" cy="1377926"/>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dirty="0">
                  <a:solidFill>
                    <a:schemeClr val="dk1"/>
                  </a:solidFill>
                </a:rPr>
                <a:t>—-----------------------------------</a:t>
              </a:r>
              <a:endParaRPr dirty="0">
                <a:solidFill>
                  <a:schemeClr val="dk1"/>
                </a:solidFill>
              </a:endParaRPr>
            </a:p>
            <a:p>
              <a:pPr marL="0" lvl="0" indent="0" algn="l" rtl="0">
                <a:lnSpc>
                  <a:spcPct val="145000"/>
                </a:lnSpc>
                <a:spcBef>
                  <a:spcPts val="0"/>
                </a:spcBef>
                <a:spcAft>
                  <a:spcPts val="0"/>
                </a:spcAft>
                <a:buNone/>
              </a:pPr>
              <a:r>
                <a:rPr lang="en" dirty="0">
                  <a:solidFill>
                    <a:schemeClr val="dk1"/>
                  </a:solidFill>
                </a:rPr>
                <a:t>   uint64_t </a:t>
              </a:r>
              <a:r>
                <a:rPr lang="en" dirty="0" err="1">
                  <a:solidFill>
                    <a:schemeClr val="accent1">
                      <a:lumMod val="75000"/>
                    </a:schemeClr>
                  </a:solidFill>
                </a:rPr>
                <a:t>ob_refcnt</a:t>
              </a:r>
              <a:r>
                <a:rPr lang="en" dirty="0">
                  <a:solidFill>
                    <a:schemeClr val="tx1"/>
                  </a:solidFill>
                </a:rPr>
                <a:t>;</a:t>
              </a:r>
            </a:p>
            <a:p>
              <a:pPr lvl="0">
                <a:lnSpc>
                  <a:spcPct val="145000"/>
                </a:lnSpc>
              </a:pPr>
              <a:r>
                <a:rPr lang="en" dirty="0">
                  <a:solidFill>
                    <a:schemeClr val="dk1"/>
                  </a:solidFill>
                </a:rPr>
                <a:t>   </a:t>
              </a:r>
              <a:r>
                <a:rPr lang="en-US" dirty="0"/>
                <a:t>struct </a:t>
              </a:r>
              <a:r>
                <a:rPr lang="en-US" dirty="0" err="1"/>
                <a:t>typeobject</a:t>
              </a:r>
              <a:r>
                <a:rPr lang="en-US" dirty="0"/>
                <a:t> </a:t>
              </a:r>
              <a:r>
                <a:rPr lang="en" dirty="0">
                  <a:solidFill>
                    <a:schemeClr val="dk1"/>
                  </a:solidFill>
                </a:rPr>
                <a:t>*</a:t>
              </a:r>
              <a:r>
                <a:rPr lang="en" dirty="0" err="1">
                  <a:solidFill>
                    <a:schemeClr val="accent4">
                      <a:lumMod val="75000"/>
                    </a:schemeClr>
                  </a:solidFill>
                </a:rPr>
                <a:t>ob_type</a:t>
              </a:r>
              <a:r>
                <a:rPr lang="en" dirty="0">
                  <a:solidFill>
                    <a:schemeClr val="tx1"/>
                  </a:solidFill>
                </a:rPr>
                <a:t>;</a:t>
              </a:r>
              <a:endParaRPr dirty="0">
                <a:solidFill>
                  <a:schemeClr val="tx1"/>
                </a:solidFill>
              </a:endParaRPr>
            </a:p>
            <a:p>
              <a:pPr marL="0" lvl="0" indent="0" algn="l" rtl="0">
                <a:lnSpc>
                  <a:spcPct val="145000"/>
                </a:lnSpc>
                <a:spcBef>
                  <a:spcPts val="0"/>
                </a:spcBef>
                <a:spcAft>
                  <a:spcPts val="0"/>
                </a:spcAft>
                <a:buNone/>
              </a:pPr>
              <a:r>
                <a:rPr lang="en" dirty="0">
                  <a:solidFill>
                    <a:schemeClr val="dk1"/>
                  </a:solidFill>
                </a:rPr>
                <a:t>—-----------------------------------</a:t>
              </a:r>
              <a:endParaRPr dirty="0">
                <a:solidFill>
                  <a:schemeClr val="dk1"/>
                </a:solidFill>
              </a:endParaRPr>
            </a:p>
            <a:p>
              <a:pPr marL="0" lvl="0" indent="0" algn="l" rtl="0">
                <a:lnSpc>
                  <a:spcPct val="145000"/>
                </a:lnSpc>
                <a:spcBef>
                  <a:spcPts val="0"/>
                </a:spcBef>
                <a:spcAft>
                  <a:spcPts val="0"/>
                </a:spcAft>
                <a:buNone/>
              </a:pPr>
              <a:r>
                <a:rPr lang="en" dirty="0">
                  <a:solidFill>
                    <a:schemeClr val="dk1"/>
                  </a:solidFill>
                </a:rPr>
                <a:t>   … (others)</a:t>
              </a:r>
              <a:endParaRPr dirty="0">
                <a:solidFill>
                  <a:schemeClr val="dk1"/>
                </a:solidFill>
              </a:endParaRPr>
            </a:p>
          </p:txBody>
        </p:sp>
        <p:sp>
          <p:nvSpPr>
            <p:cNvPr id="6" name="Google Shape;341;p34">
              <a:extLst>
                <a:ext uri="{FF2B5EF4-FFF2-40B4-BE49-F238E27FC236}">
                  <a16:creationId xmlns:a16="http://schemas.microsoft.com/office/drawing/2014/main" id="{E4C24704-3691-3BF4-25A4-D00F1DC6F260}"/>
                </a:ext>
              </a:extLst>
            </p:cNvPr>
            <p:cNvSpPr txBox="1"/>
            <p:nvPr/>
          </p:nvSpPr>
          <p:spPr>
            <a:xfrm>
              <a:off x="2380882" y="2258234"/>
              <a:ext cx="1197300" cy="392115"/>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dirty="0" err="1">
                  <a:solidFill>
                    <a:srgbClr val="1F2328"/>
                  </a:solidFill>
                </a:rPr>
                <a:t>PyObject_HEAD</a:t>
              </a:r>
              <a:endParaRPr sz="2400" dirty="0"/>
            </a:p>
          </p:txBody>
        </p:sp>
        <p:sp>
          <p:nvSpPr>
            <p:cNvPr id="7" name="Google Shape;340;p34">
              <a:extLst>
                <a:ext uri="{FF2B5EF4-FFF2-40B4-BE49-F238E27FC236}">
                  <a16:creationId xmlns:a16="http://schemas.microsoft.com/office/drawing/2014/main" id="{A99F22EA-AD5D-1858-26B9-E8A8D68BF25F}"/>
                </a:ext>
              </a:extLst>
            </p:cNvPr>
            <p:cNvSpPr/>
            <p:nvPr/>
          </p:nvSpPr>
          <p:spPr>
            <a:xfrm>
              <a:off x="2231534" y="2169779"/>
              <a:ext cx="139500" cy="657904"/>
            </a:xfrm>
            <a:prstGeom prst="righ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400" dirty="0"/>
            </a:p>
          </p:txBody>
        </p:sp>
      </p:grpSp>
      <p:sp>
        <p:nvSpPr>
          <p:cNvPr id="9" name="TextBox 8">
            <a:extLst>
              <a:ext uri="{FF2B5EF4-FFF2-40B4-BE49-F238E27FC236}">
                <a16:creationId xmlns:a16="http://schemas.microsoft.com/office/drawing/2014/main" id="{C1366D5D-F86C-EC22-CD0D-F307384DC6EA}"/>
              </a:ext>
            </a:extLst>
          </p:cNvPr>
          <p:cNvSpPr txBox="1"/>
          <p:nvPr/>
        </p:nvSpPr>
        <p:spPr>
          <a:xfrm>
            <a:off x="347868" y="1537627"/>
            <a:ext cx="5016117" cy="954107"/>
          </a:xfrm>
          <a:prstGeom prst="rect">
            <a:avLst/>
          </a:prstGeom>
          <a:noFill/>
        </p:spPr>
        <p:txBody>
          <a:bodyPr wrap="none" rtlCol="0">
            <a:spAutoFit/>
          </a:bodyPr>
          <a:lstStyle/>
          <a:p>
            <a:r>
              <a:rPr lang="en-US" dirty="0"/>
              <a:t>High memory cost:</a:t>
            </a:r>
          </a:p>
          <a:p>
            <a:r>
              <a:rPr lang="en-US" dirty="0"/>
              <a:t>Carries metadata for </a:t>
            </a:r>
            <a:r>
              <a:rPr lang="en-US" dirty="0">
                <a:solidFill>
                  <a:schemeClr val="accent1">
                    <a:lumMod val="75000"/>
                  </a:schemeClr>
                </a:solidFill>
              </a:rPr>
              <a:t>type</a:t>
            </a:r>
            <a:r>
              <a:rPr lang="en-US" dirty="0"/>
              <a:t> and </a:t>
            </a:r>
            <a:r>
              <a:rPr lang="en-US" dirty="0">
                <a:solidFill>
                  <a:schemeClr val="accent4">
                    <a:lumMod val="75000"/>
                  </a:schemeClr>
                </a:solidFill>
              </a:rPr>
              <a:t>reference counting </a:t>
            </a:r>
            <a:r>
              <a:rPr lang="en-US" dirty="0"/>
              <a:t>information</a:t>
            </a:r>
          </a:p>
          <a:p>
            <a:endParaRPr lang="en-US" dirty="0"/>
          </a:p>
          <a:p>
            <a:endParaRPr lang="en-US" dirty="0"/>
          </a:p>
        </p:txBody>
      </p:sp>
      <p:grpSp>
        <p:nvGrpSpPr>
          <p:cNvPr id="15" name="Group 14">
            <a:extLst>
              <a:ext uri="{FF2B5EF4-FFF2-40B4-BE49-F238E27FC236}">
                <a16:creationId xmlns:a16="http://schemas.microsoft.com/office/drawing/2014/main" id="{0778CA63-A4F3-A830-66EA-355FD9D453E4}"/>
              </a:ext>
            </a:extLst>
          </p:cNvPr>
          <p:cNvGrpSpPr/>
          <p:nvPr/>
        </p:nvGrpSpPr>
        <p:grpSpPr>
          <a:xfrm>
            <a:off x="4981989" y="2108642"/>
            <a:ext cx="2986709" cy="2035977"/>
            <a:chOff x="4986958" y="2013523"/>
            <a:chExt cx="2986709" cy="2035977"/>
          </a:xfrm>
        </p:grpSpPr>
        <p:pic>
          <p:nvPicPr>
            <p:cNvPr id="1026" name="Picture 2" descr="天秤免費下載矢量圖、剪貼畫和插圖（第2 頁） - illustAC">
              <a:extLst>
                <a:ext uri="{FF2B5EF4-FFF2-40B4-BE49-F238E27FC236}">
                  <a16:creationId xmlns:a16="http://schemas.microsoft.com/office/drawing/2014/main" id="{216A4C37-45D1-B0FA-20BC-98D4559E5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958" y="3000656"/>
              <a:ext cx="2986709" cy="897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7B73504-D2A1-4CA6-F144-A24EA0108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5747" y="2013523"/>
              <a:ext cx="551553" cy="6099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A24486-D41B-A668-C7EB-5BA2CE1747D4}"/>
                </a:ext>
              </a:extLst>
            </p:cNvPr>
            <p:cNvSpPr txBox="1"/>
            <p:nvPr/>
          </p:nvSpPr>
          <p:spPr>
            <a:xfrm>
              <a:off x="7071691" y="2646580"/>
              <a:ext cx="761747" cy="307777"/>
            </a:xfrm>
            <a:prstGeom prst="rect">
              <a:avLst/>
            </a:prstGeom>
            <a:noFill/>
          </p:spPr>
          <p:txBody>
            <a:bodyPr wrap="none" rtlCol="0">
              <a:spAutoFit/>
            </a:bodyPr>
            <a:lstStyle/>
            <a:p>
              <a:r>
                <a:rPr lang="en-US" dirty="0"/>
                <a:t>4 bytes</a:t>
              </a:r>
            </a:p>
          </p:txBody>
        </p:sp>
        <p:sp>
          <p:nvSpPr>
            <p:cNvPr id="12" name="TextBox 11">
              <a:extLst>
                <a:ext uri="{FF2B5EF4-FFF2-40B4-BE49-F238E27FC236}">
                  <a16:creationId xmlns:a16="http://schemas.microsoft.com/office/drawing/2014/main" id="{C499D2CF-5ADF-BDF6-1E51-F9C46CDEA438}"/>
                </a:ext>
              </a:extLst>
            </p:cNvPr>
            <p:cNvSpPr txBox="1"/>
            <p:nvPr/>
          </p:nvSpPr>
          <p:spPr>
            <a:xfrm>
              <a:off x="5067300" y="3175719"/>
              <a:ext cx="861133" cy="307777"/>
            </a:xfrm>
            <a:prstGeom prst="rect">
              <a:avLst/>
            </a:prstGeom>
            <a:noFill/>
          </p:spPr>
          <p:txBody>
            <a:bodyPr wrap="none" rtlCol="0">
              <a:spAutoFit/>
            </a:bodyPr>
            <a:lstStyle/>
            <a:p>
              <a:r>
                <a:rPr lang="en-US" dirty="0"/>
                <a:t>28 bytes</a:t>
              </a:r>
            </a:p>
          </p:txBody>
        </p:sp>
        <p:pic>
          <p:nvPicPr>
            <p:cNvPr id="13" name="Google Shape;171;p23">
              <a:extLst>
                <a:ext uri="{FF2B5EF4-FFF2-40B4-BE49-F238E27FC236}">
                  <a16:creationId xmlns:a16="http://schemas.microsoft.com/office/drawing/2014/main" id="{0797DF0E-BB50-FA29-C62D-1D4C1D52DE57}"/>
                </a:ext>
              </a:extLst>
            </p:cNvPr>
            <p:cNvPicPr preferRelativeResize="0"/>
            <p:nvPr/>
          </p:nvPicPr>
          <p:blipFill>
            <a:blip r:embed="rId3">
              <a:alphaModFix/>
            </a:blip>
            <a:stretch>
              <a:fillRect/>
            </a:stretch>
          </p:blipFill>
          <p:spPr>
            <a:xfrm>
              <a:off x="5100671" y="2371593"/>
              <a:ext cx="777131" cy="777131"/>
            </a:xfrm>
            <a:prstGeom prst="rect">
              <a:avLst/>
            </a:prstGeom>
            <a:noFill/>
            <a:ln>
              <a:noFill/>
            </a:ln>
          </p:spPr>
        </p:pic>
        <p:sp>
          <p:nvSpPr>
            <p:cNvPr id="14" name="TextBox 13">
              <a:extLst>
                <a:ext uri="{FF2B5EF4-FFF2-40B4-BE49-F238E27FC236}">
                  <a16:creationId xmlns:a16="http://schemas.microsoft.com/office/drawing/2014/main" id="{BDC32FE1-3A4A-0C27-E11F-43851E727243}"/>
                </a:ext>
              </a:extLst>
            </p:cNvPr>
            <p:cNvSpPr txBox="1"/>
            <p:nvPr/>
          </p:nvSpPr>
          <p:spPr>
            <a:xfrm>
              <a:off x="6293402" y="3710946"/>
              <a:ext cx="401072" cy="338554"/>
            </a:xfrm>
            <a:prstGeom prst="rect">
              <a:avLst/>
            </a:prstGeom>
            <a:noFill/>
          </p:spPr>
          <p:txBody>
            <a:bodyPr wrap="none" rtlCol="0">
              <a:spAutoFit/>
            </a:bodyPr>
            <a:lstStyle/>
            <a:p>
              <a:r>
                <a:rPr lang="en-US" sz="1600" dirty="0"/>
                <a:t>int</a:t>
              </a:r>
            </a:p>
          </p:txBody>
        </p:sp>
      </p:grpSp>
      <p:grpSp>
        <p:nvGrpSpPr>
          <p:cNvPr id="20" name="Group 19">
            <a:extLst>
              <a:ext uri="{FF2B5EF4-FFF2-40B4-BE49-F238E27FC236}">
                <a16:creationId xmlns:a16="http://schemas.microsoft.com/office/drawing/2014/main" id="{CA4775CB-367F-C0FC-F97B-D4B7CD075CF7}"/>
              </a:ext>
            </a:extLst>
          </p:cNvPr>
          <p:cNvGrpSpPr/>
          <p:nvPr/>
        </p:nvGrpSpPr>
        <p:grpSpPr>
          <a:xfrm>
            <a:off x="5654680" y="4013145"/>
            <a:ext cx="1870435" cy="989044"/>
            <a:chOff x="6232334" y="3802430"/>
            <a:chExt cx="1870435" cy="989044"/>
          </a:xfrm>
        </p:grpSpPr>
        <p:pic>
          <p:nvPicPr>
            <p:cNvPr id="16" name="Picture 15">
              <a:extLst>
                <a:ext uri="{FF2B5EF4-FFF2-40B4-BE49-F238E27FC236}">
                  <a16:creationId xmlns:a16="http://schemas.microsoft.com/office/drawing/2014/main" id="{F4028B68-2B75-BBA4-300C-4C832E215C0C}"/>
                </a:ext>
              </a:extLst>
            </p:cNvPr>
            <p:cNvPicPr>
              <a:picLocks noChangeAspect="1"/>
            </p:cNvPicPr>
            <p:nvPr/>
          </p:nvPicPr>
          <p:blipFill>
            <a:blip r:embed="rId7"/>
            <a:stretch>
              <a:fillRect/>
            </a:stretch>
          </p:blipFill>
          <p:spPr>
            <a:xfrm>
              <a:off x="6232334" y="3808173"/>
              <a:ext cx="983301" cy="983301"/>
            </a:xfrm>
            <a:prstGeom prst="rect">
              <a:avLst/>
            </a:prstGeom>
          </p:spPr>
        </p:pic>
        <p:pic>
          <p:nvPicPr>
            <p:cNvPr id="17" name="Picture 16">
              <a:extLst>
                <a:ext uri="{FF2B5EF4-FFF2-40B4-BE49-F238E27FC236}">
                  <a16:creationId xmlns:a16="http://schemas.microsoft.com/office/drawing/2014/main" id="{274DE94B-A07A-0FDB-A126-5D582C6A25F9}"/>
                </a:ext>
              </a:extLst>
            </p:cNvPr>
            <p:cNvPicPr>
              <a:picLocks noChangeAspect="1"/>
            </p:cNvPicPr>
            <p:nvPr/>
          </p:nvPicPr>
          <p:blipFill>
            <a:blip r:embed="rId8"/>
            <a:stretch>
              <a:fillRect/>
            </a:stretch>
          </p:blipFill>
          <p:spPr>
            <a:xfrm rot="1156604">
              <a:off x="7027269" y="3802430"/>
              <a:ext cx="660877" cy="660877"/>
            </a:xfrm>
            <a:prstGeom prst="rect">
              <a:avLst/>
            </a:prstGeom>
          </p:spPr>
        </p:pic>
        <p:pic>
          <p:nvPicPr>
            <p:cNvPr id="18" name="Picture 17">
              <a:extLst>
                <a:ext uri="{FF2B5EF4-FFF2-40B4-BE49-F238E27FC236}">
                  <a16:creationId xmlns:a16="http://schemas.microsoft.com/office/drawing/2014/main" id="{ED925E92-6573-9F4D-A06E-74330FBD34F5}"/>
                </a:ext>
              </a:extLst>
            </p:cNvPr>
            <p:cNvPicPr>
              <a:picLocks noChangeAspect="1"/>
            </p:cNvPicPr>
            <p:nvPr/>
          </p:nvPicPr>
          <p:blipFill>
            <a:blip r:embed="rId8"/>
            <a:stretch>
              <a:fillRect/>
            </a:stretch>
          </p:blipFill>
          <p:spPr>
            <a:xfrm rot="1156604">
              <a:off x="7242086" y="3848729"/>
              <a:ext cx="660877" cy="660877"/>
            </a:xfrm>
            <a:prstGeom prst="rect">
              <a:avLst/>
            </a:prstGeom>
          </p:spPr>
        </p:pic>
        <p:pic>
          <p:nvPicPr>
            <p:cNvPr id="19" name="Picture 18">
              <a:extLst>
                <a:ext uri="{FF2B5EF4-FFF2-40B4-BE49-F238E27FC236}">
                  <a16:creationId xmlns:a16="http://schemas.microsoft.com/office/drawing/2014/main" id="{49396B90-3F84-DD52-6B8C-883D9846C7B0}"/>
                </a:ext>
              </a:extLst>
            </p:cNvPr>
            <p:cNvPicPr>
              <a:picLocks noChangeAspect="1"/>
            </p:cNvPicPr>
            <p:nvPr/>
          </p:nvPicPr>
          <p:blipFill>
            <a:blip r:embed="rId8"/>
            <a:stretch>
              <a:fillRect/>
            </a:stretch>
          </p:blipFill>
          <p:spPr>
            <a:xfrm rot="1156604">
              <a:off x="7441892" y="3923302"/>
              <a:ext cx="660877" cy="660877"/>
            </a:xfrm>
            <a:prstGeom prst="rect">
              <a:avLst/>
            </a:prstGeom>
          </p:spPr>
        </p:pic>
      </p:grpSp>
    </p:spTree>
    <p:extLst>
      <p:ext uri="{BB962C8B-B14F-4D97-AF65-F5344CB8AC3E}">
        <p14:creationId xmlns:p14="http://schemas.microsoft.com/office/powerpoint/2010/main" val="15377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20</a:t>
            </a:fld>
            <a:endParaRPr/>
          </a:p>
        </p:txBody>
      </p:sp>
      <p:sp>
        <p:nvSpPr>
          <p:cNvPr id="581" name="Google Shape;581;p47"/>
          <p:cNvSpPr txBox="1">
            <a:spLocks noGrp="1"/>
          </p:cNvSpPr>
          <p:nvPr>
            <p:ph type="title"/>
          </p:nvPr>
        </p:nvSpPr>
        <p:spPr>
          <a:xfrm>
            <a:off x="312750" y="23877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Performance</a:t>
            </a:r>
            <a:endParaRPr dirty="0">
              <a:solidFill>
                <a:srgbClr val="000000"/>
              </a:solidFill>
            </a:endParaRPr>
          </a:p>
        </p:txBody>
      </p:sp>
      <p:sp>
        <p:nvSpPr>
          <p:cNvPr id="582" name="Google Shape;582;p47"/>
          <p:cNvSpPr txBox="1"/>
          <p:nvPr/>
        </p:nvSpPr>
        <p:spPr>
          <a:xfrm>
            <a:off x="1353143" y="3053725"/>
            <a:ext cx="124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BFS_rand</a:t>
            </a:r>
            <a:endParaRPr sz="1800">
              <a:solidFill>
                <a:schemeClr val="dk1"/>
              </a:solidFill>
            </a:endParaRPr>
          </a:p>
        </p:txBody>
      </p:sp>
      <p:sp>
        <p:nvSpPr>
          <p:cNvPr id="584" name="Google Shape;584;p47"/>
          <p:cNvSpPr txBox="1"/>
          <p:nvPr/>
        </p:nvSpPr>
        <p:spPr>
          <a:xfrm>
            <a:off x="4387079" y="3065182"/>
            <a:ext cx="64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SP</a:t>
            </a:r>
            <a:endParaRPr sz="1800" dirty="0">
              <a:solidFill>
                <a:schemeClr val="dk1"/>
              </a:solidFill>
            </a:endParaRPr>
          </a:p>
        </p:txBody>
      </p:sp>
      <p:sp>
        <p:nvSpPr>
          <p:cNvPr id="586" name="Google Shape;586;p47"/>
          <p:cNvSpPr txBox="1"/>
          <p:nvPr/>
        </p:nvSpPr>
        <p:spPr>
          <a:xfrm>
            <a:off x="6953223" y="3065182"/>
            <a:ext cx="783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SQL3</a:t>
            </a:r>
            <a:endParaRPr sz="1800" dirty="0">
              <a:solidFill>
                <a:schemeClr val="dk1"/>
              </a:solidFill>
            </a:endParaRPr>
          </a:p>
        </p:txBody>
      </p:sp>
      <p:pic>
        <p:nvPicPr>
          <p:cNvPr id="2" name="Picture 1" descr="A rectangular sign with different colored symbols&#10;&#10;AI-generated content may be incorrect.">
            <a:extLst>
              <a:ext uri="{FF2B5EF4-FFF2-40B4-BE49-F238E27FC236}">
                <a16:creationId xmlns:a16="http://schemas.microsoft.com/office/drawing/2014/main" id="{0A938AB2-31C4-AD4F-17C8-4F0F3DEC83EC}"/>
              </a:ext>
            </a:extLst>
          </p:cNvPr>
          <p:cNvPicPr>
            <a:picLocks noChangeAspect="1"/>
          </p:cNvPicPr>
          <p:nvPr/>
        </p:nvPicPr>
        <p:blipFill>
          <a:blip r:embed="rId3"/>
          <a:srcRect t="18831" b="17428"/>
          <a:stretch>
            <a:fillRect/>
          </a:stretch>
        </p:blipFill>
        <p:spPr>
          <a:xfrm>
            <a:off x="7258715" y="144815"/>
            <a:ext cx="1469960" cy="918719"/>
          </a:xfrm>
          <a:prstGeom prst="rect">
            <a:avLst/>
          </a:prstGeom>
        </p:spPr>
      </p:pic>
      <p:pic>
        <p:nvPicPr>
          <p:cNvPr id="4" name="Picture 3" descr="A graph of different colored bars&#10;&#10;AI-generated content may be incorrect.">
            <a:extLst>
              <a:ext uri="{FF2B5EF4-FFF2-40B4-BE49-F238E27FC236}">
                <a16:creationId xmlns:a16="http://schemas.microsoft.com/office/drawing/2014/main" id="{0D2FCE3B-49DC-277E-5805-31F14BEA2C62}"/>
              </a:ext>
            </a:extLst>
          </p:cNvPr>
          <p:cNvPicPr>
            <a:picLocks noChangeAspect="1"/>
          </p:cNvPicPr>
          <p:nvPr/>
        </p:nvPicPr>
        <p:blipFill>
          <a:blip r:embed="rId4"/>
          <a:stretch>
            <a:fillRect/>
          </a:stretch>
        </p:blipFill>
        <p:spPr>
          <a:xfrm>
            <a:off x="5874909" y="1102955"/>
            <a:ext cx="2601026" cy="1950770"/>
          </a:xfrm>
          <a:prstGeom prst="rect">
            <a:avLst/>
          </a:prstGeom>
        </p:spPr>
      </p:pic>
      <p:pic>
        <p:nvPicPr>
          <p:cNvPr id="6" name="Picture 5" descr="A graph of different colored bars&#10;&#10;AI-generated content may be incorrect.">
            <a:extLst>
              <a:ext uri="{FF2B5EF4-FFF2-40B4-BE49-F238E27FC236}">
                <a16:creationId xmlns:a16="http://schemas.microsoft.com/office/drawing/2014/main" id="{81C9AC41-B181-0144-6AEA-B507C2D7B888}"/>
              </a:ext>
            </a:extLst>
          </p:cNvPr>
          <p:cNvPicPr>
            <a:picLocks noChangeAspect="1"/>
          </p:cNvPicPr>
          <p:nvPr/>
        </p:nvPicPr>
        <p:blipFill>
          <a:blip r:embed="rId5"/>
          <a:stretch>
            <a:fillRect/>
          </a:stretch>
        </p:blipFill>
        <p:spPr>
          <a:xfrm>
            <a:off x="3269088" y="1110816"/>
            <a:ext cx="2605821" cy="1954366"/>
          </a:xfrm>
          <a:prstGeom prst="rect">
            <a:avLst/>
          </a:prstGeom>
        </p:spPr>
      </p:pic>
      <p:pic>
        <p:nvPicPr>
          <p:cNvPr id="8" name="Picture 7" descr="A graph of different colored bars&#10;&#10;AI-generated content may be incorrect.">
            <a:extLst>
              <a:ext uri="{FF2B5EF4-FFF2-40B4-BE49-F238E27FC236}">
                <a16:creationId xmlns:a16="http://schemas.microsoft.com/office/drawing/2014/main" id="{8F41D699-5C05-43A8-9F37-FCD273C1B6AF}"/>
              </a:ext>
            </a:extLst>
          </p:cNvPr>
          <p:cNvPicPr>
            <a:picLocks noChangeAspect="1"/>
          </p:cNvPicPr>
          <p:nvPr/>
        </p:nvPicPr>
        <p:blipFill>
          <a:blip r:embed="rId6"/>
          <a:stretch>
            <a:fillRect/>
          </a:stretch>
        </p:blipFill>
        <p:spPr>
          <a:xfrm>
            <a:off x="585335" y="1099546"/>
            <a:ext cx="2743955" cy="2057967"/>
          </a:xfrm>
          <a:prstGeom prst="rect">
            <a:avLst/>
          </a:prstGeom>
        </p:spPr>
      </p:pic>
      <p:pic>
        <p:nvPicPr>
          <p:cNvPr id="9" name="Picture 8">
            <a:extLst>
              <a:ext uri="{FF2B5EF4-FFF2-40B4-BE49-F238E27FC236}">
                <a16:creationId xmlns:a16="http://schemas.microsoft.com/office/drawing/2014/main" id="{33665ACE-E696-2C2F-324D-15505BB30868}"/>
              </a:ext>
            </a:extLst>
          </p:cNvPr>
          <p:cNvPicPr>
            <a:picLocks noChangeAspect="1"/>
          </p:cNvPicPr>
          <p:nvPr/>
        </p:nvPicPr>
        <p:blipFill>
          <a:blip r:embed="rId7"/>
          <a:stretch>
            <a:fillRect/>
          </a:stretch>
        </p:blipFill>
        <p:spPr>
          <a:xfrm>
            <a:off x="152599" y="1293450"/>
            <a:ext cx="180661" cy="1878882"/>
          </a:xfrm>
          <a:prstGeom prst="rect">
            <a:avLst/>
          </a:prstGeom>
        </p:spPr>
      </p:pic>
      <p:sp>
        <p:nvSpPr>
          <p:cNvPr id="10" name="TextBox 9">
            <a:extLst>
              <a:ext uri="{FF2B5EF4-FFF2-40B4-BE49-F238E27FC236}">
                <a16:creationId xmlns:a16="http://schemas.microsoft.com/office/drawing/2014/main" id="{C091D4E4-841F-1BE2-831C-B6F45E0A1AB0}"/>
              </a:ext>
            </a:extLst>
          </p:cNvPr>
          <p:cNvSpPr txBox="1"/>
          <p:nvPr/>
        </p:nvSpPr>
        <p:spPr>
          <a:xfrm>
            <a:off x="1340933" y="3625046"/>
            <a:ext cx="6462132" cy="646331"/>
          </a:xfrm>
          <a:prstGeom prst="rect">
            <a:avLst/>
          </a:prstGeom>
          <a:solidFill>
            <a:schemeClr val="accent4">
              <a:lumMod val="40000"/>
              <a:lumOff val="60000"/>
            </a:schemeClr>
          </a:solidFill>
          <a:ln w="28575">
            <a:noFill/>
          </a:ln>
        </p:spPr>
        <p:txBody>
          <a:bodyPr wrap="square" rtlCol="0">
            <a:spAutoFit/>
          </a:bodyPr>
          <a:lstStyle/>
          <a:p>
            <a:pPr lvl="0"/>
            <a:r>
              <a:rPr lang="en-US" sz="1800" dirty="0">
                <a:solidFill>
                  <a:schemeClr val="dk1"/>
                </a:solidFill>
              </a:rPr>
              <a:t>Reasons for not the best:</a:t>
            </a:r>
          </a:p>
          <a:p>
            <a:pPr marL="285750" lvl="0" indent="-285750">
              <a:buFont typeface="Arial" panose="020B0604020202020204" pitchFamily="34" charset="0"/>
              <a:buChar char="•"/>
            </a:pPr>
            <a:r>
              <a:rPr lang="en-US" sz="1800" dirty="0">
                <a:solidFill>
                  <a:schemeClr val="dk1"/>
                </a:solidFill>
              </a:rPr>
              <a:t>The </a:t>
            </a:r>
            <a:r>
              <a:rPr lang="en-US" sz="1800" b="1" dirty="0">
                <a:solidFill>
                  <a:srgbClr val="FF4500"/>
                </a:solidFill>
              </a:rPr>
              <a:t>very first marking</a:t>
            </a:r>
            <a:r>
              <a:rPr lang="en-US" sz="1800" dirty="0">
                <a:solidFill>
                  <a:schemeClr val="dk1"/>
                </a:solidFill>
              </a:rPr>
              <a:t> cannot be skipped </a:t>
            </a:r>
          </a:p>
        </p:txBody>
      </p:sp>
      <p:sp>
        <p:nvSpPr>
          <p:cNvPr id="11" name="TextBox 10">
            <a:extLst>
              <a:ext uri="{FF2B5EF4-FFF2-40B4-BE49-F238E27FC236}">
                <a16:creationId xmlns:a16="http://schemas.microsoft.com/office/drawing/2014/main" id="{45AC3B2E-918F-7568-CFBB-D10A4A3D76BB}"/>
              </a:ext>
            </a:extLst>
          </p:cNvPr>
          <p:cNvSpPr txBox="1"/>
          <p:nvPr/>
        </p:nvSpPr>
        <p:spPr>
          <a:xfrm>
            <a:off x="1340933" y="4271377"/>
            <a:ext cx="6462132" cy="369332"/>
          </a:xfrm>
          <a:prstGeom prst="rect">
            <a:avLst/>
          </a:prstGeom>
          <a:solidFill>
            <a:schemeClr val="accent4">
              <a:lumMod val="40000"/>
              <a:lumOff val="60000"/>
            </a:schemeClr>
          </a:solidFill>
          <a:ln w="28575">
            <a:noFill/>
          </a:ln>
        </p:spPr>
        <p:txBody>
          <a:bodyPr wrap="square" rtlCol="0">
            <a:spAutoFit/>
          </a:bodyPr>
          <a:lstStyle/>
          <a:p>
            <a:pPr marL="285750" lvl="0" indent="-285750">
              <a:buFont typeface="Arial" panose="020B0604020202020204" pitchFamily="34" charset="0"/>
              <a:buChar char="•"/>
            </a:pPr>
            <a:r>
              <a:rPr lang="en-US" sz="1800" dirty="0">
                <a:solidFill>
                  <a:schemeClr val="dk1"/>
                </a:solidFill>
              </a:rPr>
              <a:t>Bookkeeping</a:t>
            </a:r>
            <a:r>
              <a:rPr lang="zh-CN" altLang="en-US" sz="1800" dirty="0">
                <a:solidFill>
                  <a:schemeClr val="dk1"/>
                </a:solidFill>
              </a:rPr>
              <a:t> </a:t>
            </a:r>
            <a:r>
              <a:rPr lang="en-US" altLang="zh-CN" sz="1800" dirty="0">
                <a:solidFill>
                  <a:schemeClr val="dk1"/>
                </a:solidFill>
              </a:rPr>
              <a:t>reference</a:t>
            </a:r>
            <a:r>
              <a:rPr lang="zh-CN" altLang="en-US" sz="1800" dirty="0">
                <a:solidFill>
                  <a:schemeClr val="dk1"/>
                </a:solidFill>
              </a:rPr>
              <a:t> </a:t>
            </a:r>
            <a:r>
              <a:rPr lang="en-US" altLang="zh-CN" sz="1800" dirty="0">
                <a:solidFill>
                  <a:schemeClr val="dk1"/>
                </a:solidFill>
              </a:rPr>
              <a:t>count</a:t>
            </a:r>
            <a:r>
              <a:rPr lang="zh-CN" altLang="en-US" sz="1800" dirty="0">
                <a:solidFill>
                  <a:schemeClr val="dk1"/>
                </a:solidFill>
              </a:rPr>
              <a:t> </a:t>
            </a:r>
            <a:r>
              <a:rPr lang="en-US" altLang="zh-CN" sz="1800" dirty="0">
                <a:solidFill>
                  <a:schemeClr val="dk1"/>
                </a:solidFill>
              </a:rPr>
              <a:t>changes</a:t>
            </a:r>
            <a:r>
              <a:rPr lang="zh-CN" altLang="en-US" sz="1800" dirty="0">
                <a:solidFill>
                  <a:schemeClr val="dk1"/>
                </a:solidFill>
              </a:rPr>
              <a:t> </a:t>
            </a:r>
            <a:r>
              <a:rPr lang="en-US" altLang="zh-CN" sz="1800" dirty="0">
                <a:solidFill>
                  <a:schemeClr val="dk1"/>
                </a:solidFill>
              </a:rPr>
              <a:t>(</a:t>
            </a:r>
            <a:r>
              <a:rPr lang="en-US" altLang="zh-CN" sz="1800" dirty="0" err="1">
                <a:solidFill>
                  <a:schemeClr val="dk1"/>
                </a:solidFill>
              </a:rPr>
              <a:t>mtp_cnt</a:t>
            </a:r>
            <a:r>
              <a:rPr lang="en-US" altLang="zh-CN" sz="1800" dirty="0">
                <a:solidFill>
                  <a:schemeClr val="dk1"/>
                </a:solidFill>
              </a:rPr>
              <a:t>)</a:t>
            </a:r>
            <a:endParaRPr lang="en-US" sz="1800" dirty="0">
              <a:solidFill>
                <a:schemeClr val="dk1"/>
              </a:solidFill>
            </a:endParaRPr>
          </a:p>
        </p:txBody>
      </p:sp>
      <p:sp>
        <p:nvSpPr>
          <p:cNvPr id="3" name="Right Arrow 2">
            <a:extLst>
              <a:ext uri="{FF2B5EF4-FFF2-40B4-BE49-F238E27FC236}">
                <a16:creationId xmlns:a16="http://schemas.microsoft.com/office/drawing/2014/main" id="{D6D6B0C4-D281-A78D-59C8-DAD7B8341C53}"/>
              </a:ext>
            </a:extLst>
          </p:cNvPr>
          <p:cNvSpPr/>
          <p:nvPr/>
        </p:nvSpPr>
        <p:spPr>
          <a:xfrm rot="2354425">
            <a:off x="1408745" y="1307038"/>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E543102E-DB7D-5CFA-5B0F-6AD262C00F69}"/>
              </a:ext>
            </a:extLst>
          </p:cNvPr>
          <p:cNvSpPr/>
          <p:nvPr/>
        </p:nvSpPr>
        <p:spPr>
          <a:xfrm rot="2354425">
            <a:off x="2189505" y="1307037"/>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C1B0B3DD-E82D-D9F3-4CBD-8E958B9F4B81}"/>
              </a:ext>
            </a:extLst>
          </p:cNvPr>
          <p:cNvSpPr/>
          <p:nvPr/>
        </p:nvSpPr>
        <p:spPr>
          <a:xfrm rot="2354425">
            <a:off x="2956397" y="1307038"/>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4F40341D-8F62-5FBF-0A9E-7A068227349F}"/>
              </a:ext>
            </a:extLst>
          </p:cNvPr>
          <p:cNvSpPr/>
          <p:nvPr/>
        </p:nvSpPr>
        <p:spPr>
          <a:xfrm rot="2354425">
            <a:off x="4045743" y="1461387"/>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7B433883-AD41-4BF9-61D2-DC16C67159B5}"/>
              </a:ext>
            </a:extLst>
          </p:cNvPr>
          <p:cNvSpPr/>
          <p:nvPr/>
        </p:nvSpPr>
        <p:spPr>
          <a:xfrm rot="3252963">
            <a:off x="4745908" y="1349968"/>
            <a:ext cx="283988" cy="119170"/>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46DC7D55-242A-BEAF-3686-3F8E7A853CEC}"/>
              </a:ext>
            </a:extLst>
          </p:cNvPr>
          <p:cNvSpPr/>
          <p:nvPr/>
        </p:nvSpPr>
        <p:spPr>
          <a:xfrm rot="3399553">
            <a:off x="5511956" y="1345282"/>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3F4FA7D9-9075-02CB-3FF0-52B025728996}"/>
              </a:ext>
            </a:extLst>
          </p:cNvPr>
          <p:cNvSpPr/>
          <p:nvPr/>
        </p:nvSpPr>
        <p:spPr>
          <a:xfrm rot="2354425">
            <a:off x="6647950" y="1320706"/>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785286FB-CA0C-7E3C-4EFE-EE52D24D6794}"/>
              </a:ext>
            </a:extLst>
          </p:cNvPr>
          <p:cNvSpPr/>
          <p:nvPr/>
        </p:nvSpPr>
        <p:spPr>
          <a:xfrm rot="2354425">
            <a:off x="7393475" y="1289994"/>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780551FE-F244-33BF-983C-944EF7741564}"/>
              </a:ext>
            </a:extLst>
          </p:cNvPr>
          <p:cNvSpPr/>
          <p:nvPr/>
        </p:nvSpPr>
        <p:spPr>
          <a:xfrm rot="2354425">
            <a:off x="8138999" y="1263244"/>
            <a:ext cx="200483" cy="102687"/>
          </a:xfrm>
          <a:prstGeom prst="rightArrow">
            <a:avLst/>
          </a:prstGeom>
          <a:solidFill>
            <a:srgbClr val="FF0000">
              <a:alpha val="6499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0"/>
          <p:cNvSpPr txBox="1">
            <a:spLocks noGrp="1"/>
          </p:cNvSpPr>
          <p:nvPr>
            <p:ph type="title"/>
          </p:nvPr>
        </p:nvSpPr>
        <p:spPr>
          <a:xfrm>
            <a:off x="628650" y="457250"/>
            <a:ext cx="7886700" cy="510007"/>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Summary</a:t>
            </a:r>
            <a:endParaRPr dirty="0"/>
          </a:p>
        </p:txBody>
      </p:sp>
      <p:sp>
        <p:nvSpPr>
          <p:cNvPr id="609" name="Google Shape;609;p50"/>
          <p:cNvSpPr txBox="1">
            <a:spLocks noGrp="1"/>
          </p:cNvSpPr>
          <p:nvPr>
            <p:ph type="body" idx="1"/>
          </p:nvPr>
        </p:nvSpPr>
        <p:spPr>
          <a:xfrm>
            <a:off x="628650" y="1295906"/>
            <a:ext cx="7596060" cy="410548"/>
          </a:xfrm>
          <a:prstGeom prst="rect">
            <a:avLst/>
          </a:prstGeom>
          <a:solidFill>
            <a:schemeClr val="accent1">
              <a:lumMod val="40000"/>
              <a:lumOff val="60000"/>
            </a:schemeClr>
          </a:solidFill>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US" altLang="zh-CN" sz="2000" dirty="0">
                <a:solidFill>
                  <a:schemeClr val="dk1"/>
                </a:solidFill>
              </a:rPr>
              <a:t>MTP</a:t>
            </a:r>
            <a:r>
              <a:rPr lang="en" altLang="zh-CN" sz="2000" dirty="0">
                <a:solidFill>
                  <a:schemeClr val="dk1"/>
                </a:solidFill>
              </a:rPr>
              <a:t>: </a:t>
            </a:r>
            <a:r>
              <a:rPr lang="en" sz="2000" dirty="0">
                <a:solidFill>
                  <a:schemeClr val="dk1"/>
                </a:solidFill>
              </a:rPr>
              <a:t>PL</a:t>
            </a:r>
            <a:r>
              <a:rPr lang="zh-CN" altLang="en-US" sz="2000" dirty="0">
                <a:solidFill>
                  <a:schemeClr val="dk1"/>
                </a:solidFill>
              </a:rPr>
              <a:t> </a:t>
            </a:r>
            <a:r>
              <a:rPr lang="en-US" altLang="zh-CN" sz="2000" dirty="0">
                <a:solidFill>
                  <a:schemeClr val="dk1"/>
                </a:solidFill>
              </a:rPr>
              <a:t>VM-</a:t>
            </a:r>
            <a:r>
              <a:rPr lang="en" sz="2000" dirty="0">
                <a:solidFill>
                  <a:schemeClr val="dk1"/>
                </a:solidFill>
              </a:rPr>
              <a:t>integrated tiering system for Python applications</a:t>
            </a:r>
            <a:endParaRPr sz="2000" dirty="0">
              <a:solidFill>
                <a:schemeClr val="dk1"/>
              </a:solidFill>
            </a:endParaRPr>
          </a:p>
        </p:txBody>
      </p:sp>
      <p:sp>
        <p:nvSpPr>
          <p:cNvPr id="610" name="Google Shape;610;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21</a:t>
            </a:fld>
            <a:endParaRPr/>
          </a:p>
        </p:txBody>
      </p:sp>
      <p:sp>
        <p:nvSpPr>
          <p:cNvPr id="2" name="TextBox 1">
            <a:extLst>
              <a:ext uri="{FF2B5EF4-FFF2-40B4-BE49-F238E27FC236}">
                <a16:creationId xmlns:a16="http://schemas.microsoft.com/office/drawing/2014/main" id="{245AABEF-E4AA-AA05-1CD9-2FFFE5748B37}"/>
              </a:ext>
            </a:extLst>
          </p:cNvPr>
          <p:cNvSpPr txBox="1"/>
          <p:nvPr/>
        </p:nvSpPr>
        <p:spPr>
          <a:xfrm>
            <a:off x="628649" y="1706454"/>
            <a:ext cx="7596061" cy="369332"/>
          </a:xfrm>
          <a:prstGeom prst="rect">
            <a:avLst/>
          </a:prstGeom>
          <a:solidFill>
            <a:schemeClr val="accent4">
              <a:lumMod val="40000"/>
              <a:lumOff val="60000"/>
            </a:schemeClr>
          </a:solidFill>
        </p:spPr>
        <p:txBody>
          <a:bodyPr wrap="square" rtlCol="0">
            <a:spAutoFit/>
          </a:bodyPr>
          <a:lstStyle/>
          <a:p>
            <a:pPr marL="457200" lvl="0" indent="-342900">
              <a:buClr>
                <a:schemeClr val="dk1"/>
              </a:buClr>
              <a:buSzPts val="1800"/>
              <a:buChar char="●"/>
            </a:pPr>
            <a:r>
              <a:rPr lang="en-US" sz="1800" dirty="0">
                <a:solidFill>
                  <a:schemeClr val="tx1"/>
                </a:solidFill>
              </a:rPr>
              <a:t>Refcnt changes -&gt; </a:t>
            </a:r>
            <a:r>
              <a:rPr lang="en-US" sz="1800" b="1" dirty="0">
                <a:solidFill>
                  <a:schemeClr val="tx1"/>
                </a:solidFill>
              </a:rPr>
              <a:t>predict</a:t>
            </a:r>
            <a:r>
              <a:rPr lang="en-US" sz="1800" dirty="0">
                <a:solidFill>
                  <a:schemeClr val="tx1"/>
                </a:solidFill>
              </a:rPr>
              <a:t> hotness</a:t>
            </a:r>
            <a:endParaRPr lang="en-US" sz="1800" b="1" dirty="0">
              <a:solidFill>
                <a:schemeClr val="tx1"/>
              </a:solidFill>
            </a:endParaRPr>
          </a:p>
        </p:txBody>
      </p:sp>
      <p:sp>
        <p:nvSpPr>
          <p:cNvPr id="3" name="TextBox 2">
            <a:extLst>
              <a:ext uri="{FF2B5EF4-FFF2-40B4-BE49-F238E27FC236}">
                <a16:creationId xmlns:a16="http://schemas.microsoft.com/office/drawing/2014/main" id="{8FDFD5E4-B707-4DAD-4F5B-DE05979A0A40}"/>
              </a:ext>
            </a:extLst>
          </p:cNvPr>
          <p:cNvSpPr txBox="1"/>
          <p:nvPr/>
        </p:nvSpPr>
        <p:spPr>
          <a:xfrm>
            <a:off x="628649" y="2430126"/>
            <a:ext cx="7596061" cy="369332"/>
          </a:xfrm>
          <a:prstGeom prst="rect">
            <a:avLst/>
          </a:prstGeom>
          <a:solidFill>
            <a:schemeClr val="accent4">
              <a:lumMod val="40000"/>
              <a:lumOff val="60000"/>
            </a:schemeClr>
          </a:solidFill>
        </p:spPr>
        <p:txBody>
          <a:bodyPr wrap="square" rtlCol="0">
            <a:spAutoFit/>
          </a:bodyPr>
          <a:lstStyle/>
          <a:p>
            <a:pPr marL="457200" lvl="0" indent="-342900">
              <a:buClr>
                <a:schemeClr val="dk1"/>
              </a:buClr>
              <a:buSzPts val="1800"/>
              <a:buChar char="●"/>
            </a:pPr>
            <a:r>
              <a:rPr lang="en-US" sz="1800" b="1" dirty="0">
                <a:solidFill>
                  <a:schemeClr val="tx1"/>
                </a:solidFill>
              </a:rPr>
              <a:t>Eagerness-driven metric </a:t>
            </a:r>
            <a:r>
              <a:rPr lang="en-US" sz="1800" dirty="0">
                <a:solidFill>
                  <a:schemeClr val="tx1"/>
                </a:solidFill>
              </a:rPr>
              <a:t>to determine hot/cold threshold</a:t>
            </a:r>
          </a:p>
        </p:txBody>
      </p:sp>
      <p:sp>
        <p:nvSpPr>
          <p:cNvPr id="4" name="TextBox 3">
            <a:extLst>
              <a:ext uri="{FF2B5EF4-FFF2-40B4-BE49-F238E27FC236}">
                <a16:creationId xmlns:a16="http://schemas.microsoft.com/office/drawing/2014/main" id="{AE4BCE89-EFA8-5D4D-3B34-75B02BB55127}"/>
              </a:ext>
            </a:extLst>
          </p:cNvPr>
          <p:cNvSpPr txBox="1"/>
          <p:nvPr/>
        </p:nvSpPr>
        <p:spPr>
          <a:xfrm>
            <a:off x="628649" y="2798865"/>
            <a:ext cx="7596061" cy="369332"/>
          </a:xfrm>
          <a:prstGeom prst="rect">
            <a:avLst/>
          </a:prstGeom>
          <a:solidFill>
            <a:schemeClr val="accent4">
              <a:lumMod val="40000"/>
              <a:lumOff val="60000"/>
            </a:schemeClr>
          </a:solidFill>
        </p:spPr>
        <p:txBody>
          <a:bodyPr wrap="square" rtlCol="0">
            <a:spAutoFit/>
          </a:bodyPr>
          <a:lstStyle/>
          <a:p>
            <a:pPr marL="457200" lvl="0" indent="-342900">
              <a:buClr>
                <a:schemeClr val="dk1"/>
              </a:buClr>
              <a:buSzPts val="1800"/>
              <a:buChar char="●"/>
            </a:pPr>
            <a:r>
              <a:rPr lang="en-US" sz="1800" b="1" dirty="0">
                <a:solidFill>
                  <a:schemeClr val="tx1"/>
                </a:solidFill>
              </a:rPr>
              <a:t>Comparable performance</a:t>
            </a:r>
            <a:r>
              <a:rPr lang="en-US" sz="1800" dirty="0">
                <a:solidFill>
                  <a:schemeClr val="tx1"/>
                </a:solidFill>
              </a:rPr>
              <a:t> to state-of-the-art OS solutions</a:t>
            </a:r>
          </a:p>
        </p:txBody>
      </p:sp>
      <p:sp>
        <p:nvSpPr>
          <p:cNvPr id="6" name="TextBox 5">
            <a:extLst>
              <a:ext uri="{FF2B5EF4-FFF2-40B4-BE49-F238E27FC236}">
                <a16:creationId xmlns:a16="http://schemas.microsoft.com/office/drawing/2014/main" id="{FA017E09-EE20-3AB7-F9ED-E09233FB9BE7}"/>
              </a:ext>
            </a:extLst>
          </p:cNvPr>
          <p:cNvSpPr txBox="1"/>
          <p:nvPr/>
        </p:nvSpPr>
        <p:spPr>
          <a:xfrm>
            <a:off x="628649" y="3168197"/>
            <a:ext cx="7596061" cy="369332"/>
          </a:xfrm>
          <a:prstGeom prst="rect">
            <a:avLst/>
          </a:prstGeom>
          <a:solidFill>
            <a:schemeClr val="accent4">
              <a:lumMod val="40000"/>
              <a:lumOff val="60000"/>
            </a:schemeClr>
          </a:solidFill>
        </p:spPr>
        <p:txBody>
          <a:bodyPr wrap="square" rtlCol="0">
            <a:spAutoFit/>
          </a:bodyPr>
          <a:lstStyle/>
          <a:p>
            <a:pPr marL="457200" lvl="0" indent="-342900">
              <a:buClr>
                <a:schemeClr val="dk1"/>
              </a:buClr>
              <a:buSzPts val="1800"/>
              <a:buChar char="●"/>
            </a:pPr>
            <a:r>
              <a:rPr lang="en-US" sz="1800" dirty="0">
                <a:solidFill>
                  <a:schemeClr val="tx1"/>
                </a:solidFill>
              </a:rPr>
              <a:t>Simple API for </a:t>
            </a:r>
            <a:r>
              <a:rPr lang="en-US" sz="1800" b="1" dirty="0">
                <a:solidFill>
                  <a:schemeClr val="tx1"/>
                </a:solidFill>
              </a:rPr>
              <a:t>customizable</a:t>
            </a:r>
            <a:r>
              <a:rPr lang="en-US" sz="1800" dirty="0">
                <a:solidFill>
                  <a:schemeClr val="tx1"/>
                </a:solidFill>
              </a:rPr>
              <a:t> tiering configurations</a:t>
            </a:r>
          </a:p>
        </p:txBody>
      </p:sp>
      <p:sp>
        <p:nvSpPr>
          <p:cNvPr id="5" name="TextBox 4">
            <a:extLst>
              <a:ext uri="{FF2B5EF4-FFF2-40B4-BE49-F238E27FC236}">
                <a16:creationId xmlns:a16="http://schemas.microsoft.com/office/drawing/2014/main" id="{6523EFF6-6C2B-28BE-41FA-FA69D8E044C7}"/>
              </a:ext>
            </a:extLst>
          </p:cNvPr>
          <p:cNvSpPr txBox="1"/>
          <p:nvPr/>
        </p:nvSpPr>
        <p:spPr>
          <a:xfrm>
            <a:off x="628648" y="2060794"/>
            <a:ext cx="7596061" cy="369332"/>
          </a:xfrm>
          <a:prstGeom prst="rect">
            <a:avLst/>
          </a:prstGeom>
          <a:solidFill>
            <a:schemeClr val="accent4">
              <a:lumMod val="40000"/>
              <a:lumOff val="60000"/>
            </a:schemeClr>
          </a:solidFill>
        </p:spPr>
        <p:txBody>
          <a:bodyPr wrap="square" rtlCol="0">
            <a:spAutoFit/>
          </a:bodyPr>
          <a:lstStyle/>
          <a:p>
            <a:pPr marL="457200" lvl="0" indent="-342900">
              <a:buClr>
                <a:schemeClr val="dk1"/>
              </a:buClr>
              <a:buSzPts val="1800"/>
              <a:buChar char="●"/>
            </a:pPr>
            <a:r>
              <a:rPr lang="en-US" sz="1800" dirty="0">
                <a:solidFill>
                  <a:schemeClr val="tx1"/>
                </a:solidFill>
              </a:rPr>
              <a:t>Cyclic GC -&gt; marking objects &amp; reduce overhead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E286C-CE7A-AC4B-9CA2-C134B7F2A4C4}"/>
              </a:ext>
            </a:extLst>
          </p:cNvPr>
          <p:cNvSpPr>
            <a:spLocks noGrp="1"/>
          </p:cNvSpPr>
          <p:nvPr>
            <p:ph type="body" idx="1"/>
          </p:nvPr>
        </p:nvSpPr>
        <p:spPr>
          <a:xfrm>
            <a:off x="3016715" y="2022020"/>
            <a:ext cx="3110569" cy="978526"/>
          </a:xfrm>
        </p:spPr>
        <p:txBody>
          <a:bodyPr>
            <a:normAutofit/>
          </a:bodyPr>
          <a:lstStyle/>
          <a:p>
            <a:pPr marL="95250" indent="0">
              <a:buNone/>
            </a:pPr>
            <a:r>
              <a:rPr lang="en-US" sz="4400" dirty="0">
                <a:solidFill>
                  <a:schemeClr val="tx1"/>
                </a:solidFill>
              </a:rPr>
              <a:t>Thank you!</a:t>
            </a:r>
          </a:p>
        </p:txBody>
      </p:sp>
      <p:sp>
        <p:nvSpPr>
          <p:cNvPr id="4" name="Slide Number Placeholder 3">
            <a:extLst>
              <a:ext uri="{FF2B5EF4-FFF2-40B4-BE49-F238E27FC236}">
                <a16:creationId xmlns:a16="http://schemas.microsoft.com/office/drawing/2014/main" id="{F0396FD5-302B-8FBF-8F85-1D31836B20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18523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35"/>
        <p:cNvGrpSpPr/>
        <p:nvPr/>
      </p:nvGrpSpPr>
      <p:grpSpPr>
        <a:xfrm>
          <a:off x="0" y="0"/>
          <a:ext cx="0" cy="0"/>
          <a:chOff x="0" y="0"/>
          <a:chExt cx="0" cy="0"/>
        </a:xfrm>
      </p:grpSpPr>
      <p:sp>
        <p:nvSpPr>
          <p:cNvPr id="336" name="Google Shape;33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23</a:t>
            </a:fld>
            <a:endParaRPr/>
          </a:p>
        </p:txBody>
      </p:sp>
      <p:sp>
        <p:nvSpPr>
          <p:cNvPr id="337" name="Google Shape;337;p34"/>
          <p:cNvSpPr txBox="1"/>
          <p:nvPr/>
        </p:nvSpPr>
        <p:spPr>
          <a:xfrm>
            <a:off x="167775" y="2021900"/>
            <a:ext cx="3258000" cy="1746602"/>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dirty="0">
                <a:solidFill>
                  <a:schemeClr val="dk1"/>
                </a:solidFill>
              </a:rPr>
              <a:t>—-----------------------------------</a:t>
            </a:r>
            <a:endParaRPr sz="1000" dirty="0">
              <a:solidFill>
                <a:schemeClr val="dk1"/>
              </a:solidFill>
            </a:endParaRPr>
          </a:p>
          <a:p>
            <a:pPr marL="0" lvl="0" indent="0" algn="l" rtl="0">
              <a:lnSpc>
                <a:spcPct val="145000"/>
              </a:lnSpc>
              <a:spcBef>
                <a:spcPts val="0"/>
              </a:spcBef>
              <a:spcAft>
                <a:spcPts val="0"/>
              </a:spcAft>
              <a:buNone/>
            </a:pPr>
            <a:r>
              <a:rPr lang="en" sz="1000" dirty="0">
                <a:solidFill>
                  <a:schemeClr val="dk1"/>
                </a:solidFill>
              </a:rPr>
              <a:t>      uint32_t </a:t>
            </a:r>
            <a:r>
              <a:rPr lang="en" sz="1000" dirty="0" err="1">
                <a:solidFill>
                  <a:schemeClr val="dk1"/>
                </a:solidFill>
              </a:rPr>
              <a:t>ob_refcnt</a:t>
            </a:r>
            <a:r>
              <a:rPr lang="en" sz="1000" dirty="0">
                <a:solidFill>
                  <a:schemeClr val="dk1"/>
                </a:solidFill>
              </a:rPr>
              <a:t>[0]</a:t>
            </a:r>
            <a:endParaRPr sz="1000" dirty="0">
              <a:solidFill>
                <a:schemeClr val="dk1"/>
              </a:solidFill>
            </a:endParaRPr>
          </a:p>
          <a:p>
            <a:pPr marL="0" lvl="0" indent="0" algn="l" rtl="0">
              <a:lnSpc>
                <a:spcPct val="145000"/>
              </a:lnSpc>
              <a:spcBef>
                <a:spcPts val="0"/>
              </a:spcBef>
              <a:spcAft>
                <a:spcPts val="0"/>
              </a:spcAft>
              <a:buNone/>
            </a:pPr>
            <a:r>
              <a:rPr lang="en" sz="1000" dirty="0">
                <a:solidFill>
                  <a:schemeClr val="dk1"/>
                </a:solidFill>
              </a:rPr>
              <a:t>      uint32_t </a:t>
            </a:r>
            <a:r>
              <a:rPr lang="en" sz="1000" dirty="0" err="1">
                <a:solidFill>
                  <a:schemeClr val="dk1"/>
                </a:solidFill>
              </a:rPr>
              <a:t>mtp_refcnt</a:t>
            </a:r>
            <a:r>
              <a:rPr lang="en" sz="1000" dirty="0">
                <a:solidFill>
                  <a:schemeClr val="dk1"/>
                </a:solidFill>
              </a:rPr>
              <a:t>[1] </a:t>
            </a:r>
            <a:endParaRPr sz="1000" dirty="0">
              <a:solidFill>
                <a:schemeClr val="dk1"/>
              </a:solidFill>
            </a:endParaRPr>
          </a:p>
          <a:p>
            <a:pPr marL="0" lvl="0" indent="0" algn="l" rtl="0">
              <a:lnSpc>
                <a:spcPct val="145000"/>
              </a:lnSpc>
              <a:spcBef>
                <a:spcPts val="0"/>
              </a:spcBef>
              <a:spcAft>
                <a:spcPts val="0"/>
              </a:spcAft>
              <a:buNone/>
            </a:pPr>
            <a:r>
              <a:rPr lang="en" sz="1000" dirty="0">
                <a:solidFill>
                  <a:schemeClr val="dk1"/>
                </a:solidFill>
              </a:rPr>
              <a:t>—-----------------------------------</a:t>
            </a:r>
            <a:endParaRPr sz="1000" dirty="0">
              <a:solidFill>
                <a:schemeClr val="dk1"/>
              </a:solidFill>
            </a:endParaRPr>
          </a:p>
          <a:p>
            <a:pPr marL="0" lvl="0" indent="0" algn="l" rtl="0">
              <a:lnSpc>
                <a:spcPct val="145000"/>
              </a:lnSpc>
              <a:spcBef>
                <a:spcPts val="0"/>
              </a:spcBef>
              <a:spcAft>
                <a:spcPts val="0"/>
              </a:spcAft>
              <a:buNone/>
            </a:pPr>
            <a:r>
              <a:rPr lang="en" sz="1000" dirty="0">
                <a:solidFill>
                  <a:schemeClr val="dk1"/>
                </a:solidFill>
              </a:rPr>
              <a:t>      *</a:t>
            </a:r>
            <a:r>
              <a:rPr lang="en" sz="1000" dirty="0" err="1">
                <a:solidFill>
                  <a:schemeClr val="dk1"/>
                </a:solidFill>
              </a:rPr>
              <a:t>ob_type</a:t>
            </a:r>
            <a:endParaRPr sz="1000" dirty="0">
              <a:solidFill>
                <a:schemeClr val="dk1"/>
              </a:solidFill>
            </a:endParaRPr>
          </a:p>
          <a:p>
            <a:pPr marL="0" lvl="0" indent="0" algn="l" rtl="0">
              <a:lnSpc>
                <a:spcPct val="145000"/>
              </a:lnSpc>
              <a:spcBef>
                <a:spcPts val="0"/>
              </a:spcBef>
              <a:spcAft>
                <a:spcPts val="0"/>
              </a:spcAft>
              <a:buNone/>
            </a:pPr>
            <a:r>
              <a:rPr lang="en" sz="1000" dirty="0">
                <a:solidFill>
                  <a:schemeClr val="dk1"/>
                </a:solidFill>
              </a:rPr>
              <a:t>—-----------------------------------</a:t>
            </a:r>
            <a:endParaRPr sz="1000" dirty="0">
              <a:solidFill>
                <a:schemeClr val="dk1"/>
              </a:solidFill>
            </a:endParaRPr>
          </a:p>
          <a:p>
            <a:pPr marL="0" lvl="0" indent="0" algn="l" rtl="0">
              <a:lnSpc>
                <a:spcPct val="145000"/>
              </a:lnSpc>
              <a:spcBef>
                <a:spcPts val="0"/>
              </a:spcBef>
              <a:spcAft>
                <a:spcPts val="0"/>
              </a:spcAft>
              <a:buNone/>
            </a:pPr>
            <a:r>
              <a:rPr lang="en" sz="1000" dirty="0">
                <a:solidFill>
                  <a:schemeClr val="dk1"/>
                </a:solidFill>
              </a:rPr>
              <a:t>      … (others)</a:t>
            </a:r>
            <a:endParaRPr sz="1000" dirty="0">
              <a:solidFill>
                <a:schemeClr val="dk1"/>
              </a:solidFill>
            </a:endParaRPr>
          </a:p>
        </p:txBody>
      </p:sp>
      <p:sp>
        <p:nvSpPr>
          <p:cNvPr id="338" name="Google Shape;338;p34"/>
          <p:cNvSpPr txBox="1"/>
          <p:nvPr/>
        </p:nvSpPr>
        <p:spPr>
          <a:xfrm>
            <a:off x="2310426" y="1506500"/>
            <a:ext cx="1853100" cy="5619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a:solidFill>
                  <a:srgbClr val="1F2328"/>
                </a:solidFill>
              </a:rPr>
              <a:t>32 LSB for native CPython reference counting</a:t>
            </a:r>
            <a:endParaRPr/>
          </a:p>
        </p:txBody>
      </p:sp>
      <p:sp>
        <p:nvSpPr>
          <p:cNvPr id="339" name="Google Shape;339;p34"/>
          <p:cNvSpPr txBox="1"/>
          <p:nvPr/>
        </p:nvSpPr>
        <p:spPr>
          <a:xfrm>
            <a:off x="2331650" y="2021900"/>
            <a:ext cx="19974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solidFill>
                  <a:srgbClr val="1F2328"/>
                </a:solidFill>
              </a:rPr>
              <a:t>32 MSB </a:t>
            </a:r>
            <a:r>
              <a:rPr lang="en" sz="1000">
                <a:solidFill>
                  <a:srgbClr val="1F2328"/>
                </a:solidFill>
                <a:highlight>
                  <a:srgbClr val="D9D9D9"/>
                </a:highlight>
              </a:rPr>
              <a:t>unused</a:t>
            </a:r>
            <a:r>
              <a:rPr lang="en" sz="1000">
                <a:solidFill>
                  <a:srgbClr val="1F2328"/>
                </a:solidFill>
              </a:rPr>
              <a:t> by native CPython, we make this as our </a:t>
            </a:r>
            <a:r>
              <a:rPr lang="en" sz="1000">
                <a:solidFill>
                  <a:srgbClr val="1F2328"/>
                </a:solidFill>
                <a:highlight>
                  <a:srgbClr val="FFFF00"/>
                </a:highlight>
              </a:rPr>
              <a:t>growth</a:t>
            </a:r>
            <a:r>
              <a:rPr lang="en" sz="1000">
                <a:solidFill>
                  <a:srgbClr val="1F2328"/>
                </a:solidFill>
              </a:rPr>
              <a:t> field, only increases</a:t>
            </a:r>
            <a:endParaRPr/>
          </a:p>
        </p:txBody>
      </p:sp>
      <p:sp>
        <p:nvSpPr>
          <p:cNvPr id="340" name="Google Shape;340;p34"/>
          <p:cNvSpPr/>
          <p:nvPr/>
        </p:nvSpPr>
        <p:spPr>
          <a:xfrm>
            <a:off x="1897850" y="2218325"/>
            <a:ext cx="139500" cy="1106700"/>
          </a:xfrm>
          <a:prstGeom prst="righ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dirty="0"/>
          </a:p>
        </p:txBody>
      </p:sp>
      <p:sp>
        <p:nvSpPr>
          <p:cNvPr id="341" name="Google Shape;341;p34"/>
          <p:cNvSpPr txBox="1"/>
          <p:nvPr/>
        </p:nvSpPr>
        <p:spPr>
          <a:xfrm>
            <a:off x="2037350" y="2649600"/>
            <a:ext cx="1197300" cy="3387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dirty="0" err="1">
                <a:solidFill>
                  <a:srgbClr val="1F2328"/>
                </a:solidFill>
              </a:rPr>
              <a:t>PyObject_HEAD</a:t>
            </a:r>
            <a:endParaRPr dirty="0"/>
          </a:p>
        </p:txBody>
      </p:sp>
      <p:cxnSp>
        <p:nvCxnSpPr>
          <p:cNvPr id="342" name="Google Shape;342;p34"/>
          <p:cNvCxnSpPr>
            <a:endCxn id="338" idx="1"/>
          </p:cNvCxnSpPr>
          <p:nvPr/>
        </p:nvCxnSpPr>
        <p:spPr>
          <a:xfrm rot="10800000" flipH="1">
            <a:off x="1655826" y="1787450"/>
            <a:ext cx="654600" cy="621600"/>
          </a:xfrm>
          <a:prstGeom prst="straightConnector1">
            <a:avLst/>
          </a:prstGeom>
          <a:noFill/>
          <a:ln w="19050" cap="flat" cmpd="sng">
            <a:solidFill>
              <a:schemeClr val="dk1"/>
            </a:solidFill>
            <a:prstDash val="solid"/>
            <a:round/>
            <a:headEnd type="none" w="med" len="med"/>
            <a:tailEnd type="triangle" w="med" len="med"/>
          </a:ln>
        </p:spPr>
      </p:cxnSp>
      <p:cxnSp>
        <p:nvCxnSpPr>
          <p:cNvPr id="343" name="Google Shape;343;p34"/>
          <p:cNvCxnSpPr>
            <a:endCxn id="339" idx="1"/>
          </p:cNvCxnSpPr>
          <p:nvPr/>
        </p:nvCxnSpPr>
        <p:spPr>
          <a:xfrm rot="10800000" flipH="1">
            <a:off x="1656050" y="2368250"/>
            <a:ext cx="675600" cy="291900"/>
          </a:xfrm>
          <a:prstGeom prst="straightConnector1">
            <a:avLst/>
          </a:prstGeom>
          <a:noFill/>
          <a:ln w="19050" cap="flat" cmpd="sng">
            <a:solidFill>
              <a:schemeClr val="dk1"/>
            </a:solidFill>
            <a:prstDash val="solid"/>
            <a:round/>
            <a:headEnd type="none" w="med" len="med"/>
            <a:tailEnd type="triangle" w="med" len="med"/>
          </a:ln>
        </p:spPr>
      </p:cxnSp>
      <p:cxnSp>
        <p:nvCxnSpPr>
          <p:cNvPr id="344" name="Google Shape;344;p34"/>
          <p:cNvCxnSpPr/>
          <p:nvPr/>
        </p:nvCxnSpPr>
        <p:spPr>
          <a:xfrm>
            <a:off x="4312250" y="909125"/>
            <a:ext cx="0" cy="3941400"/>
          </a:xfrm>
          <a:prstGeom prst="straightConnector1">
            <a:avLst/>
          </a:prstGeom>
          <a:noFill/>
          <a:ln w="19050" cap="flat" cmpd="sng">
            <a:solidFill>
              <a:schemeClr val="dk1"/>
            </a:solidFill>
            <a:prstDash val="dash"/>
            <a:round/>
            <a:headEnd type="none" w="med" len="med"/>
            <a:tailEnd type="none" w="med" len="med"/>
          </a:ln>
        </p:spPr>
      </p:cxnSp>
      <p:sp>
        <p:nvSpPr>
          <p:cNvPr id="345" name="Google Shape;345;p34"/>
          <p:cNvSpPr txBox="1"/>
          <p:nvPr/>
        </p:nvSpPr>
        <p:spPr>
          <a:xfrm>
            <a:off x="237825" y="3909275"/>
            <a:ext cx="2817600" cy="764794"/>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300" dirty="0" err="1">
                <a:solidFill>
                  <a:srgbClr val="1F2328"/>
                </a:solidFill>
              </a:rPr>
              <a:t>PyObject_HEAD</a:t>
            </a:r>
            <a:r>
              <a:rPr lang="en" sz="1300" dirty="0">
                <a:solidFill>
                  <a:srgbClr val="1F2328"/>
                </a:solidFill>
              </a:rPr>
              <a:t> in native </a:t>
            </a:r>
            <a:r>
              <a:rPr lang="en" sz="1300" dirty="0" err="1">
                <a:solidFill>
                  <a:srgbClr val="1F2328"/>
                </a:solidFill>
              </a:rPr>
              <a:t>CPython</a:t>
            </a:r>
            <a:r>
              <a:rPr lang="en" sz="1300" dirty="0">
                <a:solidFill>
                  <a:srgbClr val="1F2328"/>
                </a:solidFill>
              </a:rPr>
              <a:t>, interposed by MTP</a:t>
            </a:r>
            <a:endParaRPr sz="1300" dirty="0"/>
          </a:p>
        </p:txBody>
      </p:sp>
      <p:sp>
        <p:nvSpPr>
          <p:cNvPr id="346" name="Google Shape;346;p34"/>
          <p:cNvSpPr txBox="1"/>
          <p:nvPr/>
        </p:nvSpPr>
        <p:spPr>
          <a:xfrm>
            <a:off x="4733150" y="3909275"/>
            <a:ext cx="3991800" cy="474715"/>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300" dirty="0">
                <a:solidFill>
                  <a:srgbClr val="1F2328"/>
                </a:solidFill>
              </a:rPr>
              <a:t>Metadata layout for MTP sampling for each object</a:t>
            </a:r>
            <a:endParaRPr sz="1300" dirty="0"/>
          </a:p>
        </p:txBody>
      </p:sp>
      <p:sp>
        <p:nvSpPr>
          <p:cNvPr id="347" name="Google Shape;347;p34"/>
          <p:cNvSpPr/>
          <p:nvPr/>
        </p:nvSpPr>
        <p:spPr>
          <a:xfrm>
            <a:off x="4733148" y="1412000"/>
            <a:ext cx="1321200" cy="2213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8" name="Google Shape;348;p34"/>
          <p:cNvCxnSpPr/>
          <p:nvPr/>
        </p:nvCxnSpPr>
        <p:spPr>
          <a:xfrm>
            <a:off x="4737798" y="1962525"/>
            <a:ext cx="1311900" cy="0"/>
          </a:xfrm>
          <a:prstGeom prst="straightConnector1">
            <a:avLst/>
          </a:prstGeom>
          <a:noFill/>
          <a:ln w="19050" cap="flat" cmpd="sng">
            <a:solidFill>
              <a:schemeClr val="dk1"/>
            </a:solidFill>
            <a:prstDash val="solid"/>
            <a:round/>
            <a:headEnd type="none" w="med" len="med"/>
            <a:tailEnd type="none" w="med" len="med"/>
          </a:ln>
        </p:spPr>
      </p:cxnSp>
      <p:sp>
        <p:nvSpPr>
          <p:cNvPr id="349" name="Google Shape;349;p34"/>
          <p:cNvSpPr txBox="1"/>
          <p:nvPr/>
        </p:nvSpPr>
        <p:spPr>
          <a:xfrm>
            <a:off x="4785623" y="1547275"/>
            <a:ext cx="999000" cy="3387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a:solidFill>
                  <a:schemeClr val="dk1"/>
                </a:solidFill>
              </a:rPr>
              <a:t>PyObject *</a:t>
            </a:r>
            <a:r>
              <a:rPr lang="en" sz="1000">
                <a:solidFill>
                  <a:schemeClr val="dk1"/>
                </a:solidFill>
                <a:highlight>
                  <a:srgbClr val="FFAB40"/>
                </a:highlight>
              </a:rPr>
              <a:t>op</a:t>
            </a:r>
            <a:endParaRPr>
              <a:solidFill>
                <a:schemeClr val="dk1"/>
              </a:solidFill>
              <a:highlight>
                <a:srgbClr val="FFAB40"/>
              </a:highlight>
            </a:endParaRPr>
          </a:p>
        </p:txBody>
      </p:sp>
      <p:sp>
        <p:nvSpPr>
          <p:cNvPr id="350" name="Google Shape;350;p34"/>
          <p:cNvSpPr txBox="1"/>
          <p:nvPr/>
        </p:nvSpPr>
        <p:spPr>
          <a:xfrm>
            <a:off x="6209954" y="1435675"/>
            <a:ext cx="2436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 8-byte, PyObject address, populated during marking</a:t>
            </a:r>
            <a:endParaRPr sz="1800">
              <a:solidFill>
                <a:schemeClr val="dk2"/>
              </a:solidFill>
            </a:endParaRPr>
          </a:p>
        </p:txBody>
      </p:sp>
      <p:cxnSp>
        <p:nvCxnSpPr>
          <p:cNvPr id="351" name="Google Shape;351;p34"/>
          <p:cNvCxnSpPr/>
          <p:nvPr/>
        </p:nvCxnSpPr>
        <p:spPr>
          <a:xfrm>
            <a:off x="4728498" y="2310250"/>
            <a:ext cx="1321200" cy="0"/>
          </a:xfrm>
          <a:prstGeom prst="straightConnector1">
            <a:avLst/>
          </a:prstGeom>
          <a:noFill/>
          <a:ln w="19050" cap="flat" cmpd="sng">
            <a:solidFill>
              <a:schemeClr val="dk1"/>
            </a:solidFill>
            <a:prstDash val="solid"/>
            <a:round/>
            <a:headEnd type="none" w="med" len="med"/>
            <a:tailEnd type="none" w="med" len="med"/>
          </a:ln>
        </p:spPr>
      </p:cxnSp>
      <p:sp>
        <p:nvSpPr>
          <p:cNvPr id="352" name="Google Shape;352;p34"/>
          <p:cNvSpPr txBox="1"/>
          <p:nvPr/>
        </p:nvSpPr>
        <p:spPr>
          <a:xfrm>
            <a:off x="4716948" y="1973675"/>
            <a:ext cx="1516200" cy="3387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a:solidFill>
                  <a:schemeClr val="dk1"/>
                </a:solidFill>
              </a:rPr>
              <a:t>uint32_t  </a:t>
            </a:r>
            <a:r>
              <a:rPr lang="en" sz="1000">
                <a:solidFill>
                  <a:schemeClr val="dk1"/>
                </a:solidFill>
                <a:highlight>
                  <a:srgbClr val="B6D7A8"/>
                </a:highlight>
              </a:rPr>
              <a:t>prev_growth</a:t>
            </a:r>
            <a:endParaRPr>
              <a:solidFill>
                <a:schemeClr val="dk1"/>
              </a:solidFill>
              <a:highlight>
                <a:srgbClr val="B6D7A8"/>
              </a:highlight>
            </a:endParaRPr>
          </a:p>
        </p:txBody>
      </p:sp>
      <p:sp>
        <p:nvSpPr>
          <p:cNvPr id="353" name="Google Shape;353;p34"/>
          <p:cNvSpPr txBox="1"/>
          <p:nvPr/>
        </p:nvSpPr>
        <p:spPr>
          <a:xfrm>
            <a:off x="6190279" y="1885975"/>
            <a:ext cx="2436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solidFill>
                  <a:schemeClr val="dk1"/>
                </a:solidFill>
              </a:rPr>
              <a:t>// 4-byte, temporarily storing the previous </a:t>
            </a:r>
            <a:r>
              <a:rPr lang="en" sz="1000">
                <a:solidFill>
                  <a:srgbClr val="1F2328"/>
                </a:solidFill>
                <a:highlight>
                  <a:srgbClr val="FFFF00"/>
                </a:highlight>
              </a:rPr>
              <a:t>growth</a:t>
            </a:r>
            <a:endParaRPr sz="1800">
              <a:solidFill>
                <a:schemeClr val="dk2"/>
              </a:solidFill>
            </a:endParaRPr>
          </a:p>
        </p:txBody>
      </p:sp>
      <p:sp>
        <p:nvSpPr>
          <p:cNvPr id="354" name="Google Shape;354;p34"/>
          <p:cNvSpPr txBox="1"/>
          <p:nvPr/>
        </p:nvSpPr>
        <p:spPr>
          <a:xfrm>
            <a:off x="4757148" y="2281500"/>
            <a:ext cx="1263900" cy="3387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a:solidFill>
                  <a:schemeClr val="dk1"/>
                </a:solidFill>
              </a:rPr>
              <a:t>uint8_t </a:t>
            </a:r>
            <a:r>
              <a:rPr lang="en" sz="1000">
                <a:solidFill>
                  <a:srgbClr val="1F2328"/>
                </a:solidFill>
                <a:highlight>
                  <a:srgbClr val="A4C2F4"/>
                </a:highlight>
              </a:rPr>
              <a:t>changes</a:t>
            </a:r>
            <a:r>
              <a:rPr lang="en" sz="1000">
                <a:solidFill>
                  <a:schemeClr val="dk1"/>
                </a:solidFill>
              </a:rPr>
              <a:t>[0]</a:t>
            </a:r>
            <a:endParaRPr>
              <a:solidFill>
                <a:schemeClr val="dk1"/>
              </a:solidFill>
            </a:endParaRPr>
          </a:p>
        </p:txBody>
      </p:sp>
      <p:cxnSp>
        <p:nvCxnSpPr>
          <p:cNvPr id="355" name="Google Shape;355;p34"/>
          <p:cNvCxnSpPr/>
          <p:nvPr/>
        </p:nvCxnSpPr>
        <p:spPr>
          <a:xfrm>
            <a:off x="4733148" y="2571750"/>
            <a:ext cx="1321200" cy="0"/>
          </a:xfrm>
          <a:prstGeom prst="straightConnector1">
            <a:avLst/>
          </a:prstGeom>
          <a:noFill/>
          <a:ln w="19050" cap="flat" cmpd="sng">
            <a:solidFill>
              <a:schemeClr val="dk1"/>
            </a:solidFill>
            <a:prstDash val="solid"/>
            <a:round/>
            <a:headEnd type="none" w="med" len="med"/>
            <a:tailEnd type="none" w="med" len="med"/>
          </a:ln>
        </p:spPr>
      </p:cxnSp>
      <p:cxnSp>
        <p:nvCxnSpPr>
          <p:cNvPr id="356" name="Google Shape;356;p34"/>
          <p:cNvCxnSpPr/>
          <p:nvPr/>
        </p:nvCxnSpPr>
        <p:spPr>
          <a:xfrm>
            <a:off x="4733148" y="2818952"/>
            <a:ext cx="1321200" cy="0"/>
          </a:xfrm>
          <a:prstGeom prst="straightConnector1">
            <a:avLst/>
          </a:prstGeom>
          <a:noFill/>
          <a:ln w="19050" cap="flat" cmpd="sng">
            <a:solidFill>
              <a:schemeClr val="dk1"/>
            </a:solidFill>
            <a:prstDash val="solid"/>
            <a:round/>
            <a:headEnd type="none" w="med" len="med"/>
            <a:tailEnd type="none" w="med" len="med"/>
          </a:ln>
        </p:spPr>
      </p:cxnSp>
      <p:cxnSp>
        <p:nvCxnSpPr>
          <p:cNvPr id="357" name="Google Shape;357;p34"/>
          <p:cNvCxnSpPr/>
          <p:nvPr/>
        </p:nvCxnSpPr>
        <p:spPr>
          <a:xfrm>
            <a:off x="4728497" y="3428552"/>
            <a:ext cx="1321200" cy="0"/>
          </a:xfrm>
          <a:prstGeom prst="straightConnector1">
            <a:avLst/>
          </a:prstGeom>
          <a:noFill/>
          <a:ln w="19050" cap="flat" cmpd="sng">
            <a:solidFill>
              <a:schemeClr val="dk1"/>
            </a:solidFill>
            <a:prstDash val="solid"/>
            <a:round/>
            <a:headEnd type="none" w="med" len="med"/>
            <a:tailEnd type="none" w="med" len="med"/>
          </a:ln>
        </p:spPr>
      </p:cxnSp>
      <p:sp>
        <p:nvSpPr>
          <p:cNvPr id="358" name="Google Shape;358;p34"/>
          <p:cNvSpPr txBox="1"/>
          <p:nvPr/>
        </p:nvSpPr>
        <p:spPr>
          <a:xfrm>
            <a:off x="4785623" y="2526188"/>
            <a:ext cx="1263900" cy="3387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a:solidFill>
                  <a:schemeClr val="dk1"/>
                </a:solidFill>
              </a:rPr>
              <a:t>uint8_t </a:t>
            </a:r>
            <a:r>
              <a:rPr lang="en" sz="1000">
                <a:solidFill>
                  <a:srgbClr val="1F2328"/>
                </a:solidFill>
                <a:highlight>
                  <a:srgbClr val="A4C2F4"/>
                </a:highlight>
              </a:rPr>
              <a:t>changes</a:t>
            </a:r>
            <a:r>
              <a:rPr lang="en" sz="1000">
                <a:solidFill>
                  <a:schemeClr val="dk1"/>
                </a:solidFill>
              </a:rPr>
              <a:t>[1]</a:t>
            </a:r>
            <a:endParaRPr>
              <a:solidFill>
                <a:schemeClr val="dk1"/>
              </a:solidFill>
            </a:endParaRPr>
          </a:p>
        </p:txBody>
      </p:sp>
      <p:sp>
        <p:nvSpPr>
          <p:cNvPr id="359" name="Google Shape;359;p34"/>
          <p:cNvSpPr txBox="1"/>
          <p:nvPr/>
        </p:nvSpPr>
        <p:spPr>
          <a:xfrm>
            <a:off x="4794924" y="3355086"/>
            <a:ext cx="1263900" cy="3387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sz="1000">
                <a:solidFill>
                  <a:schemeClr val="dk1"/>
                </a:solidFill>
              </a:rPr>
              <a:t>uint8_t </a:t>
            </a:r>
            <a:r>
              <a:rPr lang="en" sz="1000">
                <a:solidFill>
                  <a:srgbClr val="1F2328"/>
                </a:solidFill>
                <a:highlight>
                  <a:srgbClr val="A4C2F4"/>
                </a:highlight>
              </a:rPr>
              <a:t>changes</a:t>
            </a:r>
            <a:r>
              <a:rPr lang="en" sz="1000">
                <a:solidFill>
                  <a:schemeClr val="dk1"/>
                </a:solidFill>
              </a:rPr>
              <a:t>[7]</a:t>
            </a:r>
            <a:endParaRPr>
              <a:solidFill>
                <a:schemeClr val="dk1"/>
              </a:solidFill>
            </a:endParaRPr>
          </a:p>
        </p:txBody>
      </p:sp>
      <p:sp>
        <p:nvSpPr>
          <p:cNvPr id="360" name="Google Shape;360;p34"/>
          <p:cNvSpPr txBox="1"/>
          <p:nvPr/>
        </p:nvSpPr>
        <p:spPr>
          <a:xfrm>
            <a:off x="5183298" y="2902238"/>
            <a:ext cx="411600" cy="400200"/>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b="1">
                <a:solidFill>
                  <a:schemeClr val="dk1"/>
                </a:solidFill>
              </a:rPr>
              <a:t>…</a:t>
            </a:r>
            <a:endParaRPr sz="1800" b="1">
              <a:solidFill>
                <a:schemeClr val="dk1"/>
              </a:solidFill>
            </a:endParaRPr>
          </a:p>
        </p:txBody>
      </p:sp>
      <p:sp>
        <p:nvSpPr>
          <p:cNvPr id="361" name="Google Shape;361;p34"/>
          <p:cNvSpPr/>
          <p:nvPr/>
        </p:nvSpPr>
        <p:spPr>
          <a:xfrm>
            <a:off x="6295048" y="2446250"/>
            <a:ext cx="2557800" cy="8562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4"/>
          <p:cNvSpPr txBox="1"/>
          <p:nvPr/>
        </p:nvSpPr>
        <p:spPr>
          <a:xfrm>
            <a:off x="6271800" y="2446250"/>
            <a:ext cx="2739000" cy="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solidFill>
                  <a:schemeClr val="dk1"/>
                </a:solidFill>
              </a:rPr>
              <a:t>Sampling routine:</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curr_growth= </a:t>
            </a:r>
            <a:r>
              <a:rPr lang="en" sz="1000">
                <a:solidFill>
                  <a:schemeClr val="dk1"/>
                </a:solidFill>
                <a:highlight>
                  <a:srgbClr val="FF9900"/>
                </a:highlight>
              </a:rPr>
              <a:t>op</a:t>
            </a:r>
            <a:r>
              <a:rPr lang="en" sz="1000">
                <a:solidFill>
                  <a:schemeClr val="dk1"/>
                </a:solidFill>
              </a:rPr>
              <a:t>-&gt;</a:t>
            </a:r>
            <a:r>
              <a:rPr lang="en" sz="1000">
                <a:solidFill>
                  <a:srgbClr val="1F2328"/>
                </a:solidFill>
                <a:highlight>
                  <a:srgbClr val="FFFF00"/>
                </a:highlight>
              </a:rPr>
              <a:t>growth</a:t>
            </a:r>
            <a:endParaRPr sz="1000">
              <a:solidFill>
                <a:srgbClr val="1F2328"/>
              </a:solidFill>
              <a:highlight>
                <a:srgbClr val="FFFF00"/>
              </a:highlight>
            </a:endParaRPr>
          </a:p>
          <a:p>
            <a:pPr marL="0" lvl="0" indent="0" algn="l" rtl="0">
              <a:lnSpc>
                <a:spcPct val="115000"/>
              </a:lnSpc>
              <a:spcBef>
                <a:spcPts val="0"/>
              </a:spcBef>
              <a:spcAft>
                <a:spcPts val="0"/>
              </a:spcAft>
              <a:buNone/>
            </a:pPr>
            <a:r>
              <a:rPr lang="en" sz="1000">
                <a:solidFill>
                  <a:srgbClr val="1F2328"/>
                </a:solidFill>
                <a:highlight>
                  <a:srgbClr val="A4C2F4"/>
                </a:highlight>
              </a:rPr>
              <a:t>changes</a:t>
            </a:r>
            <a:r>
              <a:rPr lang="en" sz="1000">
                <a:solidFill>
                  <a:srgbClr val="1F2328"/>
                </a:solidFill>
              </a:rPr>
              <a:t>[i] = abs(</a:t>
            </a:r>
            <a:r>
              <a:rPr lang="en" sz="1000">
                <a:solidFill>
                  <a:schemeClr val="dk1"/>
                </a:solidFill>
              </a:rPr>
              <a:t>curr_growth - </a:t>
            </a:r>
            <a:r>
              <a:rPr lang="en" sz="1000">
                <a:solidFill>
                  <a:schemeClr val="dk1"/>
                </a:solidFill>
                <a:highlight>
                  <a:srgbClr val="B6D7A8"/>
                </a:highlight>
              </a:rPr>
              <a:t>prev_growth</a:t>
            </a:r>
            <a:r>
              <a:rPr lang="en" sz="1000">
                <a:solidFill>
                  <a:schemeClr val="dk1"/>
                </a:solidFill>
              </a:rPr>
              <a:t>)</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highlight>
                  <a:srgbClr val="B6D7A8"/>
                </a:highlight>
              </a:rPr>
              <a:t>prev_growth</a:t>
            </a:r>
            <a:r>
              <a:rPr lang="en" sz="1000">
                <a:solidFill>
                  <a:schemeClr val="dk1"/>
                </a:solidFill>
              </a:rPr>
              <a:t> = curr_growth</a:t>
            </a:r>
            <a:endParaRPr sz="1000">
              <a:solidFill>
                <a:srgbClr val="1F2328"/>
              </a:solidFill>
              <a:highlight>
                <a:srgbClr val="FF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512"/>
        <p:cNvGrpSpPr/>
        <p:nvPr/>
      </p:nvGrpSpPr>
      <p:grpSpPr>
        <a:xfrm>
          <a:off x="0" y="0"/>
          <a:ext cx="0" cy="0"/>
          <a:chOff x="0" y="0"/>
          <a:chExt cx="0" cy="0"/>
        </a:xfrm>
      </p:grpSpPr>
      <p:sp>
        <p:nvSpPr>
          <p:cNvPr id="513" name="Google Shape;513;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24</a:t>
            </a:fld>
            <a:endParaRPr/>
          </a:p>
        </p:txBody>
      </p:sp>
      <p:sp>
        <p:nvSpPr>
          <p:cNvPr id="514" name="Google Shape;514;p42"/>
          <p:cNvSpPr txBox="1">
            <a:spLocks noGrp="1"/>
          </p:cNvSpPr>
          <p:nvPr>
            <p:ph type="title"/>
          </p:nvPr>
        </p:nvSpPr>
        <p:spPr>
          <a:xfrm>
            <a:off x="312750" y="23877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sz="2400">
                <a:solidFill>
                  <a:srgbClr val="000000"/>
                </a:solidFill>
              </a:rPr>
              <a:t>Page Migration - Adaptive Lazy Demotion</a:t>
            </a:r>
            <a:endParaRPr sz="2400">
              <a:solidFill>
                <a:srgbClr val="000000"/>
              </a:solidFill>
            </a:endParaRPr>
          </a:p>
        </p:txBody>
      </p:sp>
      <p:sp>
        <p:nvSpPr>
          <p:cNvPr id="515" name="Google Shape;515;p42"/>
          <p:cNvSpPr txBox="1"/>
          <p:nvPr/>
        </p:nvSpPr>
        <p:spPr>
          <a:xfrm>
            <a:off x="468075" y="1161800"/>
            <a:ext cx="8391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Observation: Current </a:t>
            </a:r>
            <a:r>
              <a:rPr lang="en" sz="1800">
                <a:solidFill>
                  <a:srgbClr val="0000FF"/>
                </a:solidFill>
              </a:rPr>
              <a:t>cold pages</a:t>
            </a:r>
            <a:r>
              <a:rPr lang="en" sz="1800">
                <a:solidFill>
                  <a:schemeClr val="dk1"/>
                </a:solidFill>
              </a:rPr>
              <a:t> may not need to be demoted, if soon become </a:t>
            </a:r>
            <a:r>
              <a:rPr lang="en" sz="1800">
                <a:solidFill>
                  <a:srgbClr val="FF0000"/>
                </a:solidFill>
              </a:rPr>
              <a:t>hot</a:t>
            </a:r>
            <a:r>
              <a:rPr lang="en" sz="1800">
                <a:solidFill>
                  <a:schemeClr val="dk1"/>
                </a:solidFill>
              </a:rPr>
              <a:t> again. </a:t>
            </a:r>
            <a:endParaRPr sz="1800">
              <a:solidFill>
                <a:schemeClr val="dk1"/>
              </a:solidFill>
            </a:endParaRPr>
          </a:p>
          <a:p>
            <a:pPr marL="0" lvl="0" indent="0" algn="l" rtl="0">
              <a:spcBef>
                <a:spcPts val="0"/>
              </a:spcBef>
              <a:spcAft>
                <a:spcPts val="0"/>
              </a:spcAft>
              <a:buNone/>
            </a:pPr>
            <a:r>
              <a:rPr lang="en" sz="1800">
                <a:solidFill>
                  <a:schemeClr val="dk1"/>
                </a:solidFill>
              </a:rPr>
              <a:t>OS-based tiering solution (TPP) uses lazy demotion (a page will be demoted only if it has been continuously identified </a:t>
            </a:r>
            <a:r>
              <a:rPr lang="en" sz="1800" b="1">
                <a:solidFill>
                  <a:srgbClr val="0000FF"/>
                </a:solidFill>
              </a:rPr>
              <a:t>twice as cold</a:t>
            </a:r>
            <a:r>
              <a:rPr lang="en" sz="1800">
                <a:solidFill>
                  <a:schemeClr val="dk1"/>
                </a:solidFill>
              </a:rPr>
              <a:t>) -&gt; suboptimal decision</a:t>
            </a:r>
            <a:endParaRPr sz="1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519"/>
        <p:cNvGrpSpPr/>
        <p:nvPr/>
      </p:nvGrpSpPr>
      <p:grpSpPr>
        <a:xfrm>
          <a:off x="0" y="0"/>
          <a:ext cx="0" cy="0"/>
          <a:chOff x="0" y="0"/>
          <a:chExt cx="0" cy="0"/>
        </a:xfrm>
      </p:grpSpPr>
      <p:sp>
        <p:nvSpPr>
          <p:cNvPr id="520" name="Google Shape;520;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25</a:t>
            </a:fld>
            <a:endParaRPr/>
          </a:p>
        </p:txBody>
      </p:sp>
      <p:sp>
        <p:nvSpPr>
          <p:cNvPr id="521" name="Google Shape;521;p43"/>
          <p:cNvSpPr txBox="1">
            <a:spLocks noGrp="1"/>
          </p:cNvSpPr>
          <p:nvPr>
            <p:ph type="title"/>
          </p:nvPr>
        </p:nvSpPr>
        <p:spPr>
          <a:xfrm>
            <a:off x="312750" y="23877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sz="2400">
                <a:solidFill>
                  <a:srgbClr val="000000"/>
                </a:solidFill>
              </a:rPr>
              <a:t>Page Migration - Adaptive Lazy Demotion</a:t>
            </a:r>
            <a:endParaRPr sz="2400">
              <a:solidFill>
                <a:srgbClr val="000000"/>
              </a:solidFill>
            </a:endParaRPr>
          </a:p>
        </p:txBody>
      </p:sp>
      <p:sp>
        <p:nvSpPr>
          <p:cNvPr id="522" name="Google Shape;522;p43"/>
          <p:cNvSpPr/>
          <p:nvPr/>
        </p:nvSpPr>
        <p:spPr>
          <a:xfrm>
            <a:off x="2918450" y="1554650"/>
            <a:ext cx="625500" cy="5601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3" name="Google Shape;523;p43"/>
          <p:cNvSpPr/>
          <p:nvPr/>
        </p:nvSpPr>
        <p:spPr>
          <a:xfrm>
            <a:off x="927775" y="1554650"/>
            <a:ext cx="1990500" cy="56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Other programs</a:t>
            </a:r>
            <a:endParaRPr/>
          </a:p>
        </p:txBody>
      </p:sp>
      <p:sp>
        <p:nvSpPr>
          <p:cNvPr id="524" name="Google Shape;524;p43"/>
          <p:cNvSpPr/>
          <p:nvPr/>
        </p:nvSpPr>
        <p:spPr>
          <a:xfrm>
            <a:off x="6360675" y="1554650"/>
            <a:ext cx="2231700" cy="56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Other programs</a:t>
            </a:r>
            <a:endParaRPr>
              <a:solidFill>
                <a:schemeClr val="dk1"/>
              </a:solidFill>
            </a:endParaRPr>
          </a:p>
        </p:txBody>
      </p:sp>
      <p:sp>
        <p:nvSpPr>
          <p:cNvPr id="525" name="Google Shape;525;p43"/>
          <p:cNvSpPr/>
          <p:nvPr/>
        </p:nvSpPr>
        <p:spPr>
          <a:xfrm>
            <a:off x="4859525" y="1554650"/>
            <a:ext cx="1501200" cy="5601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526" name="Google Shape;526;p43"/>
          <p:cNvCxnSpPr>
            <a:stCxn id="522" idx="0"/>
          </p:cNvCxnSpPr>
          <p:nvPr/>
        </p:nvCxnSpPr>
        <p:spPr>
          <a:xfrm rot="10800000" flipH="1">
            <a:off x="3231200" y="1295450"/>
            <a:ext cx="480000" cy="259200"/>
          </a:xfrm>
          <a:prstGeom prst="straightConnector1">
            <a:avLst/>
          </a:prstGeom>
          <a:noFill/>
          <a:ln w="19050" cap="flat" cmpd="sng">
            <a:solidFill>
              <a:schemeClr val="dk1"/>
            </a:solidFill>
            <a:prstDash val="solid"/>
            <a:round/>
            <a:headEnd type="none" w="med" len="med"/>
            <a:tailEnd type="triangle" w="med" len="med"/>
          </a:ln>
        </p:spPr>
      </p:cxnSp>
      <p:cxnSp>
        <p:nvCxnSpPr>
          <p:cNvPr id="527" name="Google Shape;527;p43"/>
          <p:cNvCxnSpPr>
            <a:stCxn id="525" idx="0"/>
          </p:cNvCxnSpPr>
          <p:nvPr/>
        </p:nvCxnSpPr>
        <p:spPr>
          <a:xfrm rot="10800000">
            <a:off x="4726325" y="1317950"/>
            <a:ext cx="883800" cy="236700"/>
          </a:xfrm>
          <a:prstGeom prst="straightConnector1">
            <a:avLst/>
          </a:prstGeom>
          <a:noFill/>
          <a:ln w="19050" cap="flat" cmpd="sng">
            <a:solidFill>
              <a:schemeClr val="dk1"/>
            </a:solidFill>
            <a:prstDash val="solid"/>
            <a:round/>
            <a:headEnd type="none" w="med" len="med"/>
            <a:tailEnd type="triangle" w="med" len="med"/>
          </a:ln>
        </p:spPr>
      </p:cxnSp>
      <p:sp>
        <p:nvSpPr>
          <p:cNvPr id="528" name="Google Shape;528;p43"/>
          <p:cNvSpPr txBox="1"/>
          <p:nvPr/>
        </p:nvSpPr>
        <p:spPr>
          <a:xfrm>
            <a:off x="3543950" y="894350"/>
            <a:ext cx="171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Workload RSS</a:t>
            </a:r>
            <a:endParaRPr sz="1800">
              <a:solidFill>
                <a:schemeClr val="dk1"/>
              </a:solidFill>
            </a:endParaRPr>
          </a:p>
        </p:txBody>
      </p:sp>
      <p:sp>
        <p:nvSpPr>
          <p:cNvPr id="529" name="Google Shape;529;p43"/>
          <p:cNvSpPr txBox="1"/>
          <p:nvPr/>
        </p:nvSpPr>
        <p:spPr>
          <a:xfrm>
            <a:off x="1288125" y="4473650"/>
            <a:ext cx="1563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fast local tier</a:t>
            </a:r>
            <a:endParaRPr sz="1800">
              <a:solidFill>
                <a:schemeClr val="dk1"/>
              </a:solidFill>
            </a:endParaRPr>
          </a:p>
        </p:txBody>
      </p:sp>
      <p:sp>
        <p:nvSpPr>
          <p:cNvPr id="530" name="Google Shape;530;p43"/>
          <p:cNvSpPr txBox="1"/>
          <p:nvPr/>
        </p:nvSpPr>
        <p:spPr>
          <a:xfrm>
            <a:off x="5911275" y="4473650"/>
            <a:ext cx="1937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slow remote tier</a:t>
            </a:r>
            <a:endParaRPr sz="1800">
              <a:solidFill>
                <a:schemeClr val="dk1"/>
              </a:solidFill>
            </a:endParaRPr>
          </a:p>
        </p:txBody>
      </p:sp>
      <p:pic>
        <p:nvPicPr>
          <p:cNvPr id="531" name="Google Shape;531;p43"/>
          <p:cNvPicPr preferRelativeResize="0"/>
          <p:nvPr/>
        </p:nvPicPr>
        <p:blipFill>
          <a:blip r:embed="rId3">
            <a:alphaModFix/>
          </a:blip>
          <a:stretch>
            <a:fillRect/>
          </a:stretch>
        </p:blipFill>
        <p:spPr>
          <a:xfrm>
            <a:off x="3109250" y="1809950"/>
            <a:ext cx="548700" cy="548700"/>
          </a:xfrm>
          <a:prstGeom prst="rect">
            <a:avLst/>
          </a:prstGeom>
          <a:noFill/>
          <a:ln>
            <a:noFill/>
          </a:ln>
        </p:spPr>
      </p:pic>
      <p:cxnSp>
        <p:nvCxnSpPr>
          <p:cNvPr id="532" name="Google Shape;532;p43"/>
          <p:cNvCxnSpPr/>
          <p:nvPr/>
        </p:nvCxnSpPr>
        <p:spPr>
          <a:xfrm>
            <a:off x="388650" y="2850175"/>
            <a:ext cx="8366700" cy="0"/>
          </a:xfrm>
          <a:prstGeom prst="straightConnector1">
            <a:avLst/>
          </a:prstGeom>
          <a:noFill/>
          <a:ln w="28575" cap="flat" cmpd="sng">
            <a:solidFill>
              <a:schemeClr val="dk1"/>
            </a:solidFill>
            <a:prstDash val="dash"/>
            <a:round/>
            <a:headEnd type="none" w="med" len="med"/>
            <a:tailEnd type="none" w="med" len="med"/>
          </a:ln>
        </p:spPr>
      </p:cxnSp>
      <p:sp>
        <p:nvSpPr>
          <p:cNvPr id="533" name="Google Shape;533;p43"/>
          <p:cNvSpPr txBox="1"/>
          <p:nvPr/>
        </p:nvSpPr>
        <p:spPr>
          <a:xfrm>
            <a:off x="1563000" y="2437675"/>
            <a:ext cx="6569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(a) </a:t>
            </a:r>
            <a:r>
              <a:rPr lang="en" sz="1500">
                <a:solidFill>
                  <a:srgbClr val="FF0000"/>
                </a:solidFill>
              </a:rPr>
              <a:t>Small RSS</a:t>
            </a:r>
            <a:r>
              <a:rPr lang="en" sz="1500" baseline="-25000">
                <a:solidFill>
                  <a:srgbClr val="FF0000"/>
                </a:solidFill>
              </a:rPr>
              <a:t>fast</a:t>
            </a:r>
            <a:r>
              <a:rPr lang="en" sz="1500">
                <a:solidFill>
                  <a:schemeClr val="dk1"/>
                </a:solidFill>
              </a:rPr>
              <a:t>, migration -&gt; interference ↑ -&gt; # demotion ↓</a:t>
            </a:r>
            <a:endParaRPr sz="1500">
              <a:solidFill>
                <a:schemeClr val="dk1"/>
              </a:solidFill>
            </a:endParaRPr>
          </a:p>
        </p:txBody>
      </p:sp>
      <p:sp>
        <p:nvSpPr>
          <p:cNvPr id="534" name="Google Shape;534;p43"/>
          <p:cNvSpPr/>
          <p:nvPr/>
        </p:nvSpPr>
        <p:spPr>
          <a:xfrm>
            <a:off x="2428975" y="3307175"/>
            <a:ext cx="1115100" cy="5601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5" name="Google Shape;535;p43"/>
          <p:cNvSpPr/>
          <p:nvPr/>
        </p:nvSpPr>
        <p:spPr>
          <a:xfrm>
            <a:off x="927775" y="3307175"/>
            <a:ext cx="1501200" cy="56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Other programs</a:t>
            </a:r>
            <a:endParaRPr/>
          </a:p>
        </p:txBody>
      </p:sp>
      <p:sp>
        <p:nvSpPr>
          <p:cNvPr id="536" name="Google Shape;536;p43"/>
          <p:cNvSpPr/>
          <p:nvPr/>
        </p:nvSpPr>
        <p:spPr>
          <a:xfrm>
            <a:off x="5485025" y="3307175"/>
            <a:ext cx="3107400" cy="56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Other programs</a:t>
            </a:r>
            <a:endParaRPr>
              <a:solidFill>
                <a:schemeClr val="dk1"/>
              </a:solidFill>
            </a:endParaRPr>
          </a:p>
        </p:txBody>
      </p:sp>
      <p:sp>
        <p:nvSpPr>
          <p:cNvPr id="537" name="Google Shape;537;p43"/>
          <p:cNvSpPr/>
          <p:nvPr/>
        </p:nvSpPr>
        <p:spPr>
          <a:xfrm>
            <a:off x="4859525" y="3307175"/>
            <a:ext cx="625500" cy="5601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8" name="Google Shape;538;p43"/>
          <p:cNvSpPr txBox="1"/>
          <p:nvPr/>
        </p:nvSpPr>
        <p:spPr>
          <a:xfrm>
            <a:off x="1563000" y="4010025"/>
            <a:ext cx="6803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(a) </a:t>
            </a:r>
            <a:r>
              <a:rPr lang="en" sz="1500">
                <a:solidFill>
                  <a:srgbClr val="FFAB40"/>
                </a:solidFill>
              </a:rPr>
              <a:t>Large RSS</a:t>
            </a:r>
            <a:r>
              <a:rPr lang="en" sz="1500" baseline="-25000">
                <a:solidFill>
                  <a:srgbClr val="FFAB40"/>
                </a:solidFill>
              </a:rPr>
              <a:t>fast</a:t>
            </a:r>
            <a:r>
              <a:rPr lang="en" sz="1500">
                <a:solidFill>
                  <a:schemeClr val="dk1"/>
                </a:solidFill>
              </a:rPr>
              <a:t>, migration -&gt; interference ↓ -&gt; # demotion ↑</a:t>
            </a:r>
            <a:endParaRPr sz="1500">
              <a:solidFill>
                <a:schemeClr val="dk1"/>
              </a:solidFill>
            </a:endParaRPr>
          </a:p>
        </p:txBody>
      </p:sp>
      <p:pic>
        <p:nvPicPr>
          <p:cNvPr id="539" name="Google Shape;539;p43"/>
          <p:cNvPicPr preferRelativeResize="0"/>
          <p:nvPr/>
        </p:nvPicPr>
        <p:blipFill>
          <a:blip r:embed="rId4">
            <a:alphaModFix/>
          </a:blip>
          <a:stretch>
            <a:fillRect/>
          </a:stretch>
        </p:blipFill>
        <p:spPr>
          <a:xfrm>
            <a:off x="3143600" y="3585600"/>
            <a:ext cx="480000" cy="48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591"/>
        <p:cNvGrpSpPr/>
        <p:nvPr/>
      </p:nvGrpSpPr>
      <p:grpSpPr>
        <a:xfrm>
          <a:off x="0" y="0"/>
          <a:ext cx="0" cy="0"/>
          <a:chOff x="0" y="0"/>
          <a:chExt cx="0" cy="0"/>
        </a:xfrm>
      </p:grpSpPr>
      <p:sp>
        <p:nvSpPr>
          <p:cNvPr id="592" name="Google Shape;592;p48"/>
          <p:cNvSpPr txBox="1">
            <a:spLocks noGrp="1"/>
          </p:cNvSpPr>
          <p:nvPr>
            <p:ph type="title"/>
          </p:nvPr>
        </p:nvSpPr>
        <p:spPr>
          <a:xfrm>
            <a:off x="328500" y="24482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sz="2400">
                <a:solidFill>
                  <a:srgbClr val="000000"/>
                </a:solidFill>
              </a:rPr>
              <a:t>Evaluation - Adaptive Lazy Demotion</a:t>
            </a:r>
            <a:endParaRPr sz="2400">
              <a:solidFill>
                <a:srgbClr val="000000"/>
              </a:solidFill>
            </a:endParaRPr>
          </a:p>
        </p:txBody>
      </p:sp>
      <p:sp>
        <p:nvSpPr>
          <p:cNvPr id="593" name="Google Shape;593;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26</a:t>
            </a:fld>
            <a:endParaRPr/>
          </a:p>
        </p:txBody>
      </p:sp>
      <p:pic>
        <p:nvPicPr>
          <p:cNvPr id="594" name="Google Shape;594;p48"/>
          <p:cNvPicPr preferRelativeResize="0"/>
          <p:nvPr/>
        </p:nvPicPr>
        <p:blipFill>
          <a:blip r:embed="rId3">
            <a:alphaModFix/>
          </a:blip>
          <a:stretch>
            <a:fillRect/>
          </a:stretch>
        </p:blipFill>
        <p:spPr>
          <a:xfrm>
            <a:off x="369813" y="1011025"/>
            <a:ext cx="8404377" cy="3232459"/>
          </a:xfrm>
          <a:prstGeom prst="rect">
            <a:avLst/>
          </a:prstGeom>
          <a:noFill/>
          <a:ln>
            <a:noFill/>
          </a:ln>
        </p:spPr>
      </p:pic>
      <p:pic>
        <p:nvPicPr>
          <p:cNvPr id="595" name="Google Shape;595;p48"/>
          <p:cNvPicPr preferRelativeResize="0"/>
          <p:nvPr/>
        </p:nvPicPr>
        <p:blipFill>
          <a:blip r:embed="rId4">
            <a:alphaModFix/>
          </a:blip>
          <a:stretch>
            <a:fillRect/>
          </a:stretch>
        </p:blipFill>
        <p:spPr>
          <a:xfrm>
            <a:off x="65750" y="1521538"/>
            <a:ext cx="304075" cy="210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28500" y="244825"/>
            <a:ext cx="7886700" cy="730800"/>
          </a:xfrm>
          <a:prstGeom prst="rect">
            <a:avLst/>
          </a:prstGeom>
        </p:spPr>
        <p:txBody>
          <a:bodyPr spcFirstLastPara="1" wrap="square" lIns="68575" tIns="34275" rIns="68575" bIns="34275" anchor="ctr" anchorCtr="0">
            <a:normAutofit/>
          </a:bodyPr>
          <a:lstStyle/>
          <a:p>
            <a:pPr lvl="0">
              <a:buClr>
                <a:schemeClr val="dk1"/>
              </a:buClr>
              <a:buSzPts val="3300"/>
            </a:pPr>
            <a:r>
              <a:rPr lang="en" dirty="0">
                <a:solidFill>
                  <a:srgbClr val="000000"/>
                </a:solidFill>
              </a:rPr>
              <a:t>Memory Tiering</a:t>
            </a:r>
            <a:endParaRPr dirty="0">
              <a:solidFill>
                <a:srgbClr val="000000"/>
              </a:solidFill>
            </a:endParaRPr>
          </a:p>
        </p:txBody>
      </p:sp>
      <p:sp>
        <p:nvSpPr>
          <p:cNvPr id="99" name="Google Shape;99;p17"/>
          <p:cNvSpPr/>
          <p:nvPr/>
        </p:nvSpPr>
        <p:spPr>
          <a:xfrm>
            <a:off x="287425" y="1064992"/>
            <a:ext cx="1257900" cy="515100"/>
          </a:xfrm>
          <a:prstGeom prst="roundRect">
            <a:avLst>
              <a:gd name="adj" fmla="val 1666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CPU</a:t>
            </a:r>
            <a:endParaRPr sz="1800"/>
          </a:p>
        </p:txBody>
      </p:sp>
      <p:pic>
        <p:nvPicPr>
          <p:cNvPr id="100" name="Google Shape;100;p17"/>
          <p:cNvPicPr preferRelativeResize="0"/>
          <p:nvPr/>
        </p:nvPicPr>
        <p:blipFill>
          <a:blip r:embed="rId3">
            <a:alphaModFix/>
          </a:blip>
          <a:stretch>
            <a:fillRect/>
          </a:stretch>
        </p:blipFill>
        <p:spPr>
          <a:xfrm>
            <a:off x="1072850" y="1101667"/>
            <a:ext cx="379800" cy="388349"/>
          </a:xfrm>
          <a:prstGeom prst="rect">
            <a:avLst/>
          </a:prstGeom>
          <a:noFill/>
          <a:ln>
            <a:noFill/>
          </a:ln>
        </p:spPr>
      </p:pic>
      <p:sp>
        <p:nvSpPr>
          <p:cNvPr id="102" name="Google Shape;102;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3</a:t>
            </a:fld>
            <a:endParaRPr/>
          </a:p>
        </p:txBody>
      </p:sp>
      <p:grpSp>
        <p:nvGrpSpPr>
          <p:cNvPr id="2" name="Group 1">
            <a:extLst>
              <a:ext uri="{FF2B5EF4-FFF2-40B4-BE49-F238E27FC236}">
                <a16:creationId xmlns:a16="http://schemas.microsoft.com/office/drawing/2014/main" id="{3AB6107B-01B0-4EF0-3C57-96A2017C0C34}"/>
              </a:ext>
            </a:extLst>
          </p:cNvPr>
          <p:cNvGrpSpPr/>
          <p:nvPr/>
        </p:nvGrpSpPr>
        <p:grpSpPr>
          <a:xfrm>
            <a:off x="1545325" y="958026"/>
            <a:ext cx="4052717" cy="959546"/>
            <a:chOff x="1545325" y="1532184"/>
            <a:chExt cx="4052717" cy="959546"/>
          </a:xfrm>
        </p:grpSpPr>
        <p:sp>
          <p:nvSpPr>
            <p:cNvPr id="97" name="Google Shape;97;p17"/>
            <p:cNvSpPr/>
            <p:nvPr/>
          </p:nvSpPr>
          <p:spPr>
            <a:xfrm>
              <a:off x="2297024" y="1639150"/>
              <a:ext cx="1838237" cy="85258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Local</a:t>
              </a:r>
              <a:endParaRPr sz="1800" dirty="0"/>
            </a:p>
          </p:txBody>
        </p:sp>
        <p:sp>
          <p:nvSpPr>
            <p:cNvPr id="98" name="Google Shape;98;p17"/>
            <p:cNvSpPr/>
            <p:nvPr/>
          </p:nvSpPr>
          <p:spPr>
            <a:xfrm>
              <a:off x="1604528" y="1722320"/>
              <a:ext cx="633300" cy="243300"/>
            </a:xfrm>
            <a:prstGeom prst="leftRightArrow">
              <a:avLst>
                <a:gd name="adj1" fmla="val 50000"/>
                <a:gd name="adj2" fmla="val 50000"/>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17"/>
            <p:cNvSpPr txBox="1"/>
            <p:nvPr/>
          </p:nvSpPr>
          <p:spPr>
            <a:xfrm>
              <a:off x="1545325" y="1898375"/>
              <a:ext cx="834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DIMM</a:t>
              </a:r>
              <a:endParaRPr sz="1800">
                <a:latin typeface="Calibri"/>
                <a:ea typeface="Calibri"/>
                <a:cs typeface="Calibri"/>
                <a:sym typeface="Calibri"/>
              </a:endParaRPr>
            </a:p>
          </p:txBody>
        </p:sp>
        <p:sp>
          <p:nvSpPr>
            <p:cNvPr id="3" name="TextBox 2">
              <a:extLst>
                <a:ext uri="{FF2B5EF4-FFF2-40B4-BE49-F238E27FC236}">
                  <a16:creationId xmlns:a16="http://schemas.microsoft.com/office/drawing/2014/main" id="{2E57040E-2B11-3F66-C80D-2B9C5B04AD36}"/>
                </a:ext>
              </a:extLst>
            </p:cNvPr>
            <p:cNvSpPr txBox="1"/>
            <p:nvPr/>
          </p:nvSpPr>
          <p:spPr>
            <a:xfrm>
              <a:off x="4194457" y="1532184"/>
              <a:ext cx="1403585" cy="369332"/>
            </a:xfrm>
            <a:prstGeom prst="rect">
              <a:avLst/>
            </a:prstGeom>
            <a:noFill/>
          </p:spPr>
          <p:txBody>
            <a:bodyPr wrap="square" rtlCol="0">
              <a:spAutoFit/>
            </a:bodyPr>
            <a:lstStyle/>
            <a:p>
              <a:r>
                <a:rPr lang="en-US" sz="1800" dirty="0"/>
                <a:t>small &amp; fast</a:t>
              </a:r>
            </a:p>
          </p:txBody>
        </p:sp>
        <p:pic>
          <p:nvPicPr>
            <p:cNvPr id="10" name="Picture 9">
              <a:extLst>
                <a:ext uri="{FF2B5EF4-FFF2-40B4-BE49-F238E27FC236}">
                  <a16:creationId xmlns:a16="http://schemas.microsoft.com/office/drawing/2014/main" id="{6E3E7C83-26D2-0359-0507-B617A147DE85}"/>
                </a:ext>
              </a:extLst>
            </p:cNvPr>
            <p:cNvPicPr>
              <a:picLocks noChangeAspect="1"/>
            </p:cNvPicPr>
            <p:nvPr/>
          </p:nvPicPr>
          <p:blipFill>
            <a:blip r:embed="rId4"/>
            <a:stretch>
              <a:fillRect/>
            </a:stretch>
          </p:blipFill>
          <p:spPr>
            <a:xfrm>
              <a:off x="3553238" y="1716850"/>
              <a:ext cx="497233" cy="686929"/>
            </a:xfrm>
            <a:prstGeom prst="rect">
              <a:avLst/>
            </a:prstGeom>
          </p:spPr>
        </p:pic>
      </p:grpSp>
      <p:grpSp>
        <p:nvGrpSpPr>
          <p:cNvPr id="9" name="Group 8">
            <a:extLst>
              <a:ext uri="{FF2B5EF4-FFF2-40B4-BE49-F238E27FC236}">
                <a16:creationId xmlns:a16="http://schemas.microsoft.com/office/drawing/2014/main" id="{5C33EDDA-EA18-933D-A378-4DA72938EC1A}"/>
              </a:ext>
            </a:extLst>
          </p:cNvPr>
          <p:cNvGrpSpPr/>
          <p:nvPr/>
        </p:nvGrpSpPr>
        <p:grpSpPr>
          <a:xfrm>
            <a:off x="627674" y="1733882"/>
            <a:ext cx="5707190" cy="1907150"/>
            <a:chOff x="627674" y="2308040"/>
            <a:chExt cx="5707190" cy="1907150"/>
          </a:xfrm>
        </p:grpSpPr>
        <p:sp>
          <p:nvSpPr>
            <p:cNvPr id="93" name="Google Shape;93;p17"/>
            <p:cNvSpPr/>
            <p:nvPr/>
          </p:nvSpPr>
          <p:spPr>
            <a:xfrm>
              <a:off x="2236175" y="2793426"/>
              <a:ext cx="2641586" cy="1421764"/>
            </a:xfrm>
            <a:prstGeom prst="roundRect">
              <a:avLst>
                <a:gd name="adj" fmla="val 16667"/>
              </a:avLst>
            </a:prstGeom>
            <a:noFill/>
            <a:ln w="3810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Remote</a:t>
              </a:r>
              <a:endParaRPr sz="1800" dirty="0"/>
            </a:p>
          </p:txBody>
        </p:sp>
        <p:sp>
          <p:nvSpPr>
            <p:cNvPr id="94" name="Google Shape;94;p17"/>
            <p:cNvSpPr txBox="1"/>
            <p:nvPr/>
          </p:nvSpPr>
          <p:spPr>
            <a:xfrm>
              <a:off x="786693" y="2943416"/>
              <a:ext cx="1070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CXL/PCIe</a:t>
              </a:r>
              <a:endParaRPr sz="1800">
                <a:latin typeface="Calibri"/>
                <a:ea typeface="Calibri"/>
                <a:cs typeface="Calibri"/>
                <a:sym typeface="Calibri"/>
              </a:endParaRPr>
            </a:p>
          </p:txBody>
        </p:sp>
        <p:sp>
          <p:nvSpPr>
            <p:cNvPr id="5" name="TextBox 4">
              <a:extLst>
                <a:ext uri="{FF2B5EF4-FFF2-40B4-BE49-F238E27FC236}">
                  <a16:creationId xmlns:a16="http://schemas.microsoft.com/office/drawing/2014/main" id="{7BC994B6-590A-6228-4FA1-A2DB1A43EEE3}"/>
                </a:ext>
              </a:extLst>
            </p:cNvPr>
            <p:cNvSpPr txBox="1"/>
            <p:nvPr/>
          </p:nvSpPr>
          <p:spPr>
            <a:xfrm>
              <a:off x="4893444" y="2679397"/>
              <a:ext cx="1441420" cy="369332"/>
            </a:xfrm>
            <a:prstGeom prst="rect">
              <a:avLst/>
            </a:prstGeom>
            <a:noFill/>
          </p:spPr>
          <p:txBody>
            <a:bodyPr wrap="none" rtlCol="0">
              <a:spAutoFit/>
            </a:bodyPr>
            <a:lstStyle/>
            <a:p>
              <a:r>
                <a:rPr lang="en-US" sz="1800" dirty="0"/>
                <a:t>large &amp; slow</a:t>
              </a:r>
            </a:p>
          </p:txBody>
        </p:sp>
        <p:sp>
          <p:nvSpPr>
            <p:cNvPr id="8" name="Bent-Up Arrow 7">
              <a:extLst>
                <a:ext uri="{FF2B5EF4-FFF2-40B4-BE49-F238E27FC236}">
                  <a16:creationId xmlns:a16="http://schemas.microsoft.com/office/drawing/2014/main" id="{5EA1C83A-F428-73E3-C247-21FED43AFD82}"/>
                </a:ext>
              </a:extLst>
            </p:cNvPr>
            <p:cNvSpPr/>
            <p:nvPr/>
          </p:nvSpPr>
          <p:spPr>
            <a:xfrm rot="16200000" flipH="1" flipV="1">
              <a:off x="536986" y="2398728"/>
              <a:ext cx="1681597" cy="1500221"/>
            </a:xfrm>
            <a:prstGeom prst="bentUpArrow">
              <a:avLst>
                <a:gd name="adj1" fmla="val 14789"/>
                <a:gd name="adj2" fmla="val 25000"/>
                <a:gd name="adj3" fmla="val 25928"/>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022DA84-B7E0-8FE1-75AA-205EBF468887}"/>
              </a:ext>
            </a:extLst>
          </p:cNvPr>
          <p:cNvPicPr>
            <a:picLocks noChangeAspect="1"/>
          </p:cNvPicPr>
          <p:nvPr/>
        </p:nvPicPr>
        <p:blipFill>
          <a:blip r:embed="rId5"/>
          <a:stretch>
            <a:fillRect/>
          </a:stretch>
        </p:blipFill>
        <p:spPr>
          <a:xfrm>
            <a:off x="4087600" y="2474571"/>
            <a:ext cx="640389" cy="911158"/>
          </a:xfrm>
          <a:prstGeom prst="rect">
            <a:avLst/>
          </a:prstGeom>
        </p:spPr>
      </p:pic>
      <p:sp>
        <p:nvSpPr>
          <p:cNvPr id="13" name="TextBox 12">
            <a:extLst>
              <a:ext uri="{FF2B5EF4-FFF2-40B4-BE49-F238E27FC236}">
                <a16:creationId xmlns:a16="http://schemas.microsoft.com/office/drawing/2014/main" id="{4E5C9702-6AA5-7B1F-C31C-613ACE7C6BF2}"/>
              </a:ext>
            </a:extLst>
          </p:cNvPr>
          <p:cNvSpPr txBox="1"/>
          <p:nvPr/>
        </p:nvSpPr>
        <p:spPr>
          <a:xfrm>
            <a:off x="876116" y="4481235"/>
            <a:ext cx="6737742" cy="369332"/>
          </a:xfrm>
          <a:prstGeom prst="rect">
            <a:avLst/>
          </a:prstGeom>
          <a:solidFill>
            <a:schemeClr val="accent1">
              <a:lumMod val="40000"/>
              <a:lumOff val="60000"/>
            </a:schemeClr>
          </a:solidFill>
          <a:ln w="28575">
            <a:solidFill>
              <a:schemeClr val="tx1"/>
            </a:solidFill>
          </a:ln>
        </p:spPr>
        <p:txBody>
          <a:bodyPr wrap="none" rtlCol="0">
            <a:spAutoFit/>
          </a:bodyPr>
          <a:lstStyle/>
          <a:p>
            <a:r>
              <a:rPr lang="en-US" sz="1800" b="1" dirty="0"/>
              <a:t>Goal</a:t>
            </a:r>
            <a:r>
              <a:rPr lang="en-US" sz="1800" dirty="0"/>
              <a:t>: trace which data is hot and cold, and move them efficiently</a:t>
            </a:r>
            <a:endParaRPr lang="en-US" sz="1800" dirty="0">
              <a:solidFill>
                <a:schemeClr val="dk1"/>
              </a:solidFill>
            </a:endParaRPr>
          </a:p>
        </p:txBody>
      </p:sp>
      <p:grpSp>
        <p:nvGrpSpPr>
          <p:cNvPr id="4" name="Group 3">
            <a:extLst>
              <a:ext uri="{FF2B5EF4-FFF2-40B4-BE49-F238E27FC236}">
                <a16:creationId xmlns:a16="http://schemas.microsoft.com/office/drawing/2014/main" id="{8AC1373C-8B24-192B-C937-12873714D17C}"/>
              </a:ext>
            </a:extLst>
          </p:cNvPr>
          <p:cNvGrpSpPr/>
          <p:nvPr/>
        </p:nvGrpSpPr>
        <p:grpSpPr>
          <a:xfrm>
            <a:off x="6032415" y="3133021"/>
            <a:ext cx="2483911" cy="1824270"/>
            <a:chOff x="7738403" y="2106397"/>
            <a:chExt cx="2763257" cy="2234809"/>
          </a:xfrm>
        </p:grpSpPr>
        <p:pic>
          <p:nvPicPr>
            <p:cNvPr id="6" name="Picture 5">
              <a:extLst>
                <a:ext uri="{FF2B5EF4-FFF2-40B4-BE49-F238E27FC236}">
                  <a16:creationId xmlns:a16="http://schemas.microsoft.com/office/drawing/2014/main" id="{34BBE43C-2AAC-B239-E240-785A26B44D80}"/>
                </a:ext>
              </a:extLst>
            </p:cNvPr>
            <p:cNvPicPr>
              <a:picLocks noChangeAspect="1"/>
            </p:cNvPicPr>
            <p:nvPr/>
          </p:nvPicPr>
          <p:blipFill>
            <a:blip r:embed="rId6"/>
            <a:stretch>
              <a:fillRect/>
            </a:stretch>
          </p:blipFill>
          <p:spPr>
            <a:xfrm>
              <a:off x="7738403" y="2106397"/>
              <a:ext cx="2234809" cy="2234809"/>
            </a:xfrm>
            <a:prstGeom prst="rect">
              <a:avLst/>
            </a:prstGeom>
          </p:spPr>
        </p:pic>
        <p:sp>
          <p:nvSpPr>
            <p:cNvPr id="7" name="TextBox 19">
              <a:extLst>
                <a:ext uri="{FF2B5EF4-FFF2-40B4-BE49-F238E27FC236}">
                  <a16:creationId xmlns:a16="http://schemas.microsoft.com/office/drawing/2014/main" id="{47C33FFA-691F-2CE2-139E-7D6F617A47C7}"/>
                </a:ext>
              </a:extLst>
            </p:cNvPr>
            <p:cNvSpPr txBox="1"/>
            <p:nvPr/>
          </p:nvSpPr>
          <p:spPr>
            <a:xfrm>
              <a:off x="7781970" y="2319689"/>
              <a:ext cx="992579" cy="369332"/>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t>Latency</a:t>
              </a:r>
            </a:p>
          </p:txBody>
        </p:sp>
        <p:sp>
          <p:nvSpPr>
            <p:cNvPr id="12" name="TextBox 20">
              <a:extLst>
                <a:ext uri="{FF2B5EF4-FFF2-40B4-BE49-F238E27FC236}">
                  <a16:creationId xmlns:a16="http://schemas.microsoft.com/office/drawing/2014/main" id="{6FDBF284-BC88-5993-9A3F-09EC84AC6985}"/>
                </a:ext>
              </a:extLst>
            </p:cNvPr>
            <p:cNvSpPr txBox="1"/>
            <p:nvPr/>
          </p:nvSpPr>
          <p:spPr>
            <a:xfrm>
              <a:off x="8996120" y="2319689"/>
              <a:ext cx="1505540" cy="369332"/>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t>Memory cost</a:t>
              </a:r>
            </a:p>
          </p:txBody>
        </p:sp>
      </p:grpSp>
      <p:pic>
        <p:nvPicPr>
          <p:cNvPr id="15" name="Picture 14" descr="A black background with a black square&#10;&#10;AI-generated content may be incorrect.">
            <a:extLst>
              <a:ext uri="{FF2B5EF4-FFF2-40B4-BE49-F238E27FC236}">
                <a16:creationId xmlns:a16="http://schemas.microsoft.com/office/drawing/2014/main" id="{29F42127-AE63-1080-8827-A3E1C63FBB7B}"/>
              </a:ext>
            </a:extLst>
          </p:cNvPr>
          <p:cNvPicPr>
            <a:picLocks noChangeAspect="1"/>
          </p:cNvPicPr>
          <p:nvPr/>
        </p:nvPicPr>
        <p:blipFill>
          <a:blip r:embed="rId7"/>
          <a:stretch>
            <a:fillRect/>
          </a:stretch>
        </p:blipFill>
        <p:spPr>
          <a:xfrm>
            <a:off x="4485163" y="1302018"/>
            <a:ext cx="523577" cy="523577"/>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E7FA8A20-E94F-DFA6-925C-D65ED0CFF45D}"/>
              </a:ext>
            </a:extLst>
          </p:cNvPr>
          <p:cNvPicPr>
            <a:picLocks noChangeAspect="1"/>
          </p:cNvPicPr>
          <p:nvPr/>
        </p:nvPicPr>
        <p:blipFill>
          <a:blip r:embed="rId8"/>
          <a:stretch>
            <a:fillRect/>
          </a:stretch>
        </p:blipFill>
        <p:spPr>
          <a:xfrm>
            <a:off x="5012455" y="2531877"/>
            <a:ext cx="601699" cy="6016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F2D3-FA0F-3561-5664-6B9C089E8C48}"/>
              </a:ext>
            </a:extLst>
          </p:cNvPr>
          <p:cNvSpPr>
            <a:spLocks noGrp="1"/>
          </p:cNvSpPr>
          <p:nvPr>
            <p:ph type="title"/>
          </p:nvPr>
        </p:nvSpPr>
        <p:spPr>
          <a:xfrm>
            <a:off x="429867" y="68136"/>
            <a:ext cx="7886700" cy="994200"/>
          </a:xfrm>
        </p:spPr>
        <p:txBody>
          <a:bodyPr/>
          <a:lstStyle/>
          <a:p>
            <a:r>
              <a:rPr lang="en-US" dirty="0">
                <a:solidFill>
                  <a:schemeClr val="tx1"/>
                </a:solidFill>
              </a:rPr>
              <a:t>OS-level Tiering</a:t>
            </a:r>
            <a:endParaRPr lang="en-US" dirty="0"/>
          </a:p>
        </p:txBody>
      </p:sp>
      <p:sp>
        <p:nvSpPr>
          <p:cNvPr id="3" name="Text Placeholder 2">
            <a:extLst>
              <a:ext uri="{FF2B5EF4-FFF2-40B4-BE49-F238E27FC236}">
                <a16:creationId xmlns:a16="http://schemas.microsoft.com/office/drawing/2014/main" id="{49F03F30-398B-144B-FE6D-B70E6958C7C9}"/>
              </a:ext>
            </a:extLst>
          </p:cNvPr>
          <p:cNvSpPr>
            <a:spLocks noGrp="1"/>
          </p:cNvSpPr>
          <p:nvPr>
            <p:ph type="body" idx="1"/>
          </p:nvPr>
        </p:nvSpPr>
        <p:spPr>
          <a:xfrm>
            <a:off x="371113" y="816616"/>
            <a:ext cx="7886700" cy="994200"/>
          </a:xfrm>
        </p:spPr>
        <p:txBody>
          <a:bodyPr>
            <a:normAutofit/>
          </a:bodyPr>
          <a:lstStyle/>
          <a:p>
            <a:r>
              <a:rPr lang="en-US" dirty="0">
                <a:solidFill>
                  <a:schemeClr val="tx1"/>
                </a:solidFill>
              </a:rPr>
              <a:t>One-policy-fits-all: OS sees all user-level applications </a:t>
            </a:r>
            <a:r>
              <a:rPr lang="en-US" b="1" dirty="0">
                <a:solidFill>
                  <a:schemeClr val="tx1"/>
                </a:solidFill>
              </a:rPr>
              <a:t>equally</a:t>
            </a:r>
            <a:r>
              <a:rPr lang="en-US" dirty="0">
                <a:solidFill>
                  <a:schemeClr val="tx1"/>
                </a:solidFill>
              </a:rPr>
              <a:t>. Impossible to make application-specific tiering adjustments.</a:t>
            </a:r>
          </a:p>
          <a:p>
            <a:pPr lvl="1"/>
            <a:r>
              <a:rPr lang="en-US" dirty="0">
                <a:solidFill>
                  <a:schemeClr val="tx1"/>
                </a:solidFill>
              </a:rPr>
              <a:t>Latency sensitive VS. background tasks</a:t>
            </a:r>
          </a:p>
        </p:txBody>
      </p:sp>
      <p:sp>
        <p:nvSpPr>
          <p:cNvPr id="4" name="Slide Number Placeholder 3">
            <a:extLst>
              <a:ext uri="{FF2B5EF4-FFF2-40B4-BE49-F238E27FC236}">
                <a16:creationId xmlns:a16="http://schemas.microsoft.com/office/drawing/2014/main" id="{0853DACA-17A0-5C65-47B3-0322B4840E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8" name="Picture 7" descr="A chart of a number of different colors&#10;&#10;AI-generated content may be incorrect.">
            <a:extLst>
              <a:ext uri="{FF2B5EF4-FFF2-40B4-BE49-F238E27FC236}">
                <a16:creationId xmlns:a16="http://schemas.microsoft.com/office/drawing/2014/main" id="{4A93B65F-E86E-BCDE-B0BF-1DA609C385B4}"/>
              </a:ext>
            </a:extLst>
          </p:cNvPr>
          <p:cNvPicPr>
            <a:picLocks noChangeAspect="1"/>
          </p:cNvPicPr>
          <p:nvPr/>
        </p:nvPicPr>
        <p:blipFill>
          <a:blip r:embed="rId3"/>
          <a:stretch>
            <a:fillRect/>
          </a:stretch>
        </p:blipFill>
        <p:spPr>
          <a:xfrm>
            <a:off x="1334917" y="2564064"/>
            <a:ext cx="1527349" cy="1588751"/>
          </a:xfrm>
          <a:prstGeom prst="rect">
            <a:avLst/>
          </a:prstGeom>
        </p:spPr>
      </p:pic>
      <p:pic>
        <p:nvPicPr>
          <p:cNvPr id="10" name="Picture 9" descr="A chart of a graph&#10;&#10;AI-generated content may be incorrect.">
            <a:extLst>
              <a:ext uri="{FF2B5EF4-FFF2-40B4-BE49-F238E27FC236}">
                <a16:creationId xmlns:a16="http://schemas.microsoft.com/office/drawing/2014/main" id="{1FA1A9BB-8D5C-CCB6-2868-7689F9A9BFCC}"/>
              </a:ext>
            </a:extLst>
          </p:cNvPr>
          <p:cNvPicPr>
            <a:picLocks noChangeAspect="1"/>
          </p:cNvPicPr>
          <p:nvPr/>
        </p:nvPicPr>
        <p:blipFill>
          <a:blip r:embed="rId4"/>
          <a:stretch>
            <a:fillRect/>
          </a:stretch>
        </p:blipFill>
        <p:spPr>
          <a:xfrm>
            <a:off x="4695947" y="1803094"/>
            <a:ext cx="1463114" cy="1555346"/>
          </a:xfrm>
          <a:prstGeom prst="rect">
            <a:avLst/>
          </a:prstGeom>
        </p:spPr>
      </p:pic>
      <p:sp>
        <p:nvSpPr>
          <p:cNvPr id="29" name="TextBox 28">
            <a:extLst>
              <a:ext uri="{FF2B5EF4-FFF2-40B4-BE49-F238E27FC236}">
                <a16:creationId xmlns:a16="http://schemas.microsoft.com/office/drawing/2014/main" id="{CE6C45B0-0B3D-068C-9B38-BE42B8E1B6C2}"/>
              </a:ext>
            </a:extLst>
          </p:cNvPr>
          <p:cNvSpPr txBox="1"/>
          <p:nvPr/>
        </p:nvSpPr>
        <p:spPr>
          <a:xfrm rot="20127878">
            <a:off x="2990934" y="2589287"/>
            <a:ext cx="1757212" cy="307777"/>
          </a:xfrm>
          <a:prstGeom prst="rect">
            <a:avLst/>
          </a:prstGeom>
          <a:noFill/>
        </p:spPr>
        <p:txBody>
          <a:bodyPr wrap="none" rtlCol="0">
            <a:spAutoFit/>
          </a:bodyPr>
          <a:lstStyle/>
          <a:p>
            <a:r>
              <a:rPr lang="en-US" dirty="0"/>
              <a:t>sampling interval ⬆️</a:t>
            </a:r>
          </a:p>
        </p:txBody>
      </p:sp>
      <p:sp>
        <p:nvSpPr>
          <p:cNvPr id="33" name="TextBox 32">
            <a:extLst>
              <a:ext uri="{FF2B5EF4-FFF2-40B4-BE49-F238E27FC236}">
                <a16:creationId xmlns:a16="http://schemas.microsoft.com/office/drawing/2014/main" id="{02EB582D-7C69-DAEB-A11B-CD7C847F51C2}"/>
              </a:ext>
            </a:extLst>
          </p:cNvPr>
          <p:cNvSpPr txBox="1"/>
          <p:nvPr/>
        </p:nvSpPr>
        <p:spPr>
          <a:xfrm rot="1509386">
            <a:off x="2861893" y="3882391"/>
            <a:ext cx="2015295" cy="307777"/>
          </a:xfrm>
          <a:prstGeom prst="rect">
            <a:avLst/>
          </a:prstGeom>
          <a:noFill/>
        </p:spPr>
        <p:txBody>
          <a:bodyPr wrap="none" rtlCol="0">
            <a:spAutoFit/>
          </a:bodyPr>
          <a:lstStyle/>
          <a:p>
            <a:r>
              <a:rPr lang="en-US" dirty="0"/>
              <a:t>sampling granularity ⬇️</a:t>
            </a:r>
          </a:p>
        </p:txBody>
      </p:sp>
      <p:pic>
        <p:nvPicPr>
          <p:cNvPr id="34" name="Google Shape;146;p20">
            <a:extLst>
              <a:ext uri="{FF2B5EF4-FFF2-40B4-BE49-F238E27FC236}">
                <a16:creationId xmlns:a16="http://schemas.microsoft.com/office/drawing/2014/main" id="{0010F323-E8C5-44CE-985A-A4DF96DF1FBB}"/>
              </a:ext>
            </a:extLst>
          </p:cNvPr>
          <p:cNvPicPr preferRelativeResize="0"/>
          <p:nvPr/>
        </p:nvPicPr>
        <p:blipFill>
          <a:blip r:embed="rId5">
            <a:alphaModFix/>
          </a:blip>
          <a:srcRect l="3905" r="66396"/>
          <a:stretch>
            <a:fillRect/>
          </a:stretch>
        </p:blipFill>
        <p:spPr>
          <a:xfrm>
            <a:off x="4732716" y="3376654"/>
            <a:ext cx="1597907" cy="1764832"/>
          </a:xfrm>
          <a:prstGeom prst="rect">
            <a:avLst/>
          </a:prstGeom>
          <a:noFill/>
          <a:ln>
            <a:noFill/>
          </a:ln>
        </p:spPr>
      </p:pic>
      <p:cxnSp>
        <p:nvCxnSpPr>
          <p:cNvPr id="42" name="Straight Arrow Connector 41">
            <a:extLst>
              <a:ext uri="{FF2B5EF4-FFF2-40B4-BE49-F238E27FC236}">
                <a16:creationId xmlns:a16="http://schemas.microsoft.com/office/drawing/2014/main" id="{D3D6501F-2FE7-A231-A808-E3F15E8D386F}"/>
              </a:ext>
            </a:extLst>
          </p:cNvPr>
          <p:cNvCxnSpPr>
            <a:cxnSpLocks/>
            <a:stCxn id="8" idx="3"/>
            <a:endCxn id="10" idx="1"/>
          </p:cNvCxnSpPr>
          <p:nvPr/>
        </p:nvCxnSpPr>
        <p:spPr>
          <a:xfrm flipV="1">
            <a:off x="2862266" y="2580767"/>
            <a:ext cx="1833681" cy="777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1292535-7271-892B-2DDE-0F60FFCA1558}"/>
              </a:ext>
            </a:extLst>
          </p:cNvPr>
          <p:cNvSpPr txBox="1"/>
          <p:nvPr/>
        </p:nvSpPr>
        <p:spPr>
          <a:xfrm>
            <a:off x="6422299" y="3088204"/>
            <a:ext cx="2403222" cy="369332"/>
          </a:xfrm>
          <a:prstGeom prst="rect">
            <a:avLst/>
          </a:prstGeom>
          <a:noFill/>
        </p:spPr>
        <p:txBody>
          <a:bodyPr wrap="none" rtlCol="0">
            <a:spAutoFit/>
          </a:bodyPr>
          <a:lstStyle/>
          <a:p>
            <a:r>
              <a:rPr lang="en-US" sz="1800" b="1" dirty="0"/>
              <a:t>Both accuracy lost!!</a:t>
            </a:r>
          </a:p>
        </p:txBody>
      </p:sp>
      <p:cxnSp>
        <p:nvCxnSpPr>
          <p:cNvPr id="45" name="Straight Arrow Connector 44">
            <a:extLst>
              <a:ext uri="{FF2B5EF4-FFF2-40B4-BE49-F238E27FC236}">
                <a16:creationId xmlns:a16="http://schemas.microsoft.com/office/drawing/2014/main" id="{2104FBB0-4B41-2957-CFDA-E6BBFCC4CF3E}"/>
              </a:ext>
            </a:extLst>
          </p:cNvPr>
          <p:cNvCxnSpPr>
            <a:cxnSpLocks/>
            <a:stCxn id="8" idx="3"/>
            <a:endCxn id="34" idx="1"/>
          </p:cNvCxnSpPr>
          <p:nvPr/>
        </p:nvCxnSpPr>
        <p:spPr>
          <a:xfrm>
            <a:off x="2862266" y="3358440"/>
            <a:ext cx="1870450" cy="90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9FEA3D3B-86EE-464B-8CE9-7710BFF879AE}"/>
              </a:ext>
            </a:extLst>
          </p:cNvPr>
          <p:cNvPicPr>
            <a:picLocks noChangeAspect="1"/>
          </p:cNvPicPr>
          <p:nvPr/>
        </p:nvPicPr>
        <p:blipFill>
          <a:blip r:embed="rId6"/>
          <a:stretch>
            <a:fillRect/>
          </a:stretch>
        </p:blipFill>
        <p:spPr>
          <a:xfrm>
            <a:off x="1307227" y="2611643"/>
            <a:ext cx="185448" cy="1021934"/>
          </a:xfrm>
          <a:prstGeom prst="rect">
            <a:avLst/>
          </a:prstGeom>
        </p:spPr>
      </p:pic>
      <p:sp>
        <p:nvSpPr>
          <p:cNvPr id="66" name="TextBox 65">
            <a:extLst>
              <a:ext uri="{FF2B5EF4-FFF2-40B4-BE49-F238E27FC236}">
                <a16:creationId xmlns:a16="http://schemas.microsoft.com/office/drawing/2014/main" id="{53618407-7436-8C9F-9B6C-C1CC533EF11B}"/>
              </a:ext>
            </a:extLst>
          </p:cNvPr>
          <p:cNvSpPr txBox="1"/>
          <p:nvPr/>
        </p:nvSpPr>
        <p:spPr>
          <a:xfrm>
            <a:off x="6202245" y="4736810"/>
            <a:ext cx="2970518" cy="338554"/>
          </a:xfrm>
          <a:prstGeom prst="rect">
            <a:avLst/>
          </a:prstGeom>
          <a:noFill/>
        </p:spPr>
        <p:txBody>
          <a:bodyPr wrap="square" rtlCol="0">
            <a:spAutoFit/>
          </a:bodyPr>
          <a:lstStyle/>
          <a:p>
            <a:r>
              <a:rPr lang="en-US" sz="800" dirty="0"/>
              <a:t>*</a:t>
            </a:r>
            <a:r>
              <a:rPr lang="en-US" sz="800" dirty="0" err="1"/>
              <a:t>Memtis</a:t>
            </a:r>
            <a:r>
              <a:rPr lang="en-US" sz="800" dirty="0"/>
              <a:t>: Efficient Memory Tiering with Dynamic Page Classification and Page Size Determination [SOSP ‘23]</a:t>
            </a:r>
          </a:p>
        </p:txBody>
      </p:sp>
      <p:sp>
        <p:nvSpPr>
          <p:cNvPr id="5" name="TextBox 4">
            <a:extLst>
              <a:ext uri="{FF2B5EF4-FFF2-40B4-BE49-F238E27FC236}">
                <a16:creationId xmlns:a16="http://schemas.microsoft.com/office/drawing/2014/main" id="{E6E58100-7CCB-5050-75F2-3476BFAFEE0A}"/>
              </a:ext>
            </a:extLst>
          </p:cNvPr>
          <p:cNvSpPr txBox="1"/>
          <p:nvPr/>
        </p:nvSpPr>
        <p:spPr>
          <a:xfrm>
            <a:off x="371113" y="1783120"/>
            <a:ext cx="3031599" cy="341632"/>
          </a:xfrm>
          <a:prstGeom prst="rect">
            <a:avLst/>
          </a:prstGeom>
          <a:noFill/>
        </p:spPr>
        <p:txBody>
          <a:bodyPr wrap="none" rtlCol="0">
            <a:spAutoFit/>
          </a:bodyPr>
          <a:lstStyle/>
          <a:p>
            <a:pPr marL="457200" indent="-361950">
              <a:lnSpc>
                <a:spcPct val="90000"/>
              </a:lnSpc>
              <a:spcBef>
                <a:spcPts val="800"/>
              </a:spcBef>
              <a:buClr>
                <a:schemeClr val="dk2"/>
              </a:buClr>
              <a:buSzPts val="2100"/>
              <a:buFont typeface="Arial"/>
              <a:buChar char="●"/>
            </a:pPr>
            <a:r>
              <a:rPr lang="en-US" sz="1800" dirty="0">
                <a:solidFill>
                  <a:schemeClr val="tx1"/>
                </a:solidFill>
              </a:rPr>
              <a:t>Accuracy vs. Overhead</a:t>
            </a:r>
          </a:p>
        </p:txBody>
      </p:sp>
    </p:spTree>
    <p:extLst>
      <p:ext uri="{BB962C8B-B14F-4D97-AF65-F5344CB8AC3E}">
        <p14:creationId xmlns:p14="http://schemas.microsoft.com/office/powerpoint/2010/main" val="21429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43" grpId="0"/>
      <p:bldP spid="6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8"/>
          <p:cNvPicPr preferRelativeResize="0"/>
          <p:nvPr/>
        </p:nvPicPr>
        <p:blipFill>
          <a:blip r:embed="rId3">
            <a:alphaModFix/>
          </a:blip>
          <a:stretch>
            <a:fillRect/>
          </a:stretch>
        </p:blipFill>
        <p:spPr>
          <a:xfrm>
            <a:off x="5041698" y="2840325"/>
            <a:ext cx="2008555" cy="1555717"/>
          </a:xfrm>
          <a:prstGeom prst="rect">
            <a:avLst/>
          </a:prstGeom>
          <a:noFill/>
          <a:ln>
            <a:noFill/>
          </a:ln>
        </p:spPr>
      </p:pic>
      <p:pic>
        <p:nvPicPr>
          <p:cNvPr id="222" name="Google Shape;222;p28"/>
          <p:cNvPicPr preferRelativeResize="0"/>
          <p:nvPr/>
        </p:nvPicPr>
        <p:blipFill>
          <a:blip r:embed="rId4">
            <a:alphaModFix/>
          </a:blip>
          <a:stretch>
            <a:fillRect/>
          </a:stretch>
        </p:blipFill>
        <p:spPr>
          <a:xfrm>
            <a:off x="5486337" y="1895459"/>
            <a:ext cx="1451901" cy="816674"/>
          </a:xfrm>
          <a:prstGeom prst="rect">
            <a:avLst/>
          </a:prstGeom>
          <a:noFill/>
          <a:ln>
            <a:noFill/>
          </a:ln>
        </p:spPr>
      </p:pic>
      <p:sp>
        <p:nvSpPr>
          <p:cNvPr id="223" name="Google Shape;223;p28"/>
          <p:cNvSpPr txBox="1"/>
          <p:nvPr/>
        </p:nvSpPr>
        <p:spPr>
          <a:xfrm>
            <a:off x="5664806" y="1487533"/>
            <a:ext cx="59745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latin typeface="Calibri"/>
                <a:ea typeface="Calibri"/>
                <a:cs typeface="Calibri"/>
                <a:sym typeface="Calibri"/>
              </a:rPr>
              <a:t>C++</a:t>
            </a:r>
            <a:endParaRPr sz="2100" dirty="0">
              <a:solidFill>
                <a:schemeClr val="dk1"/>
              </a:solidFill>
              <a:latin typeface="Calibri"/>
              <a:ea typeface="Calibri"/>
              <a:cs typeface="Calibri"/>
              <a:sym typeface="Calibri"/>
            </a:endParaRPr>
          </a:p>
        </p:txBody>
      </p:sp>
      <p:cxnSp>
        <p:nvCxnSpPr>
          <p:cNvPr id="224" name="Google Shape;224;p28"/>
          <p:cNvCxnSpPr>
            <a:cxnSpLocks/>
          </p:cNvCxnSpPr>
          <p:nvPr/>
        </p:nvCxnSpPr>
        <p:spPr>
          <a:xfrm>
            <a:off x="4601274" y="1455696"/>
            <a:ext cx="0" cy="3004464"/>
          </a:xfrm>
          <a:prstGeom prst="straightConnector1">
            <a:avLst/>
          </a:prstGeom>
          <a:noFill/>
          <a:ln w="28575" cap="flat" cmpd="sng">
            <a:solidFill>
              <a:srgbClr val="C64600"/>
            </a:solidFill>
            <a:prstDash val="solid"/>
            <a:round/>
            <a:headEnd type="none" w="med" len="med"/>
            <a:tailEnd type="none" w="med" len="med"/>
          </a:ln>
        </p:spPr>
      </p:cxnSp>
      <p:sp>
        <p:nvSpPr>
          <p:cNvPr id="225" name="Google Shape;225;p28"/>
          <p:cNvSpPr txBox="1"/>
          <p:nvPr/>
        </p:nvSpPr>
        <p:spPr>
          <a:xfrm>
            <a:off x="2364578" y="1521911"/>
            <a:ext cx="1401689"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dirty="0">
                <a:solidFill>
                  <a:schemeClr val="dk1"/>
                </a:solidFill>
                <a:latin typeface="Calibri"/>
                <a:ea typeface="Calibri"/>
                <a:cs typeface="Calibri"/>
                <a:sym typeface="Calibri"/>
              </a:rPr>
              <a:t>JVM-based</a:t>
            </a:r>
            <a:endParaRPr sz="2100" dirty="0">
              <a:solidFill>
                <a:schemeClr val="dk1"/>
              </a:solidFill>
              <a:latin typeface="Calibri"/>
              <a:ea typeface="Calibri"/>
              <a:cs typeface="Calibri"/>
              <a:sym typeface="Calibri"/>
            </a:endParaRPr>
          </a:p>
        </p:txBody>
      </p:sp>
      <p:pic>
        <p:nvPicPr>
          <p:cNvPr id="228" name="Google Shape;228;p28"/>
          <p:cNvPicPr preferRelativeResize="0"/>
          <p:nvPr/>
        </p:nvPicPr>
        <p:blipFill rotWithShape="1">
          <a:blip r:embed="rId5">
            <a:alphaModFix/>
          </a:blip>
          <a:srcRect l="12084" t="20851" r="25595" b="15733"/>
          <a:stretch/>
        </p:blipFill>
        <p:spPr>
          <a:xfrm>
            <a:off x="1634452" y="2777353"/>
            <a:ext cx="2760198" cy="1579874"/>
          </a:xfrm>
          <a:prstGeom prst="rect">
            <a:avLst/>
          </a:prstGeom>
          <a:noFill/>
          <a:ln>
            <a:noFill/>
          </a:ln>
        </p:spPr>
      </p:pic>
      <p:pic>
        <p:nvPicPr>
          <p:cNvPr id="229" name="Google Shape;229;p28"/>
          <p:cNvPicPr preferRelativeResize="0"/>
          <p:nvPr/>
        </p:nvPicPr>
        <p:blipFill>
          <a:blip r:embed="rId6">
            <a:alphaModFix/>
          </a:blip>
          <a:stretch>
            <a:fillRect/>
          </a:stretch>
        </p:blipFill>
        <p:spPr>
          <a:xfrm>
            <a:off x="2622311" y="1955464"/>
            <a:ext cx="700724" cy="700675"/>
          </a:xfrm>
          <a:prstGeom prst="rect">
            <a:avLst/>
          </a:prstGeom>
          <a:noFill/>
          <a:ln>
            <a:noFill/>
          </a:ln>
        </p:spPr>
      </p:pic>
      <p:sp>
        <p:nvSpPr>
          <p:cNvPr id="232" name="Google Shape;232;p28"/>
          <p:cNvSpPr txBox="1"/>
          <p:nvPr/>
        </p:nvSpPr>
        <p:spPr>
          <a:xfrm>
            <a:off x="409396" y="317610"/>
            <a:ext cx="4814400" cy="615523"/>
          </a:xfrm>
          <a:prstGeom prst="rect">
            <a:avLst/>
          </a:prstGeom>
          <a:noFill/>
          <a:ln>
            <a:noFill/>
          </a:ln>
        </p:spPr>
        <p:txBody>
          <a:bodyPr spcFirstLastPara="1" wrap="square" lIns="91425" tIns="91425" rIns="91425" bIns="91425" anchor="t" anchorCtr="0">
            <a:spAutoFit/>
          </a:bodyPr>
          <a:lstStyle/>
          <a:p>
            <a:pPr lvl="0"/>
            <a:r>
              <a:rPr lang="en-US" sz="2800" dirty="0">
                <a:solidFill>
                  <a:schemeClr val="tx1"/>
                </a:solidFill>
              </a:rPr>
              <a:t>PL Runtime-level Tiering</a:t>
            </a:r>
            <a:endParaRPr sz="2800" dirty="0">
              <a:solidFill>
                <a:schemeClr val="dk1"/>
              </a:solidFill>
            </a:endParaRPr>
          </a:p>
        </p:txBody>
      </p:sp>
      <p:sp>
        <p:nvSpPr>
          <p:cNvPr id="233" name="Google Shape;233;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5</a:t>
            </a:fld>
            <a:endParaRPr/>
          </a:p>
        </p:txBody>
      </p:sp>
      <p:sp>
        <p:nvSpPr>
          <p:cNvPr id="2" name="TextBox 1">
            <a:extLst>
              <a:ext uri="{FF2B5EF4-FFF2-40B4-BE49-F238E27FC236}">
                <a16:creationId xmlns:a16="http://schemas.microsoft.com/office/drawing/2014/main" id="{4E00FE0C-10D0-092F-AE8C-A320B92E87EB}"/>
              </a:ext>
            </a:extLst>
          </p:cNvPr>
          <p:cNvSpPr txBox="1"/>
          <p:nvPr/>
        </p:nvSpPr>
        <p:spPr>
          <a:xfrm>
            <a:off x="1273661" y="4624886"/>
            <a:ext cx="6596678" cy="369332"/>
          </a:xfrm>
          <a:prstGeom prst="rect">
            <a:avLst/>
          </a:prstGeom>
          <a:solidFill>
            <a:schemeClr val="accent4">
              <a:lumMod val="60000"/>
              <a:lumOff val="40000"/>
            </a:schemeClr>
          </a:solidFill>
          <a:ln w="28575">
            <a:solidFill>
              <a:schemeClr val="tx1"/>
            </a:solidFill>
          </a:ln>
        </p:spPr>
        <p:txBody>
          <a:bodyPr wrap="none" rtlCol="0">
            <a:spAutoFit/>
          </a:bodyPr>
          <a:lstStyle/>
          <a:p>
            <a:r>
              <a:rPr lang="en-US" sz="1800" dirty="0"/>
              <a:t>Problem: </a:t>
            </a:r>
            <a:r>
              <a:rPr lang="en-US" sz="1800" dirty="0" err="1"/>
              <a:t>CPython</a:t>
            </a:r>
            <a:r>
              <a:rPr lang="en-US" sz="1800" dirty="0"/>
              <a:t> lacks the PL feature to track object hotness!</a:t>
            </a:r>
          </a:p>
        </p:txBody>
      </p:sp>
      <p:sp>
        <p:nvSpPr>
          <p:cNvPr id="3" name="TextBox 2">
            <a:extLst>
              <a:ext uri="{FF2B5EF4-FFF2-40B4-BE49-F238E27FC236}">
                <a16:creationId xmlns:a16="http://schemas.microsoft.com/office/drawing/2014/main" id="{80A1870F-D96F-8011-402F-CDD87419585B}"/>
              </a:ext>
            </a:extLst>
          </p:cNvPr>
          <p:cNvSpPr txBox="1"/>
          <p:nvPr/>
        </p:nvSpPr>
        <p:spPr>
          <a:xfrm>
            <a:off x="325504" y="913596"/>
            <a:ext cx="3207929" cy="307777"/>
          </a:xfrm>
          <a:prstGeom prst="rect">
            <a:avLst/>
          </a:prstGeom>
          <a:noFill/>
        </p:spPr>
        <p:txBody>
          <a:bodyPr wrap="none" rtlCol="0">
            <a:spAutoFit/>
          </a:bodyPr>
          <a:lstStyle/>
          <a:p>
            <a:r>
              <a:rPr lang="en-US" dirty="0"/>
              <a:t>Fine-grained object hotness tracing ✅</a:t>
            </a:r>
          </a:p>
        </p:txBody>
      </p:sp>
      <p:sp>
        <p:nvSpPr>
          <p:cNvPr id="4" name="TextBox 3">
            <a:extLst>
              <a:ext uri="{FF2B5EF4-FFF2-40B4-BE49-F238E27FC236}">
                <a16:creationId xmlns:a16="http://schemas.microsoft.com/office/drawing/2014/main" id="{D1CB7DB4-7B8C-19BD-EA40-063935F025A6}"/>
              </a:ext>
            </a:extLst>
          </p:cNvPr>
          <p:cNvSpPr txBox="1"/>
          <p:nvPr/>
        </p:nvSpPr>
        <p:spPr>
          <a:xfrm>
            <a:off x="325504" y="1273681"/>
            <a:ext cx="4115229" cy="307777"/>
          </a:xfrm>
          <a:prstGeom prst="rect">
            <a:avLst/>
          </a:prstGeom>
          <a:noFill/>
        </p:spPr>
        <p:txBody>
          <a:bodyPr wrap="none" rtlCol="0">
            <a:spAutoFit/>
          </a:bodyPr>
          <a:lstStyle/>
          <a:p>
            <a:r>
              <a:rPr lang="en-US" dirty="0"/>
              <a:t>Make application-specific tiering configurations ✅</a:t>
            </a:r>
          </a:p>
        </p:txBody>
      </p:sp>
      <p:sp>
        <p:nvSpPr>
          <p:cNvPr id="5" name="Rectangle 4">
            <a:extLst>
              <a:ext uri="{FF2B5EF4-FFF2-40B4-BE49-F238E27FC236}">
                <a16:creationId xmlns:a16="http://schemas.microsoft.com/office/drawing/2014/main" id="{0C6A6FEB-4F75-3BC3-64AE-361A32D89A29}"/>
              </a:ext>
            </a:extLst>
          </p:cNvPr>
          <p:cNvSpPr/>
          <p:nvPr/>
        </p:nvSpPr>
        <p:spPr>
          <a:xfrm>
            <a:off x="2768184" y="2777353"/>
            <a:ext cx="1578964" cy="25066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769C75-9DFD-2A64-CE2D-845679D0634F}"/>
              </a:ext>
            </a:extLst>
          </p:cNvPr>
          <p:cNvSpPr/>
          <p:nvPr/>
        </p:nvSpPr>
        <p:spPr>
          <a:xfrm>
            <a:off x="2743951" y="3654138"/>
            <a:ext cx="1578964" cy="25066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E2EBCA-FB4D-A18F-A903-2E1EBF49A71E}"/>
              </a:ext>
            </a:extLst>
          </p:cNvPr>
          <p:cNvSpPr/>
          <p:nvPr/>
        </p:nvSpPr>
        <p:spPr>
          <a:xfrm>
            <a:off x="5422805" y="2876859"/>
            <a:ext cx="1578964" cy="301056"/>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5" grpId="0"/>
      <p:bldP spid="2" grpId="0" animBg="1"/>
      <p:bldP spid="3" grpId="0"/>
      <p:bldP spid="4" grpId="0"/>
      <p:bldP spid="5" grpId="0" animBg="1"/>
      <p:bldP spid="8" grpId="0"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BDB0-8E3F-245F-5393-2E3075615100}"/>
              </a:ext>
            </a:extLst>
          </p:cNvPr>
          <p:cNvSpPr>
            <a:spLocks noGrp="1"/>
          </p:cNvSpPr>
          <p:nvPr>
            <p:ph type="title"/>
          </p:nvPr>
        </p:nvSpPr>
        <p:spPr/>
        <p:txBody>
          <a:bodyPr/>
          <a:lstStyle/>
          <a:p>
            <a:r>
              <a:rPr lang="en-US" dirty="0"/>
              <a:t>Reference Counting</a:t>
            </a:r>
          </a:p>
        </p:txBody>
      </p:sp>
      <p:sp>
        <p:nvSpPr>
          <p:cNvPr id="4" name="Slide Number Placeholder 3">
            <a:extLst>
              <a:ext uri="{FF2B5EF4-FFF2-40B4-BE49-F238E27FC236}">
                <a16:creationId xmlns:a16="http://schemas.microsoft.com/office/drawing/2014/main" id="{6DA4092B-6259-0275-75F9-E090168DB1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 name="Snip and Round Single Corner Rectangle 4">
            <a:extLst>
              <a:ext uri="{FF2B5EF4-FFF2-40B4-BE49-F238E27FC236}">
                <a16:creationId xmlns:a16="http://schemas.microsoft.com/office/drawing/2014/main" id="{4CE1519B-E9AE-8EC9-D992-35475AE3B4D8}"/>
              </a:ext>
            </a:extLst>
          </p:cNvPr>
          <p:cNvSpPr/>
          <p:nvPr/>
        </p:nvSpPr>
        <p:spPr>
          <a:xfrm>
            <a:off x="2826325" y="1463691"/>
            <a:ext cx="1530521" cy="963200"/>
          </a:xfrm>
          <a:prstGeom prst="snip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PyObject</a:t>
            </a:r>
            <a:endParaRPr lang="en-US" dirty="0"/>
          </a:p>
        </p:txBody>
      </p:sp>
      <p:sp>
        <p:nvSpPr>
          <p:cNvPr id="6" name="Oval 5">
            <a:extLst>
              <a:ext uri="{FF2B5EF4-FFF2-40B4-BE49-F238E27FC236}">
                <a16:creationId xmlns:a16="http://schemas.microsoft.com/office/drawing/2014/main" id="{772C98A7-800A-997E-6EA1-0FDB64783B83}"/>
              </a:ext>
            </a:extLst>
          </p:cNvPr>
          <p:cNvSpPr/>
          <p:nvPr/>
        </p:nvSpPr>
        <p:spPr>
          <a:xfrm>
            <a:off x="1090434" y="1388714"/>
            <a:ext cx="440086" cy="440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56FF3530-DB33-10D2-8C70-AB798DDA14F9}"/>
              </a:ext>
            </a:extLst>
          </p:cNvPr>
          <p:cNvSpPr/>
          <p:nvPr/>
        </p:nvSpPr>
        <p:spPr>
          <a:xfrm>
            <a:off x="1090434" y="2090357"/>
            <a:ext cx="440086" cy="440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0" name="Straight Arrow Connector 9">
            <a:extLst>
              <a:ext uri="{FF2B5EF4-FFF2-40B4-BE49-F238E27FC236}">
                <a16:creationId xmlns:a16="http://schemas.microsoft.com/office/drawing/2014/main" id="{2063A6E9-C66A-78EE-13B3-92514A88846E}"/>
              </a:ext>
            </a:extLst>
          </p:cNvPr>
          <p:cNvCxnSpPr>
            <a:cxnSpLocks/>
            <a:stCxn id="6" idx="6"/>
            <a:endCxn id="5" idx="2"/>
          </p:cNvCxnSpPr>
          <p:nvPr/>
        </p:nvCxnSpPr>
        <p:spPr>
          <a:xfrm>
            <a:off x="1530520" y="1608757"/>
            <a:ext cx="1295805" cy="336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5028EE-CC2E-F489-A9E5-C1662376FA0D}"/>
              </a:ext>
            </a:extLst>
          </p:cNvPr>
          <p:cNvCxnSpPr>
            <a:cxnSpLocks/>
            <a:stCxn id="7" idx="6"/>
            <a:endCxn id="5" idx="2"/>
          </p:cNvCxnSpPr>
          <p:nvPr/>
        </p:nvCxnSpPr>
        <p:spPr>
          <a:xfrm flipV="1">
            <a:off x="1530520" y="1945291"/>
            <a:ext cx="1295805" cy="365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21E26F-E67B-B809-F4C8-3C09794A060E}"/>
              </a:ext>
            </a:extLst>
          </p:cNvPr>
          <p:cNvSpPr txBox="1"/>
          <p:nvPr/>
        </p:nvSpPr>
        <p:spPr>
          <a:xfrm>
            <a:off x="1696774" y="2165334"/>
            <a:ext cx="835485" cy="307777"/>
          </a:xfrm>
          <a:prstGeom prst="rect">
            <a:avLst/>
          </a:prstGeom>
          <a:noFill/>
        </p:spPr>
        <p:txBody>
          <a:bodyPr wrap="none" rtlCol="0">
            <a:spAutoFit/>
          </a:bodyPr>
          <a:lstStyle/>
          <a:p>
            <a:r>
              <a:rPr lang="en-US" dirty="0" err="1"/>
              <a:t>refcnt</a:t>
            </a:r>
            <a:r>
              <a:rPr lang="en-US" dirty="0"/>
              <a:t>=2</a:t>
            </a:r>
          </a:p>
        </p:txBody>
      </p:sp>
      <p:sp>
        <p:nvSpPr>
          <p:cNvPr id="14" name="TextBox 13">
            <a:extLst>
              <a:ext uri="{FF2B5EF4-FFF2-40B4-BE49-F238E27FC236}">
                <a16:creationId xmlns:a16="http://schemas.microsoft.com/office/drawing/2014/main" id="{1219059C-6074-2D7F-5B8A-27CEEC9B0387}"/>
              </a:ext>
            </a:extLst>
          </p:cNvPr>
          <p:cNvSpPr txBox="1"/>
          <p:nvPr/>
        </p:nvSpPr>
        <p:spPr>
          <a:xfrm>
            <a:off x="1696773" y="1437520"/>
            <a:ext cx="835485" cy="307777"/>
          </a:xfrm>
          <a:prstGeom prst="rect">
            <a:avLst/>
          </a:prstGeom>
          <a:noFill/>
        </p:spPr>
        <p:txBody>
          <a:bodyPr wrap="none" rtlCol="0">
            <a:spAutoFit/>
          </a:bodyPr>
          <a:lstStyle/>
          <a:p>
            <a:r>
              <a:rPr lang="en-US" dirty="0" err="1"/>
              <a:t>refcnt</a:t>
            </a:r>
            <a:r>
              <a:rPr lang="en-US" dirty="0"/>
              <a:t>=1</a:t>
            </a:r>
          </a:p>
        </p:txBody>
      </p:sp>
      <p:sp>
        <p:nvSpPr>
          <p:cNvPr id="16" name="Snip and Round Single Corner Rectangle 15">
            <a:extLst>
              <a:ext uri="{FF2B5EF4-FFF2-40B4-BE49-F238E27FC236}">
                <a16:creationId xmlns:a16="http://schemas.microsoft.com/office/drawing/2014/main" id="{7349E62A-266B-5128-D26F-E24AE0B0B08D}"/>
              </a:ext>
            </a:extLst>
          </p:cNvPr>
          <p:cNvSpPr/>
          <p:nvPr/>
        </p:nvSpPr>
        <p:spPr>
          <a:xfrm>
            <a:off x="2826324" y="1463691"/>
            <a:ext cx="1530520" cy="963200"/>
          </a:xfrm>
          <a:prstGeom prst="snipRoundRect">
            <a:avLst/>
          </a:prstGeom>
          <a:solidFill>
            <a:schemeClr val="bg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PyObject</a:t>
            </a:r>
            <a:endParaRPr lang="en-US" dirty="0"/>
          </a:p>
          <a:p>
            <a:pPr algn="ctr"/>
            <a:r>
              <a:rPr lang="en-US" dirty="0"/>
              <a:t>(logically freed)</a:t>
            </a:r>
          </a:p>
        </p:txBody>
      </p:sp>
    </p:spTree>
    <p:extLst>
      <p:ext uri="{BB962C8B-B14F-4D97-AF65-F5344CB8AC3E}">
        <p14:creationId xmlns:p14="http://schemas.microsoft.com/office/powerpoint/2010/main" val="250038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3" grpId="0"/>
      <p:bldP spid="13" grpId="1"/>
      <p:bldP spid="1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9828-C54D-7026-BF69-8EB21F8A6518}"/>
              </a:ext>
            </a:extLst>
          </p:cNvPr>
          <p:cNvSpPr>
            <a:spLocks noGrp="1"/>
          </p:cNvSpPr>
          <p:nvPr>
            <p:ph type="title"/>
          </p:nvPr>
        </p:nvSpPr>
        <p:spPr>
          <a:xfrm>
            <a:off x="628650" y="261733"/>
            <a:ext cx="7886700" cy="742608"/>
          </a:xfrm>
        </p:spPr>
        <p:txBody>
          <a:bodyPr/>
          <a:lstStyle/>
          <a:p>
            <a:r>
              <a:rPr lang="en-US" dirty="0"/>
              <a:t>Reference Counting</a:t>
            </a:r>
          </a:p>
        </p:txBody>
      </p:sp>
      <p:sp>
        <p:nvSpPr>
          <p:cNvPr id="4" name="Slide Number Placeholder 3">
            <a:extLst>
              <a:ext uri="{FF2B5EF4-FFF2-40B4-BE49-F238E27FC236}">
                <a16:creationId xmlns:a16="http://schemas.microsoft.com/office/drawing/2014/main" id="{96B56D03-17A8-E3B0-9C1C-13212EBBC0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12" name="TextBox 11">
            <a:extLst>
              <a:ext uri="{FF2B5EF4-FFF2-40B4-BE49-F238E27FC236}">
                <a16:creationId xmlns:a16="http://schemas.microsoft.com/office/drawing/2014/main" id="{E5CA2E40-6E18-16A8-E161-0B07DBA58F00}"/>
              </a:ext>
            </a:extLst>
          </p:cNvPr>
          <p:cNvSpPr txBox="1"/>
          <p:nvPr/>
        </p:nvSpPr>
        <p:spPr>
          <a:xfrm>
            <a:off x="704537" y="949173"/>
            <a:ext cx="3246402" cy="307777"/>
          </a:xfrm>
          <a:prstGeom prst="rect">
            <a:avLst/>
          </a:prstGeom>
          <a:noFill/>
        </p:spPr>
        <p:txBody>
          <a:bodyPr wrap="none" rtlCol="0">
            <a:spAutoFit/>
          </a:bodyPr>
          <a:lstStyle/>
          <a:p>
            <a:r>
              <a:rPr lang="en-US" dirty="0"/>
              <a:t>c = a + b, assuming a = 10 and b = 20.</a:t>
            </a:r>
          </a:p>
        </p:txBody>
      </p:sp>
      <p:grpSp>
        <p:nvGrpSpPr>
          <p:cNvPr id="10" name="Group 9">
            <a:extLst>
              <a:ext uri="{FF2B5EF4-FFF2-40B4-BE49-F238E27FC236}">
                <a16:creationId xmlns:a16="http://schemas.microsoft.com/office/drawing/2014/main" id="{51F67EF7-FBBD-66FC-8F8C-390DA8AAD006}"/>
              </a:ext>
            </a:extLst>
          </p:cNvPr>
          <p:cNvGrpSpPr/>
          <p:nvPr/>
        </p:nvGrpSpPr>
        <p:grpSpPr>
          <a:xfrm>
            <a:off x="1489022" y="1487783"/>
            <a:ext cx="906904" cy="2306730"/>
            <a:chOff x="944380" y="1295906"/>
            <a:chExt cx="906904" cy="2306730"/>
          </a:xfrm>
        </p:grpSpPr>
        <p:cxnSp>
          <p:nvCxnSpPr>
            <p:cNvPr id="6" name="Straight Connector 5">
              <a:extLst>
                <a:ext uri="{FF2B5EF4-FFF2-40B4-BE49-F238E27FC236}">
                  <a16:creationId xmlns:a16="http://schemas.microsoft.com/office/drawing/2014/main" id="{D814F687-7390-7935-2F34-DF2326362ABD}"/>
                </a:ext>
              </a:extLst>
            </p:cNvPr>
            <p:cNvCxnSpPr/>
            <p:nvPr/>
          </p:nvCxnSpPr>
          <p:spPr>
            <a:xfrm>
              <a:off x="944380" y="1295906"/>
              <a:ext cx="0" cy="2306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980CF2-7FF9-0B84-CDBC-90B6319F1039}"/>
                </a:ext>
              </a:extLst>
            </p:cNvPr>
            <p:cNvCxnSpPr/>
            <p:nvPr/>
          </p:nvCxnSpPr>
          <p:spPr>
            <a:xfrm>
              <a:off x="1851284" y="1295906"/>
              <a:ext cx="0" cy="2306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5D051A-1864-4931-3F66-2BC6DB4FB552}"/>
                </a:ext>
              </a:extLst>
            </p:cNvPr>
            <p:cNvCxnSpPr/>
            <p:nvPr/>
          </p:nvCxnSpPr>
          <p:spPr>
            <a:xfrm>
              <a:off x="944380" y="3602636"/>
              <a:ext cx="90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AC508476-823C-A9F5-11BE-ADB544E5EA1E}"/>
              </a:ext>
            </a:extLst>
          </p:cNvPr>
          <p:cNvCxnSpPr/>
          <p:nvPr/>
        </p:nvCxnSpPr>
        <p:spPr>
          <a:xfrm>
            <a:off x="1489022" y="3399298"/>
            <a:ext cx="90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F2594C7-B152-7791-4C05-D8B8E5194D21}"/>
              </a:ext>
            </a:extLst>
          </p:cNvPr>
          <p:cNvSpPr txBox="1"/>
          <p:nvPr/>
        </p:nvSpPr>
        <p:spPr>
          <a:xfrm>
            <a:off x="1648964" y="3443017"/>
            <a:ext cx="587020" cy="307777"/>
          </a:xfrm>
          <a:prstGeom prst="rect">
            <a:avLst/>
          </a:prstGeom>
          <a:noFill/>
        </p:spPr>
        <p:txBody>
          <a:bodyPr wrap="none" rtlCol="0">
            <a:spAutoFit/>
          </a:bodyPr>
          <a:lstStyle/>
          <a:p>
            <a:r>
              <a:rPr lang="en-US" dirty="0"/>
              <a:t>a=10</a:t>
            </a:r>
          </a:p>
        </p:txBody>
      </p:sp>
      <p:sp>
        <p:nvSpPr>
          <p:cNvPr id="24" name="TextBox 23">
            <a:extLst>
              <a:ext uri="{FF2B5EF4-FFF2-40B4-BE49-F238E27FC236}">
                <a16:creationId xmlns:a16="http://schemas.microsoft.com/office/drawing/2014/main" id="{A78CE4B2-E0CA-AE9E-75AD-33C04904924A}"/>
              </a:ext>
            </a:extLst>
          </p:cNvPr>
          <p:cNvSpPr txBox="1"/>
          <p:nvPr/>
        </p:nvSpPr>
        <p:spPr>
          <a:xfrm>
            <a:off x="1648985" y="3061243"/>
            <a:ext cx="586999" cy="307777"/>
          </a:xfrm>
          <a:prstGeom prst="rect">
            <a:avLst/>
          </a:prstGeom>
          <a:noFill/>
        </p:spPr>
        <p:txBody>
          <a:bodyPr wrap="square" rtlCol="0">
            <a:spAutoFit/>
          </a:bodyPr>
          <a:lstStyle/>
          <a:p>
            <a:r>
              <a:rPr lang="en-US" dirty="0"/>
              <a:t>b=20</a:t>
            </a:r>
          </a:p>
        </p:txBody>
      </p:sp>
      <p:cxnSp>
        <p:nvCxnSpPr>
          <p:cNvPr id="25" name="Straight Connector 24">
            <a:extLst>
              <a:ext uri="{FF2B5EF4-FFF2-40B4-BE49-F238E27FC236}">
                <a16:creationId xmlns:a16="http://schemas.microsoft.com/office/drawing/2014/main" id="{0DFB634D-62D7-F43A-5A7B-83F4978ACB38}"/>
              </a:ext>
            </a:extLst>
          </p:cNvPr>
          <p:cNvCxnSpPr/>
          <p:nvPr/>
        </p:nvCxnSpPr>
        <p:spPr>
          <a:xfrm>
            <a:off x="1489022" y="3017524"/>
            <a:ext cx="906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C46EDFB-2284-5179-4904-283792472A1B}"/>
              </a:ext>
            </a:extLst>
          </p:cNvPr>
          <p:cNvSpPr txBox="1"/>
          <p:nvPr/>
        </p:nvSpPr>
        <p:spPr>
          <a:xfrm>
            <a:off x="1648964" y="3456457"/>
            <a:ext cx="577402" cy="307777"/>
          </a:xfrm>
          <a:prstGeom prst="rect">
            <a:avLst/>
          </a:prstGeom>
          <a:noFill/>
        </p:spPr>
        <p:txBody>
          <a:bodyPr wrap="none" rtlCol="0">
            <a:spAutoFit/>
          </a:bodyPr>
          <a:lstStyle/>
          <a:p>
            <a:r>
              <a:rPr lang="en-US" dirty="0"/>
              <a:t>c=30</a:t>
            </a:r>
          </a:p>
        </p:txBody>
      </p:sp>
      <p:sp>
        <p:nvSpPr>
          <p:cNvPr id="34" name="TextBox 33">
            <a:extLst>
              <a:ext uri="{FF2B5EF4-FFF2-40B4-BE49-F238E27FC236}">
                <a16:creationId xmlns:a16="http://schemas.microsoft.com/office/drawing/2014/main" id="{A2F92735-235A-5502-A343-22B7B6303504}"/>
              </a:ext>
            </a:extLst>
          </p:cNvPr>
          <p:cNvSpPr txBox="1"/>
          <p:nvPr/>
        </p:nvSpPr>
        <p:spPr>
          <a:xfrm>
            <a:off x="2729218" y="1793368"/>
            <a:ext cx="1001565" cy="307777"/>
          </a:xfrm>
          <a:prstGeom prst="rect">
            <a:avLst/>
          </a:prstGeom>
          <a:noFill/>
        </p:spPr>
        <p:txBody>
          <a:bodyPr wrap="square" rtlCol="0">
            <a:spAutoFit/>
          </a:bodyPr>
          <a:lstStyle/>
          <a:p>
            <a:r>
              <a:rPr lang="en-US" dirty="0" err="1"/>
              <a:t>a.refcnt</a:t>
            </a:r>
            <a:r>
              <a:rPr lang="en-US" dirty="0"/>
              <a:t>=1</a:t>
            </a:r>
          </a:p>
        </p:txBody>
      </p:sp>
      <p:sp>
        <p:nvSpPr>
          <p:cNvPr id="36" name="TextBox 35">
            <a:extLst>
              <a:ext uri="{FF2B5EF4-FFF2-40B4-BE49-F238E27FC236}">
                <a16:creationId xmlns:a16="http://schemas.microsoft.com/office/drawing/2014/main" id="{F21E408A-2BFD-F19A-9ECE-1D59D85B11DB}"/>
              </a:ext>
            </a:extLst>
          </p:cNvPr>
          <p:cNvSpPr txBox="1"/>
          <p:nvPr/>
        </p:nvSpPr>
        <p:spPr>
          <a:xfrm>
            <a:off x="2729218" y="2181844"/>
            <a:ext cx="1001565" cy="307777"/>
          </a:xfrm>
          <a:prstGeom prst="rect">
            <a:avLst/>
          </a:prstGeom>
          <a:noFill/>
        </p:spPr>
        <p:txBody>
          <a:bodyPr wrap="square" rtlCol="0">
            <a:spAutoFit/>
          </a:bodyPr>
          <a:lstStyle/>
          <a:p>
            <a:r>
              <a:rPr lang="en-US" dirty="0" err="1"/>
              <a:t>b.refcnt</a:t>
            </a:r>
            <a:r>
              <a:rPr lang="en-US" dirty="0"/>
              <a:t>=1</a:t>
            </a:r>
          </a:p>
        </p:txBody>
      </p:sp>
      <p:sp>
        <p:nvSpPr>
          <p:cNvPr id="38" name="TextBox 37">
            <a:extLst>
              <a:ext uri="{FF2B5EF4-FFF2-40B4-BE49-F238E27FC236}">
                <a16:creationId xmlns:a16="http://schemas.microsoft.com/office/drawing/2014/main" id="{36B12BDD-620F-7A21-394D-4AB8F04A798A}"/>
              </a:ext>
            </a:extLst>
          </p:cNvPr>
          <p:cNvSpPr txBox="1"/>
          <p:nvPr/>
        </p:nvSpPr>
        <p:spPr>
          <a:xfrm>
            <a:off x="2729217" y="2174616"/>
            <a:ext cx="1001565" cy="307777"/>
          </a:xfrm>
          <a:prstGeom prst="rect">
            <a:avLst/>
          </a:prstGeom>
          <a:noFill/>
        </p:spPr>
        <p:txBody>
          <a:bodyPr wrap="square" rtlCol="0">
            <a:spAutoFit/>
          </a:bodyPr>
          <a:lstStyle/>
          <a:p>
            <a:r>
              <a:rPr lang="en-US" dirty="0" err="1"/>
              <a:t>b.refcnt</a:t>
            </a:r>
            <a:r>
              <a:rPr lang="en-US" dirty="0"/>
              <a:t>=2</a:t>
            </a:r>
          </a:p>
        </p:txBody>
      </p:sp>
      <p:sp>
        <p:nvSpPr>
          <p:cNvPr id="39" name="TextBox 38">
            <a:extLst>
              <a:ext uri="{FF2B5EF4-FFF2-40B4-BE49-F238E27FC236}">
                <a16:creationId xmlns:a16="http://schemas.microsoft.com/office/drawing/2014/main" id="{81ADC426-E093-35D0-FEEB-7741A6C5337F}"/>
              </a:ext>
            </a:extLst>
          </p:cNvPr>
          <p:cNvSpPr txBox="1"/>
          <p:nvPr/>
        </p:nvSpPr>
        <p:spPr>
          <a:xfrm>
            <a:off x="2729218" y="1793367"/>
            <a:ext cx="1001565" cy="307777"/>
          </a:xfrm>
          <a:prstGeom prst="rect">
            <a:avLst/>
          </a:prstGeom>
          <a:noFill/>
        </p:spPr>
        <p:txBody>
          <a:bodyPr wrap="square" rtlCol="0">
            <a:spAutoFit/>
          </a:bodyPr>
          <a:lstStyle/>
          <a:p>
            <a:r>
              <a:rPr lang="en-US" dirty="0" err="1"/>
              <a:t>a.refcnt</a:t>
            </a:r>
            <a:r>
              <a:rPr lang="en-US" dirty="0"/>
              <a:t>=2</a:t>
            </a:r>
          </a:p>
        </p:txBody>
      </p:sp>
      <p:sp>
        <p:nvSpPr>
          <p:cNvPr id="40" name="TextBox 39">
            <a:extLst>
              <a:ext uri="{FF2B5EF4-FFF2-40B4-BE49-F238E27FC236}">
                <a16:creationId xmlns:a16="http://schemas.microsoft.com/office/drawing/2014/main" id="{F4BB3048-07C9-FFA7-A904-E7CC755FE1C1}"/>
              </a:ext>
            </a:extLst>
          </p:cNvPr>
          <p:cNvSpPr txBox="1"/>
          <p:nvPr/>
        </p:nvSpPr>
        <p:spPr>
          <a:xfrm>
            <a:off x="2729216" y="2174615"/>
            <a:ext cx="1001565" cy="307777"/>
          </a:xfrm>
          <a:prstGeom prst="rect">
            <a:avLst/>
          </a:prstGeom>
          <a:noFill/>
        </p:spPr>
        <p:txBody>
          <a:bodyPr wrap="square" rtlCol="0">
            <a:spAutoFit/>
          </a:bodyPr>
          <a:lstStyle/>
          <a:p>
            <a:r>
              <a:rPr lang="en-US" dirty="0" err="1"/>
              <a:t>b.refcnt</a:t>
            </a:r>
            <a:r>
              <a:rPr lang="en-US" dirty="0"/>
              <a:t>=1</a:t>
            </a:r>
          </a:p>
        </p:txBody>
      </p:sp>
      <p:sp>
        <p:nvSpPr>
          <p:cNvPr id="41" name="TextBox 40">
            <a:extLst>
              <a:ext uri="{FF2B5EF4-FFF2-40B4-BE49-F238E27FC236}">
                <a16:creationId xmlns:a16="http://schemas.microsoft.com/office/drawing/2014/main" id="{AAB7636F-06F1-526E-7C18-0D7FC00CD405}"/>
              </a:ext>
            </a:extLst>
          </p:cNvPr>
          <p:cNvSpPr txBox="1"/>
          <p:nvPr/>
        </p:nvSpPr>
        <p:spPr>
          <a:xfrm>
            <a:off x="2729217" y="1792843"/>
            <a:ext cx="1001565" cy="307777"/>
          </a:xfrm>
          <a:prstGeom prst="rect">
            <a:avLst/>
          </a:prstGeom>
          <a:noFill/>
        </p:spPr>
        <p:txBody>
          <a:bodyPr wrap="square" rtlCol="0">
            <a:spAutoFit/>
          </a:bodyPr>
          <a:lstStyle/>
          <a:p>
            <a:r>
              <a:rPr lang="en-US" dirty="0" err="1"/>
              <a:t>a.refcnt</a:t>
            </a:r>
            <a:r>
              <a:rPr lang="en-US" dirty="0"/>
              <a:t>=1</a:t>
            </a:r>
          </a:p>
        </p:txBody>
      </p:sp>
      <p:sp>
        <p:nvSpPr>
          <p:cNvPr id="42" name="TextBox 41">
            <a:extLst>
              <a:ext uri="{FF2B5EF4-FFF2-40B4-BE49-F238E27FC236}">
                <a16:creationId xmlns:a16="http://schemas.microsoft.com/office/drawing/2014/main" id="{CF6070D7-E5D9-F4EB-CE34-7FB5198CB521}"/>
              </a:ext>
            </a:extLst>
          </p:cNvPr>
          <p:cNvSpPr txBox="1"/>
          <p:nvPr/>
        </p:nvSpPr>
        <p:spPr>
          <a:xfrm>
            <a:off x="2729218" y="2563617"/>
            <a:ext cx="1001565" cy="307777"/>
          </a:xfrm>
          <a:prstGeom prst="rect">
            <a:avLst/>
          </a:prstGeom>
          <a:noFill/>
        </p:spPr>
        <p:txBody>
          <a:bodyPr wrap="square" rtlCol="0">
            <a:spAutoFit/>
          </a:bodyPr>
          <a:lstStyle/>
          <a:p>
            <a:r>
              <a:rPr lang="en-US" dirty="0" err="1"/>
              <a:t>c.refcnt</a:t>
            </a:r>
            <a:r>
              <a:rPr lang="en-US" dirty="0"/>
              <a:t>=1</a:t>
            </a:r>
          </a:p>
        </p:txBody>
      </p:sp>
      <p:sp>
        <p:nvSpPr>
          <p:cNvPr id="44" name="TextBox 43">
            <a:extLst>
              <a:ext uri="{FF2B5EF4-FFF2-40B4-BE49-F238E27FC236}">
                <a16:creationId xmlns:a16="http://schemas.microsoft.com/office/drawing/2014/main" id="{6D997DFF-D405-6F2A-E7CE-15CC702C664E}"/>
              </a:ext>
            </a:extLst>
          </p:cNvPr>
          <p:cNvSpPr txBox="1"/>
          <p:nvPr/>
        </p:nvSpPr>
        <p:spPr>
          <a:xfrm>
            <a:off x="2729215" y="2570320"/>
            <a:ext cx="1001565" cy="307777"/>
          </a:xfrm>
          <a:prstGeom prst="rect">
            <a:avLst/>
          </a:prstGeom>
          <a:noFill/>
        </p:spPr>
        <p:txBody>
          <a:bodyPr wrap="square" rtlCol="0">
            <a:spAutoFit/>
          </a:bodyPr>
          <a:lstStyle/>
          <a:p>
            <a:r>
              <a:rPr lang="en-US" dirty="0" err="1"/>
              <a:t>c.refcnt</a:t>
            </a:r>
            <a:r>
              <a:rPr lang="en-US" dirty="0"/>
              <a:t>=2</a:t>
            </a:r>
          </a:p>
        </p:txBody>
      </p:sp>
      <p:sp>
        <p:nvSpPr>
          <p:cNvPr id="45" name="TextBox 44">
            <a:extLst>
              <a:ext uri="{FF2B5EF4-FFF2-40B4-BE49-F238E27FC236}">
                <a16:creationId xmlns:a16="http://schemas.microsoft.com/office/drawing/2014/main" id="{0FCE4839-2BB7-764A-1AC8-225E09BC19E4}"/>
              </a:ext>
            </a:extLst>
          </p:cNvPr>
          <p:cNvSpPr txBox="1"/>
          <p:nvPr/>
        </p:nvSpPr>
        <p:spPr>
          <a:xfrm>
            <a:off x="2729215" y="2577548"/>
            <a:ext cx="1001565" cy="307777"/>
          </a:xfrm>
          <a:prstGeom prst="rect">
            <a:avLst/>
          </a:prstGeom>
          <a:noFill/>
        </p:spPr>
        <p:txBody>
          <a:bodyPr wrap="square" rtlCol="0">
            <a:spAutoFit/>
          </a:bodyPr>
          <a:lstStyle/>
          <a:p>
            <a:r>
              <a:rPr lang="en-US" dirty="0" err="1"/>
              <a:t>c.refcnt</a:t>
            </a:r>
            <a:r>
              <a:rPr lang="en-US" dirty="0"/>
              <a:t>=1</a:t>
            </a:r>
          </a:p>
        </p:txBody>
      </p:sp>
      <p:grpSp>
        <p:nvGrpSpPr>
          <p:cNvPr id="52" name="Group 51">
            <a:extLst>
              <a:ext uri="{FF2B5EF4-FFF2-40B4-BE49-F238E27FC236}">
                <a16:creationId xmlns:a16="http://schemas.microsoft.com/office/drawing/2014/main" id="{D65B8D28-F37C-2B7A-7038-854E4CD33C11}"/>
              </a:ext>
            </a:extLst>
          </p:cNvPr>
          <p:cNvGrpSpPr/>
          <p:nvPr/>
        </p:nvGrpSpPr>
        <p:grpSpPr>
          <a:xfrm>
            <a:off x="2395926" y="3215131"/>
            <a:ext cx="1766219" cy="381774"/>
            <a:chOff x="2395926" y="3398009"/>
            <a:chExt cx="1766219" cy="381774"/>
          </a:xfrm>
        </p:grpSpPr>
        <p:sp>
          <p:nvSpPr>
            <p:cNvPr id="47" name="TextBox 46">
              <a:extLst>
                <a:ext uri="{FF2B5EF4-FFF2-40B4-BE49-F238E27FC236}">
                  <a16:creationId xmlns:a16="http://schemas.microsoft.com/office/drawing/2014/main" id="{1E02FBD6-8195-0A27-AF62-CCB8C59C4D18}"/>
                </a:ext>
              </a:extLst>
            </p:cNvPr>
            <p:cNvSpPr txBox="1"/>
            <p:nvPr/>
          </p:nvSpPr>
          <p:spPr>
            <a:xfrm>
              <a:off x="2781169" y="3398009"/>
              <a:ext cx="1380976" cy="307777"/>
            </a:xfrm>
            <a:prstGeom prst="rect">
              <a:avLst/>
            </a:prstGeom>
            <a:noFill/>
          </p:spPr>
          <p:txBody>
            <a:bodyPr wrap="square">
              <a:spAutoFit/>
            </a:bodyPr>
            <a:lstStyle/>
            <a:p>
              <a:r>
                <a:rPr lang="en-US" dirty="0"/>
                <a:t>BINARY_ADD</a:t>
              </a:r>
            </a:p>
          </p:txBody>
        </p:sp>
        <p:cxnSp>
          <p:nvCxnSpPr>
            <p:cNvPr id="49" name="Straight Arrow Connector 48">
              <a:extLst>
                <a:ext uri="{FF2B5EF4-FFF2-40B4-BE49-F238E27FC236}">
                  <a16:creationId xmlns:a16="http://schemas.microsoft.com/office/drawing/2014/main" id="{23F2E69A-1EEF-6717-8748-33C52E8316B4}"/>
                </a:ext>
              </a:extLst>
            </p:cNvPr>
            <p:cNvCxnSpPr>
              <a:endCxn id="47" idx="1"/>
            </p:cNvCxnSpPr>
            <p:nvPr/>
          </p:nvCxnSpPr>
          <p:spPr>
            <a:xfrm>
              <a:off x="2395926" y="3398009"/>
              <a:ext cx="385243" cy="153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6A47CC-4902-14A2-E19A-7C1669A477BD}"/>
                </a:ext>
              </a:extLst>
            </p:cNvPr>
            <p:cNvCxnSpPr>
              <a:endCxn id="47" idx="1"/>
            </p:cNvCxnSpPr>
            <p:nvPr/>
          </p:nvCxnSpPr>
          <p:spPr>
            <a:xfrm flipV="1">
              <a:off x="2395926" y="3551898"/>
              <a:ext cx="385243" cy="227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D50CEB2B-76EF-8B51-989F-DB20D62E03C7}"/>
              </a:ext>
            </a:extLst>
          </p:cNvPr>
          <p:cNvSpPr txBox="1"/>
          <p:nvPr/>
        </p:nvSpPr>
        <p:spPr>
          <a:xfrm>
            <a:off x="1123862" y="4135918"/>
            <a:ext cx="7078130" cy="584775"/>
          </a:xfrm>
          <a:prstGeom prst="rect">
            <a:avLst/>
          </a:prstGeom>
          <a:solidFill>
            <a:schemeClr val="accent1">
              <a:lumMod val="40000"/>
              <a:lumOff val="60000"/>
            </a:schemeClr>
          </a:solidFill>
          <a:ln w="25400">
            <a:solidFill>
              <a:schemeClr val="tx1"/>
            </a:solidFill>
          </a:ln>
        </p:spPr>
        <p:txBody>
          <a:bodyPr wrap="square" rtlCol="0">
            <a:spAutoFit/>
          </a:bodyPr>
          <a:lstStyle/>
          <a:p>
            <a:pPr algn="ctr"/>
            <a:r>
              <a:rPr lang="en-US" sz="1600" b="1" dirty="0"/>
              <a:t>Observation</a:t>
            </a:r>
            <a:r>
              <a:rPr lang="en-US" sz="1600" dirty="0"/>
              <a:t>: although </a:t>
            </a:r>
            <a:r>
              <a:rPr lang="en-US" sz="1600" dirty="0" err="1"/>
              <a:t>refcnt</a:t>
            </a:r>
            <a:r>
              <a:rPr lang="en-US" sz="1600" dirty="0"/>
              <a:t> does not directly indicate object access, we can observe its changing behavior and infer their hotness.</a:t>
            </a:r>
          </a:p>
        </p:txBody>
      </p:sp>
      <p:sp>
        <p:nvSpPr>
          <p:cNvPr id="3" name="Google Shape;337;p34">
            <a:extLst>
              <a:ext uri="{FF2B5EF4-FFF2-40B4-BE49-F238E27FC236}">
                <a16:creationId xmlns:a16="http://schemas.microsoft.com/office/drawing/2014/main" id="{40A2C30A-E3F7-75B2-A9FE-F1EB58D7859C}"/>
              </a:ext>
            </a:extLst>
          </p:cNvPr>
          <p:cNvSpPr txBox="1"/>
          <p:nvPr/>
        </p:nvSpPr>
        <p:spPr>
          <a:xfrm>
            <a:off x="4354657" y="2131044"/>
            <a:ext cx="1668332" cy="497029"/>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dirty="0">
                <a:solidFill>
                  <a:schemeClr val="dk1"/>
                </a:solidFill>
              </a:rPr>
              <a:t>uint</a:t>
            </a:r>
            <a:r>
              <a:rPr lang="en" dirty="0">
                <a:solidFill>
                  <a:srgbClr val="FF0000"/>
                </a:solidFill>
              </a:rPr>
              <a:t>64</a:t>
            </a:r>
            <a:r>
              <a:rPr lang="en" dirty="0">
                <a:solidFill>
                  <a:schemeClr val="dk1"/>
                </a:solidFill>
              </a:rPr>
              <a:t>_t </a:t>
            </a:r>
            <a:r>
              <a:rPr lang="en" dirty="0" err="1">
                <a:solidFill>
                  <a:schemeClr val="accent1">
                    <a:lumMod val="75000"/>
                  </a:schemeClr>
                </a:solidFill>
              </a:rPr>
              <a:t>ob_refcnt</a:t>
            </a:r>
            <a:r>
              <a:rPr lang="en" dirty="0">
                <a:solidFill>
                  <a:schemeClr val="tx1"/>
                </a:solidFill>
              </a:rPr>
              <a:t>;</a:t>
            </a:r>
          </a:p>
        </p:txBody>
      </p:sp>
      <p:sp>
        <p:nvSpPr>
          <p:cNvPr id="5" name="Google Shape;337;p34">
            <a:extLst>
              <a:ext uri="{FF2B5EF4-FFF2-40B4-BE49-F238E27FC236}">
                <a16:creationId xmlns:a16="http://schemas.microsoft.com/office/drawing/2014/main" id="{ED1F9D72-0C17-A9B5-54DA-FC4B23765AC2}"/>
              </a:ext>
            </a:extLst>
          </p:cNvPr>
          <p:cNvSpPr txBox="1"/>
          <p:nvPr/>
        </p:nvSpPr>
        <p:spPr>
          <a:xfrm>
            <a:off x="6335100" y="1687097"/>
            <a:ext cx="1668332" cy="497029"/>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dirty="0">
                <a:solidFill>
                  <a:schemeClr val="dk1"/>
                </a:solidFill>
              </a:rPr>
              <a:t>uint</a:t>
            </a:r>
            <a:r>
              <a:rPr lang="en" dirty="0">
                <a:solidFill>
                  <a:srgbClr val="FFC000"/>
                </a:solidFill>
              </a:rPr>
              <a:t>32</a:t>
            </a:r>
            <a:r>
              <a:rPr lang="en" dirty="0">
                <a:solidFill>
                  <a:schemeClr val="dk1"/>
                </a:solidFill>
              </a:rPr>
              <a:t>_t </a:t>
            </a:r>
            <a:r>
              <a:rPr lang="en" dirty="0" err="1">
                <a:solidFill>
                  <a:schemeClr val="accent1">
                    <a:lumMod val="75000"/>
                  </a:schemeClr>
                </a:solidFill>
              </a:rPr>
              <a:t>ob_refcnt</a:t>
            </a:r>
            <a:r>
              <a:rPr lang="en" dirty="0">
                <a:solidFill>
                  <a:schemeClr val="tx1"/>
                </a:solidFill>
              </a:rPr>
              <a:t>;</a:t>
            </a:r>
          </a:p>
        </p:txBody>
      </p:sp>
      <p:cxnSp>
        <p:nvCxnSpPr>
          <p:cNvPr id="14" name="Straight Arrow Connector 13">
            <a:extLst>
              <a:ext uri="{FF2B5EF4-FFF2-40B4-BE49-F238E27FC236}">
                <a16:creationId xmlns:a16="http://schemas.microsoft.com/office/drawing/2014/main" id="{79798661-4193-D487-3A43-1B022F122CB9}"/>
              </a:ext>
            </a:extLst>
          </p:cNvPr>
          <p:cNvCxnSpPr>
            <a:stCxn id="3" idx="3"/>
            <a:endCxn id="5" idx="1"/>
          </p:cNvCxnSpPr>
          <p:nvPr/>
        </p:nvCxnSpPr>
        <p:spPr>
          <a:xfrm flipV="1">
            <a:off x="6022989" y="1935612"/>
            <a:ext cx="312111" cy="4439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Google Shape;337;p34">
            <a:extLst>
              <a:ext uri="{FF2B5EF4-FFF2-40B4-BE49-F238E27FC236}">
                <a16:creationId xmlns:a16="http://schemas.microsoft.com/office/drawing/2014/main" id="{7B2ACF9D-EEA5-C146-AC5F-9AD7D4EC9FE3}"/>
              </a:ext>
            </a:extLst>
          </p:cNvPr>
          <p:cNvSpPr txBox="1"/>
          <p:nvPr/>
        </p:nvSpPr>
        <p:spPr>
          <a:xfrm>
            <a:off x="6335101" y="2517040"/>
            <a:ext cx="1771836" cy="497029"/>
          </a:xfrm>
          <a:prstGeom prst="rect">
            <a:avLst/>
          </a:prstGeom>
          <a:noFill/>
          <a:ln>
            <a:noFill/>
          </a:ln>
        </p:spPr>
        <p:txBody>
          <a:bodyPr spcFirstLastPara="1" wrap="square" lIns="91425" tIns="91425" rIns="91425" bIns="91425" anchor="t" anchorCtr="0">
            <a:spAutoFit/>
          </a:bodyPr>
          <a:lstStyle/>
          <a:p>
            <a:pPr marL="0" lvl="0" indent="0" algn="l" rtl="0">
              <a:lnSpc>
                <a:spcPct val="145000"/>
              </a:lnSpc>
              <a:spcBef>
                <a:spcPts val="0"/>
              </a:spcBef>
              <a:spcAft>
                <a:spcPts val="0"/>
              </a:spcAft>
              <a:buNone/>
            </a:pPr>
            <a:r>
              <a:rPr lang="en" dirty="0">
                <a:solidFill>
                  <a:schemeClr val="dk1"/>
                </a:solidFill>
              </a:rPr>
              <a:t>uint</a:t>
            </a:r>
            <a:r>
              <a:rPr lang="en" dirty="0">
                <a:solidFill>
                  <a:srgbClr val="FFC000"/>
                </a:solidFill>
              </a:rPr>
              <a:t>32</a:t>
            </a:r>
            <a:r>
              <a:rPr lang="en" dirty="0">
                <a:solidFill>
                  <a:schemeClr val="dk1"/>
                </a:solidFill>
              </a:rPr>
              <a:t>_t </a:t>
            </a:r>
            <a:r>
              <a:rPr lang="en" dirty="0" err="1">
                <a:solidFill>
                  <a:schemeClr val="accent1">
                    <a:lumMod val="75000"/>
                  </a:schemeClr>
                </a:solidFill>
              </a:rPr>
              <a:t>mtp_cnt</a:t>
            </a:r>
            <a:r>
              <a:rPr lang="en" dirty="0">
                <a:solidFill>
                  <a:schemeClr val="tx1"/>
                </a:solidFill>
              </a:rPr>
              <a:t>;</a:t>
            </a:r>
          </a:p>
        </p:txBody>
      </p:sp>
      <p:cxnSp>
        <p:nvCxnSpPr>
          <p:cNvPr id="18" name="Straight Arrow Connector 17">
            <a:extLst>
              <a:ext uri="{FF2B5EF4-FFF2-40B4-BE49-F238E27FC236}">
                <a16:creationId xmlns:a16="http://schemas.microsoft.com/office/drawing/2014/main" id="{26634CF4-2ABD-9537-335F-069889809C41}"/>
              </a:ext>
            </a:extLst>
          </p:cNvPr>
          <p:cNvCxnSpPr>
            <a:cxnSpLocks/>
            <a:stCxn id="3" idx="3"/>
            <a:endCxn id="17" idx="1"/>
          </p:cNvCxnSpPr>
          <p:nvPr/>
        </p:nvCxnSpPr>
        <p:spPr>
          <a:xfrm>
            <a:off x="6022989" y="2379559"/>
            <a:ext cx="312112" cy="3859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1F78B633-BC9D-E632-61CB-FEF71E9CF60E}"/>
              </a:ext>
            </a:extLst>
          </p:cNvPr>
          <p:cNvSpPr txBox="1"/>
          <p:nvPr/>
        </p:nvSpPr>
        <p:spPr>
          <a:xfrm>
            <a:off x="7169266" y="2945867"/>
            <a:ext cx="1645769" cy="307777"/>
          </a:xfrm>
          <a:prstGeom prst="rect">
            <a:avLst/>
          </a:prstGeom>
          <a:noFill/>
        </p:spPr>
        <p:txBody>
          <a:bodyPr wrap="square">
            <a:spAutoFit/>
          </a:bodyPr>
          <a:lstStyle/>
          <a:p>
            <a:r>
              <a:rPr lang="en" dirty="0">
                <a:solidFill>
                  <a:schemeClr val="tx1"/>
                </a:solidFill>
              </a:rPr>
              <a:t>↑</a:t>
            </a:r>
            <a:r>
              <a:rPr lang="zh-CN" altLang="en-US" dirty="0">
                <a:solidFill>
                  <a:schemeClr val="tx1"/>
                </a:solidFill>
              </a:rPr>
              <a:t> </a:t>
            </a:r>
            <a:r>
              <a:rPr lang="en" dirty="0">
                <a:solidFill>
                  <a:schemeClr val="tx1"/>
                </a:solidFill>
              </a:rPr>
              <a:t>always</a:t>
            </a:r>
            <a:r>
              <a:rPr lang="zh-CN" altLang="en-US" dirty="0">
                <a:solidFill>
                  <a:schemeClr val="tx1"/>
                </a:solidFill>
              </a:rPr>
              <a:t> </a:t>
            </a:r>
            <a:r>
              <a:rPr lang="en-US" altLang="zh-CN" b="1" dirty="0">
                <a:solidFill>
                  <a:schemeClr val="tx1"/>
                </a:solidFill>
              </a:rPr>
              <a:t>increase</a:t>
            </a:r>
            <a:endParaRPr lang="en-US" b="1" dirty="0"/>
          </a:p>
        </p:txBody>
      </p:sp>
    </p:spTree>
    <p:extLst>
      <p:ext uri="{BB962C8B-B14F-4D97-AF65-F5344CB8AC3E}">
        <p14:creationId xmlns:p14="http://schemas.microsoft.com/office/powerpoint/2010/main" val="316024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xit" presetSubtype="10" fill="hold" grpId="0" nodeType="withEffect">
                                  <p:stCondLst>
                                    <p:cond delay="0"/>
                                  </p:stCondLst>
                                  <p:childTnLst>
                                    <p:animEffect transition="out" filter="blinds(horizontal)">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par>
                                <p:cTn id="28" presetID="3" presetClass="exit" presetSubtype="10" fill="hold" grpId="0" nodeType="withEffect">
                                  <p:stCondLst>
                                    <p:cond delay="0"/>
                                  </p:stCondLst>
                                  <p:childTnLst>
                                    <p:animEffect transition="out" filter="blinds(horizontal)">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blinds(horizontal)">
                                      <p:cBhvr>
                                        <p:cTn id="47" dur="500"/>
                                        <p:tgtEl>
                                          <p:spTgt spid="5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linds(horizontal)">
                                      <p:cBhvr>
                                        <p:cTn id="50" dur="500"/>
                                        <p:tgtEl>
                                          <p:spTgt spid="4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linds(horizontal)">
                                      <p:cBhvr>
                                        <p:cTn id="53" dur="500"/>
                                        <p:tgtEl>
                                          <p:spTgt spid="40"/>
                                        </p:tgtEl>
                                      </p:cBhvr>
                                    </p:animEffect>
                                  </p:childTnLst>
                                </p:cTn>
                              </p:par>
                              <p:par>
                                <p:cTn id="54" presetID="3" presetClass="exit" presetSubtype="10" fill="hold" grpId="1" nodeType="withEffect">
                                  <p:stCondLst>
                                    <p:cond delay="0"/>
                                  </p:stCondLst>
                                  <p:childTnLst>
                                    <p:animEffect transition="out" filter="blinds(horizontal)">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linds(horizontal)">
                                      <p:cBhvr>
                                        <p:cTn id="64" dur="500"/>
                                        <p:tgtEl>
                                          <p:spTgt spid="32"/>
                                        </p:tgtEl>
                                      </p:cBhvr>
                                    </p:animEffect>
                                  </p:childTnLst>
                                </p:cTn>
                              </p:par>
                              <p:par>
                                <p:cTn id="65" presetID="3" presetClass="entr" presetSubtype="1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par>
                                <p:cTn id="71" presetID="3" presetClass="exit" presetSubtype="10" fill="hold" grpId="0" nodeType="withEffect">
                                  <p:stCondLst>
                                    <p:cond delay="0"/>
                                  </p:stCondLst>
                                  <p:childTnLst>
                                    <p:animEffect transition="out" filter="blinds(horizontal)">
                                      <p:cBhvr>
                                        <p:cTn id="72" dur="500"/>
                                        <p:tgtEl>
                                          <p:spTgt spid="42"/>
                                        </p:tgtEl>
                                      </p:cBhvr>
                                    </p:animEffect>
                                    <p:set>
                                      <p:cBhvr>
                                        <p:cTn id="73" dur="1" fill="hold">
                                          <p:stCondLst>
                                            <p:cond delay="499"/>
                                          </p:stCondLst>
                                        </p:cTn>
                                        <p:tgtEl>
                                          <p:spTgt spid="42"/>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linds(horizontal)">
                                      <p:cBhvr>
                                        <p:cTn id="87" dur="500"/>
                                        <p:tgtEl>
                                          <p:spTgt spid="45"/>
                                        </p:tgtEl>
                                      </p:cBhvr>
                                    </p:animEffect>
                                  </p:childTnLst>
                                </p:cTn>
                              </p:par>
                              <p:par>
                                <p:cTn id="88" presetID="3" presetClass="exit" presetSubtype="10" fill="hold" grpId="1" nodeType="withEffect">
                                  <p:stCondLst>
                                    <p:cond delay="0"/>
                                  </p:stCondLst>
                                  <p:childTnLst>
                                    <p:animEffect transition="out" filter="blinds(horizontal)">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blinds(horizontal)">
                                      <p:cBhvr>
                                        <p:cTn id="95" dur="500"/>
                                        <p:tgtEl>
                                          <p:spTgt spid="53"/>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4" grpId="0"/>
      <p:bldP spid="24" grpId="1"/>
      <p:bldP spid="32" grpId="0"/>
      <p:bldP spid="32" grpId="1"/>
      <p:bldP spid="34" grpId="0"/>
      <p:bldP spid="36" grpId="0"/>
      <p:bldP spid="38" grpId="0"/>
      <p:bldP spid="38" grpId="1"/>
      <p:bldP spid="39" grpId="0"/>
      <p:bldP spid="39" grpId="1"/>
      <p:bldP spid="40" grpId="0"/>
      <p:bldP spid="41" grpId="0"/>
      <p:bldP spid="42" grpId="0"/>
      <p:bldP spid="44" grpId="0"/>
      <p:bldP spid="44" grpId="1"/>
      <p:bldP spid="45" grpId="0"/>
      <p:bldP spid="53" grpId="0" animBg="1"/>
      <p:bldP spid="3" grpId="0"/>
      <p:bldP spid="5" grpId="0"/>
      <p:bldP spid="17"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328500" y="244825"/>
            <a:ext cx="7886700" cy="730800"/>
          </a:xfrm>
          <a:prstGeom prst="rect">
            <a:avLst/>
          </a:prstGeom>
        </p:spPr>
        <p:txBody>
          <a:bodyPr spcFirstLastPara="1" wrap="square" lIns="68575" tIns="34275" rIns="68575" bIns="34275" anchor="ctr" anchorCtr="0">
            <a:normAutofit/>
          </a:bodyPr>
          <a:lstStyle/>
          <a:p>
            <a:pPr lvl="0">
              <a:buClr>
                <a:schemeClr val="dk1"/>
              </a:buClr>
              <a:buSzPts val="3300"/>
            </a:pPr>
            <a:r>
              <a:rPr lang="en-US" b="1" dirty="0"/>
              <a:t>M</a:t>
            </a:r>
            <a:r>
              <a:rPr lang="en-US" dirty="0"/>
              <a:t>emory </a:t>
            </a:r>
            <a:r>
              <a:rPr lang="en-US" b="1" dirty="0"/>
              <a:t>T</a:t>
            </a:r>
            <a:r>
              <a:rPr lang="en-US" dirty="0"/>
              <a:t>iering in </a:t>
            </a:r>
            <a:r>
              <a:rPr lang="en-US" b="1" dirty="0"/>
              <a:t>P</a:t>
            </a:r>
            <a:r>
              <a:rPr lang="en-US" dirty="0"/>
              <a:t>ython VM (MTP)</a:t>
            </a:r>
            <a:endParaRPr dirty="0">
              <a:solidFill>
                <a:srgbClr val="000000"/>
              </a:solidFill>
            </a:endParaRPr>
          </a:p>
        </p:txBody>
      </p:sp>
      <p:sp>
        <p:nvSpPr>
          <p:cNvPr id="261" name="Google Shape;261;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8</a:t>
            </a:fld>
            <a:endParaRPr/>
          </a:p>
        </p:txBody>
      </p:sp>
      <p:sp>
        <p:nvSpPr>
          <p:cNvPr id="4" name="Google Shape;845;p37">
            <a:extLst>
              <a:ext uri="{FF2B5EF4-FFF2-40B4-BE49-F238E27FC236}">
                <a16:creationId xmlns:a16="http://schemas.microsoft.com/office/drawing/2014/main" id="{AD0471E8-47D4-1CD7-1AB9-FD1E82D77FAC}"/>
              </a:ext>
            </a:extLst>
          </p:cNvPr>
          <p:cNvSpPr txBox="1"/>
          <p:nvPr/>
        </p:nvSpPr>
        <p:spPr>
          <a:xfrm rot="16200000">
            <a:off x="945750" y="3508950"/>
            <a:ext cx="610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Python API</a:t>
            </a:r>
            <a:endParaRPr sz="1000">
              <a:solidFill>
                <a:schemeClr val="dk1"/>
              </a:solidFill>
            </a:endParaRPr>
          </a:p>
        </p:txBody>
      </p:sp>
      <p:sp>
        <p:nvSpPr>
          <p:cNvPr id="5" name="Google Shape;846;p37">
            <a:extLst>
              <a:ext uri="{FF2B5EF4-FFF2-40B4-BE49-F238E27FC236}">
                <a16:creationId xmlns:a16="http://schemas.microsoft.com/office/drawing/2014/main" id="{8CE72D35-877A-9E98-8952-8F089D901386}"/>
              </a:ext>
            </a:extLst>
          </p:cNvPr>
          <p:cNvSpPr txBox="1"/>
          <p:nvPr/>
        </p:nvSpPr>
        <p:spPr>
          <a:xfrm>
            <a:off x="1444175" y="3520765"/>
            <a:ext cx="1100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MTP.start()</a:t>
            </a:r>
            <a:endParaRPr sz="1200">
              <a:solidFill>
                <a:schemeClr val="dk1"/>
              </a:solidFill>
            </a:endParaRPr>
          </a:p>
        </p:txBody>
      </p:sp>
      <p:cxnSp>
        <p:nvCxnSpPr>
          <p:cNvPr id="6" name="Google Shape;847;p37">
            <a:extLst>
              <a:ext uri="{FF2B5EF4-FFF2-40B4-BE49-F238E27FC236}">
                <a16:creationId xmlns:a16="http://schemas.microsoft.com/office/drawing/2014/main" id="{CB06E7E0-330E-0E66-21A5-CDC4B5FA9842}"/>
              </a:ext>
            </a:extLst>
          </p:cNvPr>
          <p:cNvCxnSpPr>
            <a:cxnSpLocks/>
          </p:cNvCxnSpPr>
          <p:nvPr/>
        </p:nvCxnSpPr>
        <p:spPr>
          <a:xfrm>
            <a:off x="1506000" y="3501197"/>
            <a:ext cx="6739500" cy="0"/>
          </a:xfrm>
          <a:prstGeom prst="straightConnector1">
            <a:avLst/>
          </a:prstGeom>
          <a:noFill/>
          <a:ln w="19050" cap="flat" cmpd="sng">
            <a:solidFill>
              <a:srgbClr val="000000"/>
            </a:solidFill>
            <a:prstDash val="dash"/>
            <a:round/>
            <a:headEnd type="none" w="med" len="med"/>
            <a:tailEnd type="none" w="med" len="med"/>
          </a:ln>
        </p:spPr>
      </p:cxnSp>
      <p:cxnSp>
        <p:nvCxnSpPr>
          <p:cNvPr id="7" name="Google Shape;848;p37">
            <a:extLst>
              <a:ext uri="{FF2B5EF4-FFF2-40B4-BE49-F238E27FC236}">
                <a16:creationId xmlns:a16="http://schemas.microsoft.com/office/drawing/2014/main" id="{898EAD8C-E992-FF94-B827-85BB372A3A41}"/>
              </a:ext>
            </a:extLst>
          </p:cNvPr>
          <p:cNvCxnSpPr>
            <a:cxnSpLocks/>
          </p:cNvCxnSpPr>
          <p:nvPr/>
        </p:nvCxnSpPr>
        <p:spPr>
          <a:xfrm>
            <a:off x="1421725" y="3538975"/>
            <a:ext cx="0" cy="586200"/>
          </a:xfrm>
          <a:prstGeom prst="straightConnector1">
            <a:avLst/>
          </a:prstGeom>
          <a:noFill/>
          <a:ln w="19050" cap="flat" cmpd="sng">
            <a:solidFill>
              <a:srgbClr val="333333"/>
            </a:solidFill>
            <a:prstDash val="solid"/>
            <a:round/>
            <a:headEnd type="triangle" w="med" len="med"/>
            <a:tailEnd type="triangle" w="med" len="med"/>
          </a:ln>
        </p:spPr>
      </p:cxnSp>
      <p:cxnSp>
        <p:nvCxnSpPr>
          <p:cNvPr id="8" name="Google Shape;849;p37">
            <a:extLst>
              <a:ext uri="{FF2B5EF4-FFF2-40B4-BE49-F238E27FC236}">
                <a16:creationId xmlns:a16="http://schemas.microsoft.com/office/drawing/2014/main" id="{AF1A67DE-6CBF-AB2C-062E-64C98C155329}"/>
              </a:ext>
            </a:extLst>
          </p:cNvPr>
          <p:cNvCxnSpPr>
            <a:cxnSpLocks/>
          </p:cNvCxnSpPr>
          <p:nvPr/>
        </p:nvCxnSpPr>
        <p:spPr>
          <a:xfrm>
            <a:off x="1528200" y="2427850"/>
            <a:ext cx="6740400" cy="0"/>
          </a:xfrm>
          <a:prstGeom prst="straightConnector1">
            <a:avLst/>
          </a:prstGeom>
          <a:noFill/>
          <a:ln w="19050" cap="flat" cmpd="sng">
            <a:solidFill>
              <a:srgbClr val="000000"/>
            </a:solidFill>
            <a:prstDash val="dash"/>
            <a:round/>
            <a:headEnd type="none" w="med" len="med"/>
            <a:tailEnd type="none" w="med" len="med"/>
          </a:ln>
        </p:spPr>
      </p:cxnSp>
      <p:sp>
        <p:nvSpPr>
          <p:cNvPr id="9" name="Google Shape;850;p37">
            <a:extLst>
              <a:ext uri="{FF2B5EF4-FFF2-40B4-BE49-F238E27FC236}">
                <a16:creationId xmlns:a16="http://schemas.microsoft.com/office/drawing/2014/main" id="{97BB4533-B2F9-1CF4-A35D-1CAB4FF8469C}"/>
              </a:ext>
            </a:extLst>
          </p:cNvPr>
          <p:cNvSpPr txBox="1"/>
          <p:nvPr/>
        </p:nvSpPr>
        <p:spPr>
          <a:xfrm rot="16200000">
            <a:off x="720600" y="2700300"/>
            <a:ext cx="1060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MTP  tracing thread</a:t>
            </a:r>
            <a:endParaRPr sz="1000">
              <a:solidFill>
                <a:schemeClr val="dk1"/>
              </a:solidFill>
            </a:endParaRPr>
          </a:p>
        </p:txBody>
      </p:sp>
      <p:cxnSp>
        <p:nvCxnSpPr>
          <p:cNvPr id="10" name="Google Shape;851;p37">
            <a:extLst>
              <a:ext uri="{FF2B5EF4-FFF2-40B4-BE49-F238E27FC236}">
                <a16:creationId xmlns:a16="http://schemas.microsoft.com/office/drawing/2014/main" id="{CFFE2EE8-A344-DE90-17E2-29948F527696}"/>
              </a:ext>
            </a:extLst>
          </p:cNvPr>
          <p:cNvCxnSpPr/>
          <p:nvPr/>
        </p:nvCxnSpPr>
        <p:spPr>
          <a:xfrm>
            <a:off x="1417225" y="1055575"/>
            <a:ext cx="0" cy="1334100"/>
          </a:xfrm>
          <a:prstGeom prst="straightConnector1">
            <a:avLst/>
          </a:prstGeom>
          <a:noFill/>
          <a:ln w="19050" cap="flat" cmpd="sng">
            <a:solidFill>
              <a:schemeClr val="dk1"/>
            </a:solidFill>
            <a:prstDash val="solid"/>
            <a:round/>
            <a:headEnd type="triangle" w="med" len="med"/>
            <a:tailEnd type="triangle" w="med" len="med"/>
          </a:ln>
        </p:spPr>
      </p:cxnSp>
      <p:cxnSp>
        <p:nvCxnSpPr>
          <p:cNvPr id="11" name="Google Shape;852;p37">
            <a:extLst>
              <a:ext uri="{FF2B5EF4-FFF2-40B4-BE49-F238E27FC236}">
                <a16:creationId xmlns:a16="http://schemas.microsoft.com/office/drawing/2014/main" id="{CB6C414B-CFEF-3403-C978-EC1BBD25CE6C}"/>
              </a:ext>
            </a:extLst>
          </p:cNvPr>
          <p:cNvCxnSpPr>
            <a:cxnSpLocks/>
          </p:cNvCxnSpPr>
          <p:nvPr/>
        </p:nvCxnSpPr>
        <p:spPr>
          <a:xfrm>
            <a:off x="1421725" y="2476475"/>
            <a:ext cx="0" cy="983700"/>
          </a:xfrm>
          <a:prstGeom prst="straightConnector1">
            <a:avLst/>
          </a:prstGeom>
          <a:noFill/>
          <a:ln w="19050" cap="flat" cmpd="sng">
            <a:solidFill>
              <a:srgbClr val="333333"/>
            </a:solidFill>
            <a:prstDash val="solid"/>
            <a:round/>
            <a:headEnd type="triangle" w="med" len="med"/>
            <a:tailEnd type="triangle" w="med" len="med"/>
          </a:ln>
        </p:spPr>
      </p:cxnSp>
      <p:sp>
        <p:nvSpPr>
          <p:cNvPr id="12" name="Google Shape;853;p37">
            <a:extLst>
              <a:ext uri="{FF2B5EF4-FFF2-40B4-BE49-F238E27FC236}">
                <a16:creationId xmlns:a16="http://schemas.microsoft.com/office/drawing/2014/main" id="{E53299ED-7AF2-C684-F93E-7939ACD2F38C}"/>
              </a:ext>
            </a:extLst>
          </p:cNvPr>
          <p:cNvSpPr txBox="1"/>
          <p:nvPr/>
        </p:nvSpPr>
        <p:spPr>
          <a:xfrm rot="16200000">
            <a:off x="902175" y="1567088"/>
            <a:ext cx="742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Metadata</a:t>
            </a:r>
            <a:endParaRPr sz="1000">
              <a:solidFill>
                <a:schemeClr val="dk1"/>
              </a:solidFill>
            </a:endParaRPr>
          </a:p>
        </p:txBody>
      </p:sp>
      <p:sp>
        <p:nvSpPr>
          <p:cNvPr id="13" name="Google Shape;854;p37">
            <a:extLst>
              <a:ext uri="{FF2B5EF4-FFF2-40B4-BE49-F238E27FC236}">
                <a16:creationId xmlns:a16="http://schemas.microsoft.com/office/drawing/2014/main" id="{C143D2D6-18E3-5B2C-43BF-F1E1E6B14B5B}"/>
              </a:ext>
            </a:extLst>
          </p:cNvPr>
          <p:cNvSpPr/>
          <p:nvPr/>
        </p:nvSpPr>
        <p:spPr>
          <a:xfrm>
            <a:off x="1541513" y="2993950"/>
            <a:ext cx="623973" cy="248661"/>
          </a:xfrm>
          <a:custGeom>
            <a:avLst/>
            <a:gdLst/>
            <a:ahLst/>
            <a:cxnLst/>
            <a:rect l="l" t="t" r="r" b="b"/>
            <a:pathLst>
              <a:path w="85184" h="17052" extrusionOk="0">
                <a:moveTo>
                  <a:pt x="0" y="1072"/>
                </a:moveTo>
                <a:cubicBezTo>
                  <a:pt x="1982" y="3734"/>
                  <a:pt x="6891" y="17162"/>
                  <a:pt x="11890" y="17044"/>
                </a:cubicBezTo>
                <a:cubicBezTo>
                  <a:pt x="16889" y="16926"/>
                  <a:pt x="24786" y="628"/>
                  <a:pt x="29992" y="362"/>
                </a:cubicBezTo>
                <a:cubicBezTo>
                  <a:pt x="35198" y="96"/>
                  <a:pt x="38480" y="15506"/>
                  <a:pt x="43124" y="15447"/>
                </a:cubicBezTo>
                <a:cubicBezTo>
                  <a:pt x="47768" y="15388"/>
                  <a:pt x="53033" y="125"/>
                  <a:pt x="57854" y="7"/>
                </a:cubicBezTo>
                <a:cubicBezTo>
                  <a:pt x="62675" y="-111"/>
                  <a:pt x="67496" y="14707"/>
                  <a:pt x="72051" y="14737"/>
                </a:cubicBezTo>
                <a:cubicBezTo>
                  <a:pt x="76606" y="14767"/>
                  <a:pt x="82995" y="2610"/>
                  <a:pt x="85184" y="185"/>
                </a:cubicBezTo>
              </a:path>
            </a:pathLst>
          </a:custGeom>
          <a:noFill/>
          <a:ln w="19050" cap="flat" cmpd="sng">
            <a:solidFill>
              <a:srgbClr val="1A1A1A"/>
            </a:solidFill>
            <a:prstDash val="solid"/>
            <a:round/>
            <a:headEnd type="none" w="med" len="med"/>
            <a:tailEnd type="none" w="med" len="med"/>
          </a:ln>
        </p:spPr>
        <p:txBody>
          <a:bodyPr/>
          <a:lstStyle/>
          <a:p>
            <a:endParaRPr lang="en-US"/>
          </a:p>
        </p:txBody>
      </p:sp>
      <p:grpSp>
        <p:nvGrpSpPr>
          <p:cNvPr id="268" name="Group 267">
            <a:extLst>
              <a:ext uri="{FF2B5EF4-FFF2-40B4-BE49-F238E27FC236}">
                <a16:creationId xmlns:a16="http://schemas.microsoft.com/office/drawing/2014/main" id="{FEEA1E12-B2F6-75B7-8E22-C8FFB1A1D24C}"/>
              </a:ext>
            </a:extLst>
          </p:cNvPr>
          <p:cNvGrpSpPr/>
          <p:nvPr/>
        </p:nvGrpSpPr>
        <p:grpSpPr>
          <a:xfrm>
            <a:off x="3470539" y="1183000"/>
            <a:ext cx="2085900" cy="2206925"/>
            <a:chOff x="3470539" y="1183000"/>
            <a:chExt cx="2085900" cy="2206925"/>
          </a:xfrm>
        </p:grpSpPr>
        <p:cxnSp>
          <p:nvCxnSpPr>
            <p:cNvPr id="41" name="Google Shape;883;p37">
              <a:extLst>
                <a:ext uri="{FF2B5EF4-FFF2-40B4-BE49-F238E27FC236}">
                  <a16:creationId xmlns:a16="http://schemas.microsoft.com/office/drawing/2014/main" id="{57995347-F40B-18CC-9B90-D34714838217}"/>
                </a:ext>
              </a:extLst>
            </p:cNvPr>
            <p:cNvCxnSpPr>
              <a:stCxn id="14" idx="3"/>
              <a:endCxn id="36" idx="1"/>
            </p:cNvCxnSpPr>
            <p:nvPr/>
          </p:nvCxnSpPr>
          <p:spPr>
            <a:xfrm rot="10800000" flipH="1">
              <a:off x="5309239" y="2960625"/>
              <a:ext cx="247200" cy="3900"/>
            </a:xfrm>
            <a:prstGeom prst="straightConnector1">
              <a:avLst/>
            </a:prstGeom>
            <a:noFill/>
            <a:ln w="19050" cap="flat" cmpd="sng">
              <a:solidFill>
                <a:srgbClr val="333333"/>
              </a:solidFill>
              <a:prstDash val="solid"/>
              <a:round/>
              <a:headEnd type="none" w="med" len="med"/>
              <a:tailEnd type="triangle" w="med" len="med"/>
            </a:ln>
          </p:spPr>
        </p:cxnSp>
        <p:grpSp>
          <p:nvGrpSpPr>
            <p:cNvPr id="267" name="Group 266">
              <a:extLst>
                <a:ext uri="{FF2B5EF4-FFF2-40B4-BE49-F238E27FC236}">
                  <a16:creationId xmlns:a16="http://schemas.microsoft.com/office/drawing/2014/main" id="{A250EDBC-4FA1-80FC-B5F7-21C731F2C54B}"/>
                </a:ext>
              </a:extLst>
            </p:cNvPr>
            <p:cNvGrpSpPr/>
            <p:nvPr/>
          </p:nvGrpSpPr>
          <p:grpSpPr>
            <a:xfrm>
              <a:off x="3470539" y="1183000"/>
              <a:ext cx="1838700" cy="2206925"/>
              <a:chOff x="3470539" y="1183000"/>
              <a:chExt cx="1838700" cy="2206925"/>
            </a:xfrm>
          </p:grpSpPr>
          <p:sp>
            <p:nvSpPr>
              <p:cNvPr id="14" name="Google Shape;855;p37">
                <a:extLst>
                  <a:ext uri="{FF2B5EF4-FFF2-40B4-BE49-F238E27FC236}">
                    <a16:creationId xmlns:a16="http://schemas.microsoft.com/office/drawing/2014/main" id="{65855C11-4255-BF7F-04AD-EEFAE341ECC6}"/>
                  </a:ext>
                </a:extLst>
              </p:cNvPr>
              <p:cNvSpPr/>
              <p:nvPr/>
            </p:nvSpPr>
            <p:spPr>
              <a:xfrm>
                <a:off x="3470539" y="2539125"/>
                <a:ext cx="1838700" cy="850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t>Sampling phases</a:t>
                </a:r>
                <a:endParaRPr sz="1200" b="1"/>
              </a:p>
            </p:txBody>
          </p:sp>
          <p:sp>
            <p:nvSpPr>
              <p:cNvPr id="26" name="Google Shape;868;p37">
                <a:extLst>
                  <a:ext uri="{FF2B5EF4-FFF2-40B4-BE49-F238E27FC236}">
                    <a16:creationId xmlns:a16="http://schemas.microsoft.com/office/drawing/2014/main" id="{8B2D64EA-7056-F528-11A8-09AA6AA5D0D4}"/>
                  </a:ext>
                </a:extLst>
              </p:cNvPr>
              <p:cNvSpPr/>
              <p:nvPr/>
            </p:nvSpPr>
            <p:spPr>
              <a:xfrm>
                <a:off x="3794350" y="1234963"/>
                <a:ext cx="1197000" cy="882900"/>
              </a:xfrm>
              <a:prstGeom prst="roundRect">
                <a:avLst>
                  <a:gd name="adj" fmla="val 16667"/>
                </a:avLst>
              </a:prstGeom>
              <a:solidFill>
                <a:srgbClr val="EFEFEF"/>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
            <p:nvSpPr>
              <p:cNvPr id="27" name="Google Shape;869;p37">
                <a:extLst>
                  <a:ext uri="{FF2B5EF4-FFF2-40B4-BE49-F238E27FC236}">
                    <a16:creationId xmlns:a16="http://schemas.microsoft.com/office/drawing/2014/main" id="{BDA83193-B122-9A85-6E5B-FDDD2CB3F292}"/>
                  </a:ext>
                </a:extLst>
              </p:cNvPr>
              <p:cNvSpPr/>
              <p:nvPr/>
            </p:nvSpPr>
            <p:spPr>
              <a:xfrm>
                <a:off x="4018650" y="1566925"/>
                <a:ext cx="151500" cy="311400"/>
              </a:xfrm>
              <a:prstGeom prst="rect">
                <a:avLst/>
              </a:prstGeom>
              <a:solidFill>
                <a:srgbClr val="FABB6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870;p37">
                <a:extLst>
                  <a:ext uri="{FF2B5EF4-FFF2-40B4-BE49-F238E27FC236}">
                    <a16:creationId xmlns:a16="http://schemas.microsoft.com/office/drawing/2014/main" id="{2FF9F4FB-AF67-7DDB-397C-5E6D6755E591}"/>
                  </a:ext>
                </a:extLst>
              </p:cNvPr>
              <p:cNvSpPr/>
              <p:nvPr/>
            </p:nvSpPr>
            <p:spPr>
              <a:xfrm>
                <a:off x="4789700" y="1566925"/>
                <a:ext cx="151500" cy="311400"/>
              </a:xfrm>
              <a:prstGeom prst="rect">
                <a:avLst/>
              </a:prstGeom>
              <a:solidFill>
                <a:srgbClr val="FABB6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871;p37">
                <a:extLst>
                  <a:ext uri="{FF2B5EF4-FFF2-40B4-BE49-F238E27FC236}">
                    <a16:creationId xmlns:a16="http://schemas.microsoft.com/office/drawing/2014/main" id="{E23CA72C-D07B-AE61-D26C-845DD63E3B0B}"/>
                  </a:ext>
                </a:extLst>
              </p:cNvPr>
              <p:cNvSpPr/>
              <p:nvPr/>
            </p:nvSpPr>
            <p:spPr>
              <a:xfrm>
                <a:off x="4170150" y="1566925"/>
                <a:ext cx="151500" cy="311400"/>
              </a:xfrm>
              <a:prstGeom prst="rect">
                <a:avLst/>
              </a:prstGeom>
              <a:solidFill>
                <a:srgbClr val="FABB6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872;p37">
                <a:extLst>
                  <a:ext uri="{FF2B5EF4-FFF2-40B4-BE49-F238E27FC236}">
                    <a16:creationId xmlns:a16="http://schemas.microsoft.com/office/drawing/2014/main" id="{B7BF38A8-8BEC-0B6D-AEA7-3A55C90E110A}"/>
                  </a:ext>
                </a:extLst>
              </p:cNvPr>
              <p:cNvSpPr/>
              <p:nvPr/>
            </p:nvSpPr>
            <p:spPr>
              <a:xfrm>
                <a:off x="4638200" y="1566925"/>
                <a:ext cx="151500" cy="311400"/>
              </a:xfrm>
              <a:prstGeom prst="rect">
                <a:avLst/>
              </a:prstGeom>
              <a:solidFill>
                <a:srgbClr val="FABB6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873;p37">
                <a:extLst>
                  <a:ext uri="{FF2B5EF4-FFF2-40B4-BE49-F238E27FC236}">
                    <a16:creationId xmlns:a16="http://schemas.microsoft.com/office/drawing/2014/main" id="{63B596B3-C7A6-6E8C-A1AC-4CC93FE199E6}"/>
                  </a:ext>
                </a:extLst>
              </p:cNvPr>
              <p:cNvSpPr/>
              <p:nvPr/>
            </p:nvSpPr>
            <p:spPr>
              <a:xfrm>
                <a:off x="3867150" y="1566925"/>
                <a:ext cx="151500" cy="311400"/>
              </a:xfrm>
              <a:prstGeom prst="rect">
                <a:avLst/>
              </a:prstGeom>
              <a:solidFill>
                <a:srgbClr val="FABB6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874;p37">
                <a:extLst>
                  <a:ext uri="{FF2B5EF4-FFF2-40B4-BE49-F238E27FC236}">
                    <a16:creationId xmlns:a16="http://schemas.microsoft.com/office/drawing/2014/main" id="{28D65A60-F33F-2C93-2EFD-CD5D08494B91}"/>
                  </a:ext>
                </a:extLst>
              </p:cNvPr>
              <p:cNvSpPr txBox="1"/>
              <p:nvPr/>
            </p:nvSpPr>
            <p:spPr>
              <a:xfrm>
                <a:off x="4331872" y="1543625"/>
                <a:ext cx="296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2"/>
                    </a:solidFill>
                  </a:rPr>
                  <a:t>…</a:t>
                </a:r>
                <a:endParaRPr sz="1000" b="1">
                  <a:solidFill>
                    <a:schemeClr val="dk2"/>
                  </a:solidFill>
                </a:endParaRPr>
              </a:p>
            </p:txBody>
          </p:sp>
          <p:sp>
            <p:nvSpPr>
              <p:cNvPr id="34" name="Google Shape;876;p37">
                <a:extLst>
                  <a:ext uri="{FF2B5EF4-FFF2-40B4-BE49-F238E27FC236}">
                    <a16:creationId xmlns:a16="http://schemas.microsoft.com/office/drawing/2014/main" id="{175BE23F-71B9-5CD1-7F95-DE29799BD0A8}"/>
                  </a:ext>
                </a:extLst>
              </p:cNvPr>
              <p:cNvSpPr txBox="1"/>
              <p:nvPr/>
            </p:nvSpPr>
            <p:spPr>
              <a:xfrm>
                <a:off x="3815525" y="1183000"/>
                <a:ext cx="1197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err="1">
                    <a:solidFill>
                      <a:schemeClr val="dk1"/>
                    </a:solidFill>
                  </a:rPr>
                  <a:t>Objs</a:t>
                </a:r>
                <a:r>
                  <a:rPr lang="en" sz="1000" b="1" dirty="0">
                    <a:solidFill>
                      <a:schemeClr val="dk1"/>
                    </a:solidFill>
                  </a:rPr>
                  <a:t> hotness metadata</a:t>
                </a:r>
                <a:endParaRPr sz="1000" b="1" dirty="0">
                  <a:solidFill>
                    <a:schemeClr val="dk1"/>
                  </a:solidFill>
                </a:endParaRPr>
              </a:p>
            </p:txBody>
          </p:sp>
          <p:sp>
            <p:nvSpPr>
              <p:cNvPr id="35" name="Google Shape;877;p37">
                <a:extLst>
                  <a:ext uri="{FF2B5EF4-FFF2-40B4-BE49-F238E27FC236}">
                    <a16:creationId xmlns:a16="http://schemas.microsoft.com/office/drawing/2014/main" id="{45FE6EE8-C4FC-F411-B472-CC075C5FA4D3}"/>
                  </a:ext>
                </a:extLst>
              </p:cNvPr>
              <p:cNvSpPr/>
              <p:nvPr/>
            </p:nvSpPr>
            <p:spPr>
              <a:xfrm>
                <a:off x="3549061" y="2918025"/>
                <a:ext cx="1721239" cy="384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a:t>Hotness prediction</a:t>
                </a:r>
                <a:endParaRPr sz="1100" b="1" dirty="0"/>
              </a:p>
            </p:txBody>
          </p:sp>
          <p:cxnSp>
            <p:nvCxnSpPr>
              <p:cNvPr id="43" name="Google Shape;886;p37">
                <a:extLst>
                  <a:ext uri="{FF2B5EF4-FFF2-40B4-BE49-F238E27FC236}">
                    <a16:creationId xmlns:a16="http://schemas.microsoft.com/office/drawing/2014/main" id="{34EBA0C1-7170-0CFD-1264-023D2E901365}"/>
                  </a:ext>
                </a:extLst>
              </p:cNvPr>
              <p:cNvCxnSpPr>
                <a:stCxn id="14" idx="0"/>
                <a:endCxn id="26" idx="2"/>
              </p:cNvCxnSpPr>
              <p:nvPr/>
            </p:nvCxnSpPr>
            <p:spPr>
              <a:xfrm rot="10800000" flipH="1">
                <a:off x="4389889" y="2117925"/>
                <a:ext cx="3000" cy="421200"/>
              </a:xfrm>
              <a:prstGeom prst="straightConnector1">
                <a:avLst/>
              </a:prstGeom>
              <a:noFill/>
              <a:ln w="19050" cap="flat" cmpd="sng">
                <a:solidFill>
                  <a:srgbClr val="333333"/>
                </a:solidFill>
                <a:prstDash val="solid"/>
                <a:round/>
                <a:headEnd type="none" w="med" len="med"/>
                <a:tailEnd type="triangle" w="med" len="med"/>
              </a:ln>
            </p:spPr>
          </p:cxnSp>
        </p:grpSp>
      </p:grpSp>
      <p:grpSp>
        <p:nvGrpSpPr>
          <p:cNvPr id="273" name="Group 272">
            <a:extLst>
              <a:ext uri="{FF2B5EF4-FFF2-40B4-BE49-F238E27FC236}">
                <a16:creationId xmlns:a16="http://schemas.microsoft.com/office/drawing/2014/main" id="{58009F78-2740-75B1-805E-5838BAF39418}"/>
              </a:ext>
            </a:extLst>
          </p:cNvPr>
          <p:cNvGrpSpPr/>
          <p:nvPr/>
        </p:nvGrpSpPr>
        <p:grpSpPr>
          <a:xfrm>
            <a:off x="2818154" y="2748974"/>
            <a:ext cx="5655446" cy="1460910"/>
            <a:chOff x="2818154" y="2748974"/>
            <a:chExt cx="5655446" cy="1460910"/>
          </a:xfrm>
        </p:grpSpPr>
        <p:sp>
          <p:nvSpPr>
            <p:cNvPr id="37" name="Google Shape;879;p37">
              <a:extLst>
                <a:ext uri="{FF2B5EF4-FFF2-40B4-BE49-F238E27FC236}">
                  <a16:creationId xmlns:a16="http://schemas.microsoft.com/office/drawing/2014/main" id="{BE941C30-2CF8-8FF4-7AF5-62DB1DB5CDA0}"/>
                </a:ext>
              </a:extLst>
            </p:cNvPr>
            <p:cNvSpPr/>
            <p:nvPr/>
          </p:nvSpPr>
          <p:spPr>
            <a:xfrm>
              <a:off x="7260254" y="2748974"/>
              <a:ext cx="1197000" cy="431100"/>
            </a:xfrm>
            <a:prstGeom prst="diamond">
              <a:avLst/>
            </a:prstGeom>
            <a:solidFill>
              <a:schemeClr val="lt2"/>
            </a:solidFill>
            <a:ln w="19050" cap="flat" cmpd="sng">
              <a:solidFill>
                <a:srgbClr val="3333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38" name="Google Shape;880;p37">
              <a:extLst>
                <a:ext uri="{FF2B5EF4-FFF2-40B4-BE49-F238E27FC236}">
                  <a16:creationId xmlns:a16="http://schemas.microsoft.com/office/drawing/2014/main" id="{527E9828-AB8C-245E-E82B-188F9D4B9B54}"/>
                </a:ext>
              </a:extLst>
            </p:cNvPr>
            <p:cNvSpPr txBox="1"/>
            <p:nvPr/>
          </p:nvSpPr>
          <p:spPr>
            <a:xfrm>
              <a:off x="5677550" y="3568250"/>
              <a:ext cx="392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1"/>
                  </a:solidFill>
                </a:rPr>
                <a:t>no</a:t>
              </a:r>
              <a:endParaRPr sz="1100" b="1">
                <a:solidFill>
                  <a:schemeClr val="dk1"/>
                </a:solidFill>
              </a:endParaRPr>
            </a:p>
          </p:txBody>
        </p:sp>
        <p:cxnSp>
          <p:nvCxnSpPr>
            <p:cNvPr id="44" name="Google Shape;887;p37">
              <a:extLst>
                <a:ext uri="{FF2B5EF4-FFF2-40B4-BE49-F238E27FC236}">
                  <a16:creationId xmlns:a16="http://schemas.microsoft.com/office/drawing/2014/main" id="{AF0C7E85-0515-6615-4297-97ABD0C2B79B}"/>
                </a:ext>
              </a:extLst>
            </p:cNvPr>
            <p:cNvCxnSpPr>
              <a:stCxn id="37" idx="2"/>
              <a:endCxn id="14" idx="2"/>
            </p:cNvCxnSpPr>
            <p:nvPr/>
          </p:nvCxnSpPr>
          <p:spPr>
            <a:xfrm rot="5400000">
              <a:off x="6019304" y="1550624"/>
              <a:ext cx="210000" cy="3468900"/>
            </a:xfrm>
            <a:prstGeom prst="bentConnector3">
              <a:avLst>
                <a:gd name="adj1" fmla="val 213322"/>
              </a:avLst>
            </a:prstGeom>
            <a:noFill/>
            <a:ln w="19050" cap="flat" cmpd="sng">
              <a:solidFill>
                <a:srgbClr val="333333"/>
              </a:solidFill>
              <a:prstDash val="solid"/>
              <a:round/>
              <a:headEnd type="none" w="med" len="med"/>
              <a:tailEnd type="triangle" w="med" len="med"/>
            </a:ln>
          </p:spPr>
        </p:cxnSp>
        <p:sp>
          <p:nvSpPr>
            <p:cNvPr id="47" name="Google Shape;889;p37">
              <a:extLst>
                <a:ext uri="{FF2B5EF4-FFF2-40B4-BE49-F238E27FC236}">
                  <a16:creationId xmlns:a16="http://schemas.microsoft.com/office/drawing/2014/main" id="{0A1D8074-E714-BC20-52B0-459478521453}"/>
                </a:ext>
              </a:extLst>
            </p:cNvPr>
            <p:cNvSpPr txBox="1"/>
            <p:nvPr/>
          </p:nvSpPr>
          <p:spPr>
            <a:xfrm>
              <a:off x="7276600" y="2755924"/>
              <a:ext cx="1197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chemeClr val="dk1"/>
                  </a:solidFill>
                </a:rPr>
                <a:t>needs to trigger marking</a:t>
              </a:r>
              <a:endParaRPr sz="900" b="1" dirty="0">
                <a:solidFill>
                  <a:schemeClr val="dk1"/>
                </a:solidFill>
              </a:endParaRPr>
            </a:p>
          </p:txBody>
        </p:sp>
        <p:sp>
          <p:nvSpPr>
            <p:cNvPr id="48" name="Google Shape;890;p37">
              <a:extLst>
                <a:ext uri="{FF2B5EF4-FFF2-40B4-BE49-F238E27FC236}">
                  <a16:creationId xmlns:a16="http://schemas.microsoft.com/office/drawing/2014/main" id="{221C8D87-8900-6194-F0B1-CA3BDED9056A}"/>
                </a:ext>
              </a:extLst>
            </p:cNvPr>
            <p:cNvSpPr txBox="1"/>
            <p:nvPr/>
          </p:nvSpPr>
          <p:spPr>
            <a:xfrm>
              <a:off x="4941198" y="3855884"/>
              <a:ext cx="452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chemeClr val="dk1"/>
                  </a:solidFill>
                </a:rPr>
                <a:t>yes</a:t>
              </a:r>
              <a:endParaRPr sz="1100" b="1">
                <a:solidFill>
                  <a:schemeClr val="dk1"/>
                </a:solidFill>
              </a:endParaRPr>
            </a:p>
          </p:txBody>
        </p:sp>
        <p:cxnSp>
          <p:nvCxnSpPr>
            <p:cNvPr id="58" name="Google Shape;900;p37">
              <a:extLst>
                <a:ext uri="{FF2B5EF4-FFF2-40B4-BE49-F238E27FC236}">
                  <a16:creationId xmlns:a16="http://schemas.microsoft.com/office/drawing/2014/main" id="{A9BA2180-EA6D-C372-57CE-1B2E72A0A049}"/>
                </a:ext>
              </a:extLst>
            </p:cNvPr>
            <p:cNvCxnSpPr>
              <a:stCxn id="37" idx="2"/>
              <a:endCxn id="45" idx="2"/>
            </p:cNvCxnSpPr>
            <p:nvPr/>
          </p:nvCxnSpPr>
          <p:spPr>
            <a:xfrm rot="5400000" flipH="1">
              <a:off x="5319254" y="640574"/>
              <a:ext cx="38400" cy="5040600"/>
            </a:xfrm>
            <a:prstGeom prst="bentConnector3">
              <a:avLst>
                <a:gd name="adj1" fmla="val -1915822"/>
              </a:avLst>
            </a:prstGeom>
            <a:noFill/>
            <a:ln w="19050" cap="flat" cmpd="sng">
              <a:solidFill>
                <a:srgbClr val="333333"/>
              </a:solidFill>
              <a:prstDash val="solid"/>
              <a:round/>
              <a:headEnd type="none" w="med" len="med"/>
              <a:tailEnd type="triangle" w="med" len="med"/>
            </a:ln>
          </p:spPr>
        </p:cxnSp>
      </p:grpSp>
      <p:grpSp>
        <p:nvGrpSpPr>
          <p:cNvPr id="269" name="Group 268">
            <a:extLst>
              <a:ext uri="{FF2B5EF4-FFF2-40B4-BE49-F238E27FC236}">
                <a16:creationId xmlns:a16="http://schemas.microsoft.com/office/drawing/2014/main" id="{1C9554FD-739A-26B8-39E6-E13AE29BFEAA}"/>
              </a:ext>
            </a:extLst>
          </p:cNvPr>
          <p:cNvGrpSpPr/>
          <p:nvPr/>
        </p:nvGrpSpPr>
        <p:grpSpPr>
          <a:xfrm>
            <a:off x="2322625" y="1220175"/>
            <a:ext cx="1471800" cy="2485240"/>
            <a:chOff x="2322625" y="1220175"/>
            <a:chExt cx="1471800" cy="2485240"/>
          </a:xfrm>
        </p:grpSpPr>
        <p:sp>
          <p:nvSpPr>
            <p:cNvPr id="15" name="Google Shape;856;p37">
              <a:extLst>
                <a:ext uri="{FF2B5EF4-FFF2-40B4-BE49-F238E27FC236}">
                  <a16:creationId xmlns:a16="http://schemas.microsoft.com/office/drawing/2014/main" id="{D510D4E4-1F0D-0D34-274A-CA4AC7E6559C}"/>
                </a:ext>
              </a:extLst>
            </p:cNvPr>
            <p:cNvSpPr/>
            <p:nvPr/>
          </p:nvSpPr>
          <p:spPr>
            <a:xfrm>
              <a:off x="2322625" y="1236700"/>
              <a:ext cx="1017900" cy="882900"/>
            </a:xfrm>
            <a:prstGeom prst="roundRect">
              <a:avLst>
                <a:gd name="adj" fmla="val 16667"/>
              </a:avLst>
            </a:prstGeom>
            <a:solidFill>
              <a:srgbClr val="EFEFEF"/>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 name="Google Shape;857;p37">
              <a:extLst>
                <a:ext uri="{FF2B5EF4-FFF2-40B4-BE49-F238E27FC236}">
                  <a16:creationId xmlns:a16="http://schemas.microsoft.com/office/drawing/2014/main" id="{E0486249-3A16-60FB-DFC2-42E5A0ECE119}"/>
                </a:ext>
              </a:extLst>
            </p:cNvPr>
            <p:cNvSpPr/>
            <p:nvPr/>
          </p:nvSpPr>
          <p:spPr>
            <a:xfrm rot="3594244">
              <a:off x="2388938" y="1571854"/>
              <a:ext cx="200419" cy="178241"/>
            </a:xfrm>
            <a:prstGeom prst="triangle">
              <a:avLst>
                <a:gd name="adj" fmla="val 50000"/>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858;p37">
              <a:extLst>
                <a:ext uri="{FF2B5EF4-FFF2-40B4-BE49-F238E27FC236}">
                  <a16:creationId xmlns:a16="http://schemas.microsoft.com/office/drawing/2014/main" id="{07A77C0F-22F7-556D-EF4B-0AE11C13CFA5}"/>
                </a:ext>
              </a:extLst>
            </p:cNvPr>
            <p:cNvSpPr/>
            <p:nvPr/>
          </p:nvSpPr>
          <p:spPr>
            <a:xfrm rot="3594244">
              <a:off x="3021713" y="1854317"/>
              <a:ext cx="200419" cy="178241"/>
            </a:xfrm>
            <a:prstGeom prst="triangle">
              <a:avLst>
                <a:gd name="adj" fmla="val 50000"/>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 name="Google Shape;859;p37">
              <a:extLst>
                <a:ext uri="{FF2B5EF4-FFF2-40B4-BE49-F238E27FC236}">
                  <a16:creationId xmlns:a16="http://schemas.microsoft.com/office/drawing/2014/main" id="{6BC42530-6682-39BB-0578-2E60FA3786C4}"/>
                </a:ext>
              </a:extLst>
            </p:cNvPr>
            <p:cNvSpPr/>
            <p:nvPr/>
          </p:nvSpPr>
          <p:spPr>
            <a:xfrm>
              <a:off x="2660650" y="1522850"/>
              <a:ext cx="151500" cy="311400"/>
            </a:xfrm>
            <a:prstGeom prst="rect">
              <a:avLst/>
            </a:prstGeom>
            <a:solidFill>
              <a:srgbClr val="B4A7D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860;p37">
              <a:extLst>
                <a:ext uri="{FF2B5EF4-FFF2-40B4-BE49-F238E27FC236}">
                  <a16:creationId xmlns:a16="http://schemas.microsoft.com/office/drawing/2014/main" id="{0DFC552B-6B4D-5EF5-B5CF-A620898BED59}"/>
                </a:ext>
              </a:extLst>
            </p:cNvPr>
            <p:cNvSpPr/>
            <p:nvPr/>
          </p:nvSpPr>
          <p:spPr>
            <a:xfrm>
              <a:off x="3078788" y="1505275"/>
              <a:ext cx="151500" cy="311400"/>
            </a:xfrm>
            <a:prstGeom prst="rect">
              <a:avLst/>
            </a:prstGeom>
            <a:solidFill>
              <a:srgbClr val="B4A7D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861;p37">
              <a:extLst>
                <a:ext uri="{FF2B5EF4-FFF2-40B4-BE49-F238E27FC236}">
                  <a16:creationId xmlns:a16="http://schemas.microsoft.com/office/drawing/2014/main" id="{FECE6242-B3B0-F8EC-FAA3-5B3345AF7E62}"/>
                </a:ext>
              </a:extLst>
            </p:cNvPr>
            <p:cNvSpPr/>
            <p:nvPr/>
          </p:nvSpPr>
          <p:spPr>
            <a:xfrm>
              <a:off x="2493850" y="1831975"/>
              <a:ext cx="182700" cy="183600"/>
            </a:xfrm>
            <a:prstGeom prst="ellipse">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862;p37">
              <a:extLst>
                <a:ext uri="{FF2B5EF4-FFF2-40B4-BE49-F238E27FC236}">
                  <a16:creationId xmlns:a16="http://schemas.microsoft.com/office/drawing/2014/main" id="{955A4389-B452-E150-9F1D-C7F244CBCADE}"/>
                </a:ext>
              </a:extLst>
            </p:cNvPr>
            <p:cNvSpPr/>
            <p:nvPr/>
          </p:nvSpPr>
          <p:spPr>
            <a:xfrm>
              <a:off x="2744213" y="1851625"/>
              <a:ext cx="182700" cy="183600"/>
            </a:xfrm>
            <a:prstGeom prst="ellipse">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863;p37">
              <a:extLst>
                <a:ext uri="{FF2B5EF4-FFF2-40B4-BE49-F238E27FC236}">
                  <a16:creationId xmlns:a16="http://schemas.microsoft.com/office/drawing/2014/main" id="{A0D928D4-0A20-E128-7C30-3F221FE0AD98}"/>
                </a:ext>
              </a:extLst>
            </p:cNvPr>
            <p:cNvSpPr/>
            <p:nvPr/>
          </p:nvSpPr>
          <p:spPr>
            <a:xfrm rot="3594244">
              <a:off x="2845263" y="1589004"/>
              <a:ext cx="200419" cy="178241"/>
            </a:xfrm>
            <a:prstGeom prst="triangle">
              <a:avLst>
                <a:gd name="adj" fmla="val 50000"/>
              </a:avLst>
            </a:prstGeom>
            <a:solidFill>
              <a:srgbClr val="B6D7A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864;p37">
              <a:extLst>
                <a:ext uri="{FF2B5EF4-FFF2-40B4-BE49-F238E27FC236}">
                  <a16:creationId xmlns:a16="http://schemas.microsoft.com/office/drawing/2014/main" id="{B951C802-74DF-1234-BED3-890E9BB46FAD}"/>
                </a:ext>
              </a:extLst>
            </p:cNvPr>
            <p:cNvSpPr txBox="1"/>
            <p:nvPr/>
          </p:nvSpPr>
          <p:spPr>
            <a:xfrm>
              <a:off x="2372628" y="1220175"/>
              <a:ext cx="1130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rPr>
                <a:t>Live objs set</a:t>
              </a:r>
              <a:endParaRPr sz="1000" b="1">
                <a:solidFill>
                  <a:schemeClr val="dk1"/>
                </a:solidFill>
              </a:endParaRPr>
            </a:p>
          </p:txBody>
        </p:sp>
        <p:cxnSp>
          <p:nvCxnSpPr>
            <p:cNvPr id="24" name="Google Shape;865;p37">
              <a:extLst>
                <a:ext uri="{FF2B5EF4-FFF2-40B4-BE49-F238E27FC236}">
                  <a16:creationId xmlns:a16="http://schemas.microsoft.com/office/drawing/2014/main" id="{15E520DA-BA94-6D45-4FAC-A7275026CA68}"/>
                </a:ext>
              </a:extLst>
            </p:cNvPr>
            <p:cNvCxnSpPr>
              <a:stCxn id="45" idx="0"/>
              <a:endCxn id="15" idx="2"/>
            </p:cNvCxnSpPr>
            <p:nvPr/>
          </p:nvCxnSpPr>
          <p:spPr>
            <a:xfrm rot="10800000" flipH="1">
              <a:off x="2818013" y="2119737"/>
              <a:ext cx="13500" cy="667800"/>
            </a:xfrm>
            <a:prstGeom prst="straightConnector1">
              <a:avLst/>
            </a:prstGeom>
            <a:noFill/>
            <a:ln w="19050" cap="flat" cmpd="sng">
              <a:solidFill>
                <a:srgbClr val="333333"/>
              </a:solidFill>
              <a:prstDash val="solid"/>
              <a:round/>
              <a:headEnd type="none" w="med" len="med"/>
              <a:tailEnd type="triangle" w="med" len="med"/>
            </a:ln>
          </p:spPr>
        </p:cxnSp>
        <p:cxnSp>
          <p:nvCxnSpPr>
            <p:cNvPr id="25" name="Google Shape;867;p37">
              <a:extLst>
                <a:ext uri="{FF2B5EF4-FFF2-40B4-BE49-F238E27FC236}">
                  <a16:creationId xmlns:a16="http://schemas.microsoft.com/office/drawing/2014/main" id="{4FDC0113-CC33-9A73-2A04-35DDDAF2511D}"/>
                </a:ext>
              </a:extLst>
            </p:cNvPr>
            <p:cNvCxnSpPr>
              <a:stCxn id="5" idx="3"/>
              <a:endCxn id="45" idx="2"/>
            </p:cNvCxnSpPr>
            <p:nvPr/>
          </p:nvCxnSpPr>
          <p:spPr>
            <a:xfrm flipV="1">
              <a:off x="2544275" y="3141537"/>
              <a:ext cx="273738" cy="563878"/>
            </a:xfrm>
            <a:prstGeom prst="bentConnector2">
              <a:avLst/>
            </a:prstGeom>
            <a:noFill/>
            <a:ln w="19050" cap="flat" cmpd="sng">
              <a:solidFill>
                <a:srgbClr val="333333"/>
              </a:solidFill>
              <a:prstDash val="solid"/>
              <a:round/>
              <a:headEnd type="none" w="med" len="med"/>
              <a:tailEnd type="triangle" w="med" len="med"/>
            </a:ln>
          </p:spPr>
        </p:cxnSp>
        <p:sp>
          <p:nvSpPr>
            <p:cNvPr id="45" name="Google Shape;866;p37">
              <a:extLst>
                <a:ext uri="{FF2B5EF4-FFF2-40B4-BE49-F238E27FC236}">
                  <a16:creationId xmlns:a16="http://schemas.microsoft.com/office/drawing/2014/main" id="{EC35C555-E54B-17D8-F8AF-4BC0C1AD10DD}"/>
                </a:ext>
              </a:extLst>
            </p:cNvPr>
            <p:cNvSpPr/>
            <p:nvPr/>
          </p:nvSpPr>
          <p:spPr>
            <a:xfrm>
              <a:off x="2367563" y="2787537"/>
              <a:ext cx="900900" cy="3540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Marking phase</a:t>
              </a:r>
              <a:endParaRPr sz="1200" b="1"/>
            </a:p>
          </p:txBody>
        </p:sp>
        <p:cxnSp>
          <p:nvCxnSpPr>
            <p:cNvPr id="46" name="Google Shape;888;p37">
              <a:extLst>
                <a:ext uri="{FF2B5EF4-FFF2-40B4-BE49-F238E27FC236}">
                  <a16:creationId xmlns:a16="http://schemas.microsoft.com/office/drawing/2014/main" id="{7E28AEDE-EFB8-2861-4902-55F4B757BE1F}"/>
                </a:ext>
              </a:extLst>
            </p:cNvPr>
            <p:cNvCxnSpPr>
              <a:stCxn id="45" idx="3"/>
              <a:endCxn id="14" idx="1"/>
            </p:cNvCxnSpPr>
            <p:nvPr/>
          </p:nvCxnSpPr>
          <p:spPr>
            <a:xfrm>
              <a:off x="3268463" y="2964537"/>
              <a:ext cx="202200" cy="0"/>
            </a:xfrm>
            <a:prstGeom prst="straightConnector1">
              <a:avLst/>
            </a:prstGeom>
            <a:noFill/>
            <a:ln w="19050" cap="flat" cmpd="sng">
              <a:solidFill>
                <a:srgbClr val="333333"/>
              </a:solidFill>
              <a:prstDash val="solid"/>
              <a:round/>
              <a:headEnd type="none" w="med" len="med"/>
              <a:tailEnd type="triangle" w="med" len="med"/>
            </a:ln>
          </p:spPr>
        </p:cxnSp>
        <p:cxnSp>
          <p:nvCxnSpPr>
            <p:cNvPr id="59" name="Google Shape;901;p37">
              <a:extLst>
                <a:ext uri="{FF2B5EF4-FFF2-40B4-BE49-F238E27FC236}">
                  <a16:creationId xmlns:a16="http://schemas.microsoft.com/office/drawing/2014/main" id="{E39C02E7-5703-B362-EAE9-C6A4EC4CDBEC}"/>
                </a:ext>
              </a:extLst>
            </p:cNvPr>
            <p:cNvCxnSpPr>
              <a:stCxn id="15" idx="3"/>
              <a:endCxn id="26" idx="1"/>
            </p:cNvCxnSpPr>
            <p:nvPr/>
          </p:nvCxnSpPr>
          <p:spPr>
            <a:xfrm rot="10800000" flipH="1">
              <a:off x="3340525" y="1676350"/>
              <a:ext cx="453900" cy="1800"/>
            </a:xfrm>
            <a:prstGeom prst="straightConnector1">
              <a:avLst/>
            </a:prstGeom>
            <a:noFill/>
            <a:ln w="19050" cap="flat" cmpd="sng">
              <a:solidFill>
                <a:schemeClr val="dk1"/>
              </a:solidFill>
              <a:prstDash val="solid"/>
              <a:round/>
              <a:headEnd type="none" w="med" len="med"/>
              <a:tailEnd type="triangle" w="med" len="med"/>
            </a:ln>
          </p:spPr>
        </p:cxnSp>
      </p:grpSp>
      <p:grpSp>
        <p:nvGrpSpPr>
          <p:cNvPr id="271" name="Group 270">
            <a:extLst>
              <a:ext uri="{FF2B5EF4-FFF2-40B4-BE49-F238E27FC236}">
                <a16:creationId xmlns:a16="http://schemas.microsoft.com/office/drawing/2014/main" id="{1082AB0F-DE39-9399-1418-24968720397F}"/>
              </a:ext>
            </a:extLst>
          </p:cNvPr>
          <p:cNvGrpSpPr/>
          <p:nvPr/>
        </p:nvGrpSpPr>
        <p:grpSpPr>
          <a:xfrm>
            <a:off x="5556375" y="1209000"/>
            <a:ext cx="2624622" cy="2177100"/>
            <a:chOff x="5556375" y="1209000"/>
            <a:chExt cx="2624622" cy="2177100"/>
          </a:xfrm>
        </p:grpSpPr>
        <p:sp>
          <p:nvSpPr>
            <p:cNvPr id="3" name="Google Shape;844;p37">
              <a:extLst>
                <a:ext uri="{FF2B5EF4-FFF2-40B4-BE49-F238E27FC236}">
                  <a16:creationId xmlns:a16="http://schemas.microsoft.com/office/drawing/2014/main" id="{DE64F099-5BDB-1DB7-699D-D1D56E4ADA6C}"/>
                </a:ext>
              </a:extLst>
            </p:cNvPr>
            <p:cNvSpPr/>
            <p:nvPr/>
          </p:nvSpPr>
          <p:spPr>
            <a:xfrm>
              <a:off x="7124097" y="1227799"/>
              <a:ext cx="1056900" cy="882900"/>
            </a:xfrm>
            <a:prstGeom prst="roundRect">
              <a:avLst>
                <a:gd name="adj" fmla="val 16667"/>
              </a:avLst>
            </a:prstGeom>
            <a:solidFill>
              <a:srgbClr val="EFEFEF"/>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
          <p:nvSpPr>
            <p:cNvPr id="40" name="Google Shape;882;p37">
              <a:extLst>
                <a:ext uri="{FF2B5EF4-FFF2-40B4-BE49-F238E27FC236}">
                  <a16:creationId xmlns:a16="http://schemas.microsoft.com/office/drawing/2014/main" id="{C973E648-BBE4-D635-B7B1-D25A39FACC50}"/>
                </a:ext>
              </a:extLst>
            </p:cNvPr>
            <p:cNvSpPr/>
            <p:nvPr/>
          </p:nvSpPr>
          <p:spPr>
            <a:xfrm rot="5400000">
              <a:off x="7390422" y="1460042"/>
              <a:ext cx="64800" cy="311400"/>
            </a:xfrm>
            <a:prstGeom prst="rect">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2" name="Google Shape;884;p37">
              <a:extLst>
                <a:ext uri="{FF2B5EF4-FFF2-40B4-BE49-F238E27FC236}">
                  <a16:creationId xmlns:a16="http://schemas.microsoft.com/office/drawing/2014/main" id="{4694022C-DD37-1923-6056-E65CCFE47F81}"/>
                </a:ext>
              </a:extLst>
            </p:cNvPr>
            <p:cNvCxnSpPr>
              <a:stCxn id="36" idx="0"/>
              <a:endCxn id="61" idx="2"/>
            </p:cNvCxnSpPr>
            <p:nvPr/>
          </p:nvCxnSpPr>
          <p:spPr>
            <a:xfrm rot="10800000" flipH="1">
              <a:off x="6309075" y="2112900"/>
              <a:ext cx="1200" cy="422400"/>
            </a:xfrm>
            <a:prstGeom prst="straightConnector1">
              <a:avLst/>
            </a:prstGeom>
            <a:noFill/>
            <a:ln w="19050" cap="flat" cmpd="sng">
              <a:solidFill>
                <a:srgbClr val="333333"/>
              </a:solidFill>
              <a:prstDash val="solid"/>
              <a:round/>
              <a:headEnd type="none" w="med" len="med"/>
              <a:tailEnd type="triangle" w="med" len="med"/>
            </a:ln>
          </p:spPr>
        </p:cxnSp>
        <p:sp>
          <p:nvSpPr>
            <p:cNvPr id="36" name="Google Shape;878;p37">
              <a:extLst>
                <a:ext uri="{FF2B5EF4-FFF2-40B4-BE49-F238E27FC236}">
                  <a16:creationId xmlns:a16="http://schemas.microsoft.com/office/drawing/2014/main" id="{25CDE0F8-9E8A-5D08-A990-848BE241058B}"/>
                </a:ext>
              </a:extLst>
            </p:cNvPr>
            <p:cNvSpPr/>
            <p:nvPr/>
          </p:nvSpPr>
          <p:spPr>
            <a:xfrm>
              <a:off x="5556375" y="2535300"/>
              <a:ext cx="1505400" cy="850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200" b="1"/>
            </a:p>
          </p:txBody>
        </p:sp>
        <p:sp>
          <p:nvSpPr>
            <p:cNvPr id="39" name="Google Shape;881;p37">
              <a:extLst>
                <a:ext uri="{FF2B5EF4-FFF2-40B4-BE49-F238E27FC236}">
                  <a16:creationId xmlns:a16="http://schemas.microsoft.com/office/drawing/2014/main" id="{C60E0D3F-90F4-E9A9-2FA4-B9E40300C040}"/>
                </a:ext>
              </a:extLst>
            </p:cNvPr>
            <p:cNvSpPr/>
            <p:nvPr/>
          </p:nvSpPr>
          <p:spPr>
            <a:xfrm rot="5400000">
              <a:off x="7390422" y="1376917"/>
              <a:ext cx="64800" cy="311400"/>
            </a:xfrm>
            <a:prstGeom prst="rect">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9" name="Google Shape;891;p37">
              <a:extLst>
                <a:ext uri="{FF2B5EF4-FFF2-40B4-BE49-F238E27FC236}">
                  <a16:creationId xmlns:a16="http://schemas.microsoft.com/office/drawing/2014/main" id="{A4CB1FEB-C332-E423-FF43-E29B59D62FA0}"/>
                </a:ext>
              </a:extLst>
            </p:cNvPr>
            <p:cNvCxnSpPr>
              <a:stCxn id="61" idx="3"/>
              <a:endCxn id="3" idx="1"/>
            </p:cNvCxnSpPr>
            <p:nvPr/>
          </p:nvCxnSpPr>
          <p:spPr>
            <a:xfrm rot="10800000" flipH="1">
              <a:off x="6838697" y="1669100"/>
              <a:ext cx="285300" cy="2400"/>
            </a:xfrm>
            <a:prstGeom prst="straightConnector1">
              <a:avLst/>
            </a:prstGeom>
            <a:noFill/>
            <a:ln w="19050" cap="flat" cmpd="sng">
              <a:solidFill>
                <a:srgbClr val="333333"/>
              </a:solidFill>
              <a:prstDash val="solid"/>
              <a:round/>
              <a:headEnd type="none" w="med" len="med"/>
              <a:tailEnd type="triangle" w="med" len="med"/>
            </a:ln>
          </p:spPr>
        </p:cxnSp>
        <p:sp>
          <p:nvSpPr>
            <p:cNvPr id="50" name="Google Shape;892;p37">
              <a:extLst>
                <a:ext uri="{FF2B5EF4-FFF2-40B4-BE49-F238E27FC236}">
                  <a16:creationId xmlns:a16="http://schemas.microsoft.com/office/drawing/2014/main" id="{04F45081-9932-9A92-1696-71BE707C79A5}"/>
                </a:ext>
              </a:extLst>
            </p:cNvPr>
            <p:cNvSpPr/>
            <p:nvPr/>
          </p:nvSpPr>
          <p:spPr>
            <a:xfrm>
              <a:off x="7696138" y="1356049"/>
              <a:ext cx="356100" cy="278100"/>
            </a:xfrm>
            <a:prstGeom prst="rect">
              <a:avLst/>
            </a:prstGeom>
            <a:solidFill>
              <a:srgbClr val="CCCC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
            </a:p>
          </p:txBody>
        </p:sp>
        <p:sp>
          <p:nvSpPr>
            <p:cNvPr id="51" name="Google Shape;893;p37">
              <a:extLst>
                <a:ext uri="{FF2B5EF4-FFF2-40B4-BE49-F238E27FC236}">
                  <a16:creationId xmlns:a16="http://schemas.microsoft.com/office/drawing/2014/main" id="{5ABF72EA-9FD9-5FC1-7F05-3A78E9836C7E}"/>
                </a:ext>
              </a:extLst>
            </p:cNvPr>
            <p:cNvSpPr/>
            <p:nvPr/>
          </p:nvSpPr>
          <p:spPr>
            <a:xfrm>
              <a:off x="7694872" y="1721474"/>
              <a:ext cx="356100" cy="278100"/>
            </a:xfrm>
            <a:prstGeom prst="rect">
              <a:avLst/>
            </a:prstGeom>
            <a:solidFill>
              <a:srgbClr val="CCCC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
            </a:p>
          </p:txBody>
        </p:sp>
        <p:sp>
          <p:nvSpPr>
            <p:cNvPr id="52" name="Google Shape;894;p37">
              <a:extLst>
                <a:ext uri="{FF2B5EF4-FFF2-40B4-BE49-F238E27FC236}">
                  <a16:creationId xmlns:a16="http://schemas.microsoft.com/office/drawing/2014/main" id="{59877DEF-7CB6-2750-0578-08E8F4CA26AD}"/>
                </a:ext>
              </a:extLst>
            </p:cNvPr>
            <p:cNvSpPr/>
            <p:nvPr/>
          </p:nvSpPr>
          <p:spPr>
            <a:xfrm rot="5400000">
              <a:off x="7390422" y="1616792"/>
              <a:ext cx="64800" cy="311400"/>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895;p37">
              <a:extLst>
                <a:ext uri="{FF2B5EF4-FFF2-40B4-BE49-F238E27FC236}">
                  <a16:creationId xmlns:a16="http://schemas.microsoft.com/office/drawing/2014/main" id="{E3E92A31-36C3-C412-6B58-B4DC7F18905B}"/>
                </a:ext>
              </a:extLst>
            </p:cNvPr>
            <p:cNvSpPr/>
            <p:nvPr/>
          </p:nvSpPr>
          <p:spPr>
            <a:xfrm rot="5400000">
              <a:off x="7390422" y="1801442"/>
              <a:ext cx="64800" cy="311400"/>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896;p37">
              <a:extLst>
                <a:ext uri="{FF2B5EF4-FFF2-40B4-BE49-F238E27FC236}">
                  <a16:creationId xmlns:a16="http://schemas.microsoft.com/office/drawing/2014/main" id="{CEC1DDAA-53D3-4B71-3B3F-FDEC436D9C74}"/>
                </a:ext>
              </a:extLst>
            </p:cNvPr>
            <p:cNvSpPr/>
            <p:nvPr/>
          </p:nvSpPr>
          <p:spPr>
            <a:xfrm rot="5400000">
              <a:off x="7390422" y="1704812"/>
              <a:ext cx="64800" cy="311400"/>
            </a:xfrm>
            <a:prstGeom prst="rect">
              <a:avLst/>
            </a:prstGeom>
            <a:solidFill>
              <a:srgbClr val="4A86E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897;p37">
              <a:extLst>
                <a:ext uri="{FF2B5EF4-FFF2-40B4-BE49-F238E27FC236}">
                  <a16:creationId xmlns:a16="http://schemas.microsoft.com/office/drawing/2014/main" id="{0DD2B2A7-4CD0-0E54-00E0-9B10CFE7562D}"/>
                </a:ext>
              </a:extLst>
            </p:cNvPr>
            <p:cNvSpPr txBox="1"/>
            <p:nvPr/>
          </p:nvSpPr>
          <p:spPr>
            <a:xfrm>
              <a:off x="7627910" y="1288602"/>
              <a:ext cx="492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solidFill>
                    <a:schemeClr val="dk1"/>
                  </a:solidFill>
                </a:rPr>
                <a:t>fast tier</a:t>
              </a:r>
              <a:endParaRPr sz="800" b="1">
                <a:solidFill>
                  <a:schemeClr val="dk1"/>
                </a:solidFill>
              </a:endParaRPr>
            </a:p>
          </p:txBody>
        </p:sp>
        <p:sp>
          <p:nvSpPr>
            <p:cNvPr id="56" name="Google Shape;898;p37">
              <a:extLst>
                <a:ext uri="{FF2B5EF4-FFF2-40B4-BE49-F238E27FC236}">
                  <a16:creationId xmlns:a16="http://schemas.microsoft.com/office/drawing/2014/main" id="{191E218F-CF9E-F911-87EB-5C3E0D67AC2D}"/>
                </a:ext>
              </a:extLst>
            </p:cNvPr>
            <p:cNvSpPr txBox="1"/>
            <p:nvPr/>
          </p:nvSpPr>
          <p:spPr>
            <a:xfrm>
              <a:off x="7647248" y="1648170"/>
              <a:ext cx="4539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a:solidFill>
                    <a:schemeClr val="dk1"/>
                  </a:solidFill>
                </a:rPr>
                <a:t>slow tier</a:t>
              </a:r>
              <a:endParaRPr sz="800" b="1">
                <a:solidFill>
                  <a:schemeClr val="dk1"/>
                </a:solidFill>
              </a:endParaRPr>
            </a:p>
          </p:txBody>
        </p:sp>
        <p:cxnSp>
          <p:nvCxnSpPr>
            <p:cNvPr id="57" name="Google Shape;899;p37">
              <a:extLst>
                <a:ext uri="{FF2B5EF4-FFF2-40B4-BE49-F238E27FC236}">
                  <a16:creationId xmlns:a16="http://schemas.microsoft.com/office/drawing/2014/main" id="{31200BF0-FEF4-5355-EA21-C390FD31C115}"/>
                </a:ext>
              </a:extLst>
            </p:cNvPr>
            <p:cNvCxnSpPr>
              <a:stCxn id="36" idx="3"/>
              <a:endCxn id="37" idx="1"/>
            </p:cNvCxnSpPr>
            <p:nvPr/>
          </p:nvCxnSpPr>
          <p:spPr>
            <a:xfrm>
              <a:off x="7061775" y="2960700"/>
              <a:ext cx="198600" cy="3900"/>
            </a:xfrm>
            <a:prstGeom prst="straightConnector1">
              <a:avLst/>
            </a:prstGeom>
            <a:noFill/>
            <a:ln w="19050" cap="flat" cmpd="sng">
              <a:solidFill>
                <a:srgbClr val="333333"/>
              </a:solidFill>
              <a:prstDash val="solid"/>
              <a:round/>
              <a:headEnd type="none" w="med" len="med"/>
              <a:tailEnd type="triangle" w="med" len="med"/>
            </a:ln>
          </p:spPr>
        </p:cxnSp>
        <p:grpSp>
          <p:nvGrpSpPr>
            <p:cNvPr id="60" name="Google Shape;902;p37">
              <a:extLst>
                <a:ext uri="{FF2B5EF4-FFF2-40B4-BE49-F238E27FC236}">
                  <a16:creationId xmlns:a16="http://schemas.microsoft.com/office/drawing/2014/main" id="{ED41A4B5-451E-13C8-654D-A9C1BB2BB3CC}"/>
                </a:ext>
              </a:extLst>
            </p:cNvPr>
            <p:cNvGrpSpPr/>
            <p:nvPr/>
          </p:nvGrpSpPr>
          <p:grpSpPr>
            <a:xfrm>
              <a:off x="5675299" y="1209000"/>
              <a:ext cx="1272341" cy="903950"/>
              <a:chOff x="5366539" y="1213925"/>
              <a:chExt cx="1272341" cy="903950"/>
            </a:xfrm>
          </p:grpSpPr>
          <p:sp>
            <p:nvSpPr>
              <p:cNvPr id="61" name="Google Shape;885;p37">
                <a:extLst>
                  <a:ext uri="{FF2B5EF4-FFF2-40B4-BE49-F238E27FC236}">
                    <a16:creationId xmlns:a16="http://schemas.microsoft.com/office/drawing/2014/main" id="{110BF9E9-CFC1-2AC5-2A11-05AAEC40195F}"/>
                  </a:ext>
                </a:extLst>
              </p:cNvPr>
              <p:cNvSpPr/>
              <p:nvPr/>
            </p:nvSpPr>
            <p:spPr>
              <a:xfrm>
                <a:off x="5473038" y="1234975"/>
                <a:ext cx="1056900" cy="882900"/>
              </a:xfrm>
              <a:prstGeom prst="roundRect">
                <a:avLst>
                  <a:gd name="adj" fmla="val 16667"/>
                </a:avLst>
              </a:prstGeom>
              <a:solidFill>
                <a:srgbClr val="EFEFEF"/>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
            <p:nvSpPr>
              <p:cNvPr id="62" name="Google Shape;903;p37">
                <a:extLst>
                  <a:ext uri="{FF2B5EF4-FFF2-40B4-BE49-F238E27FC236}">
                    <a16:creationId xmlns:a16="http://schemas.microsoft.com/office/drawing/2014/main" id="{DA496BC2-2714-569A-8366-B5439D743A9F}"/>
                  </a:ext>
                </a:extLst>
              </p:cNvPr>
              <p:cNvSpPr txBox="1"/>
              <p:nvPr/>
            </p:nvSpPr>
            <p:spPr>
              <a:xfrm>
                <a:off x="5366539" y="1213925"/>
                <a:ext cx="1269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solidFill>
                      <a:schemeClr val="dk1"/>
                    </a:solidFill>
                  </a:rPr>
                  <a:t>Software-defined page table</a:t>
                </a:r>
                <a:endParaRPr sz="1000" b="1" dirty="0">
                  <a:solidFill>
                    <a:schemeClr val="dk1"/>
                  </a:solidFill>
                </a:endParaRPr>
              </a:p>
            </p:txBody>
          </p:sp>
          <p:sp>
            <p:nvSpPr>
              <p:cNvPr id="63" name="Google Shape;904;p37">
                <a:extLst>
                  <a:ext uri="{FF2B5EF4-FFF2-40B4-BE49-F238E27FC236}">
                    <a16:creationId xmlns:a16="http://schemas.microsoft.com/office/drawing/2014/main" id="{BA1E10CE-334A-991A-46D7-6DB59C02B632}"/>
                  </a:ext>
                </a:extLst>
              </p:cNvPr>
              <p:cNvSpPr txBox="1"/>
              <p:nvPr/>
            </p:nvSpPr>
            <p:spPr>
              <a:xfrm>
                <a:off x="5368980" y="1612450"/>
                <a:ext cx="1269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i="1">
                    <a:solidFill>
                      <a:schemeClr val="dk1"/>
                    </a:solidFill>
                  </a:rPr>
                  <a:t>&lt;page#, hotness&gt;</a:t>
                </a:r>
                <a:endParaRPr sz="1000" b="1" i="1">
                  <a:solidFill>
                    <a:schemeClr val="dk1"/>
                  </a:solidFill>
                </a:endParaRPr>
              </a:p>
            </p:txBody>
          </p:sp>
        </p:grpSp>
        <p:sp>
          <p:nvSpPr>
            <p:cNvPr id="256" name="Google Shape;905;p37">
              <a:extLst>
                <a:ext uri="{FF2B5EF4-FFF2-40B4-BE49-F238E27FC236}">
                  <a16:creationId xmlns:a16="http://schemas.microsoft.com/office/drawing/2014/main" id="{6BA722DE-3AD4-B62C-B2F9-54600A34E959}"/>
                </a:ext>
              </a:extLst>
            </p:cNvPr>
            <p:cNvSpPr txBox="1"/>
            <p:nvPr/>
          </p:nvSpPr>
          <p:spPr>
            <a:xfrm>
              <a:off x="7131072" y="1210874"/>
              <a:ext cx="5835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rPr>
                <a:t>pages</a:t>
              </a:r>
              <a:endParaRPr sz="1000" b="1">
                <a:solidFill>
                  <a:schemeClr val="dk1"/>
                </a:solidFill>
              </a:endParaRPr>
            </a:p>
          </p:txBody>
        </p:sp>
        <p:sp>
          <p:nvSpPr>
            <p:cNvPr id="258" name="Google Shape;907;p37">
              <a:extLst>
                <a:ext uri="{FF2B5EF4-FFF2-40B4-BE49-F238E27FC236}">
                  <a16:creationId xmlns:a16="http://schemas.microsoft.com/office/drawing/2014/main" id="{E1531A34-CC3D-0DBC-5148-47A43E9C6EE7}"/>
                </a:ext>
              </a:extLst>
            </p:cNvPr>
            <p:cNvSpPr txBox="1"/>
            <p:nvPr/>
          </p:nvSpPr>
          <p:spPr>
            <a:xfrm>
              <a:off x="5643800" y="2509175"/>
              <a:ext cx="1360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t>Migration Plane</a:t>
              </a:r>
              <a:endParaRPr sz="1200" b="1">
                <a:solidFill>
                  <a:schemeClr val="dk2"/>
                </a:solidFill>
              </a:endParaRPr>
            </a:p>
          </p:txBody>
        </p:sp>
        <p:sp>
          <p:nvSpPr>
            <p:cNvPr id="259" name="Google Shape;908;p37">
              <a:extLst>
                <a:ext uri="{FF2B5EF4-FFF2-40B4-BE49-F238E27FC236}">
                  <a16:creationId xmlns:a16="http://schemas.microsoft.com/office/drawing/2014/main" id="{3505EA44-666F-0964-1642-87126BBF3B7A}"/>
                </a:ext>
              </a:extLst>
            </p:cNvPr>
            <p:cNvSpPr/>
            <p:nvPr/>
          </p:nvSpPr>
          <p:spPr>
            <a:xfrm>
              <a:off x="5643800" y="2915655"/>
              <a:ext cx="1360800" cy="397117"/>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100" b="1" dirty="0"/>
                <a:t>Eagerness-aware</a:t>
              </a:r>
              <a:endParaRPr sz="11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9</a:t>
            </a:fld>
            <a:endParaRPr/>
          </a:p>
        </p:txBody>
      </p:sp>
      <p:grpSp>
        <p:nvGrpSpPr>
          <p:cNvPr id="3" name="Group 2">
            <a:extLst>
              <a:ext uri="{FF2B5EF4-FFF2-40B4-BE49-F238E27FC236}">
                <a16:creationId xmlns:a16="http://schemas.microsoft.com/office/drawing/2014/main" id="{576E68BD-257B-39E5-3BCE-DCE1EAF99F1B}"/>
              </a:ext>
            </a:extLst>
          </p:cNvPr>
          <p:cNvGrpSpPr/>
          <p:nvPr/>
        </p:nvGrpSpPr>
        <p:grpSpPr>
          <a:xfrm>
            <a:off x="2712289" y="1687910"/>
            <a:ext cx="4385448" cy="3127981"/>
            <a:chOff x="817337" y="1419778"/>
            <a:chExt cx="4385448" cy="3127981"/>
          </a:xfrm>
        </p:grpSpPr>
        <p:sp>
          <p:nvSpPr>
            <p:cNvPr id="304" name="Google Shape;304;p33"/>
            <p:cNvSpPr/>
            <p:nvPr/>
          </p:nvSpPr>
          <p:spPr>
            <a:xfrm>
              <a:off x="1095209" y="2263646"/>
              <a:ext cx="1972500" cy="492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33"/>
            <p:cNvSpPr/>
            <p:nvPr/>
          </p:nvSpPr>
          <p:spPr>
            <a:xfrm>
              <a:off x="1257393" y="2337714"/>
              <a:ext cx="349800" cy="344700"/>
            </a:xfrm>
            <a:prstGeom prst="ellipse">
              <a:avLst/>
            </a:prstGeom>
            <a:solidFill>
              <a:srgbClr val="FF99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33"/>
            <p:cNvSpPr/>
            <p:nvPr/>
          </p:nvSpPr>
          <p:spPr>
            <a:xfrm>
              <a:off x="1723039" y="2337714"/>
              <a:ext cx="349800" cy="344700"/>
            </a:xfrm>
            <a:prstGeom prst="ellipse">
              <a:avLst/>
            </a:prstGeom>
            <a:solidFill>
              <a:srgbClr val="FF99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7" name="Google Shape;307;p33"/>
            <p:cNvSpPr/>
            <p:nvPr/>
          </p:nvSpPr>
          <p:spPr>
            <a:xfrm>
              <a:off x="2188685" y="2337714"/>
              <a:ext cx="349800" cy="344700"/>
            </a:xfrm>
            <a:prstGeom prst="ellipse">
              <a:avLst/>
            </a:prstGeom>
            <a:solidFill>
              <a:srgbClr val="FF99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8" name="Google Shape;308;p33"/>
            <p:cNvSpPr/>
            <p:nvPr/>
          </p:nvSpPr>
          <p:spPr>
            <a:xfrm>
              <a:off x="2618746" y="2337714"/>
              <a:ext cx="349800" cy="344700"/>
            </a:xfrm>
            <a:prstGeom prst="ellipse">
              <a:avLst/>
            </a:prstGeom>
            <a:solidFill>
              <a:srgbClr val="FF99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09" name="Google Shape;309;p33"/>
            <p:cNvCxnSpPr>
              <a:stCxn id="305" idx="3"/>
            </p:cNvCxnSpPr>
            <p:nvPr/>
          </p:nvCxnSpPr>
          <p:spPr>
            <a:xfrm flipH="1">
              <a:off x="941720" y="2631934"/>
              <a:ext cx="366900" cy="387000"/>
            </a:xfrm>
            <a:prstGeom prst="straightConnector1">
              <a:avLst/>
            </a:prstGeom>
            <a:noFill/>
            <a:ln w="19050" cap="flat" cmpd="sng">
              <a:solidFill>
                <a:schemeClr val="dk1"/>
              </a:solidFill>
              <a:prstDash val="solid"/>
              <a:round/>
              <a:headEnd type="none" w="med" len="med"/>
              <a:tailEnd type="triangle" w="med" len="med"/>
            </a:ln>
          </p:spPr>
        </p:cxnSp>
        <p:cxnSp>
          <p:nvCxnSpPr>
            <p:cNvPr id="310" name="Google Shape;310;p33"/>
            <p:cNvCxnSpPr>
              <a:stCxn id="305" idx="5"/>
            </p:cNvCxnSpPr>
            <p:nvPr/>
          </p:nvCxnSpPr>
          <p:spPr>
            <a:xfrm>
              <a:off x="1555966" y="2631934"/>
              <a:ext cx="298800" cy="402900"/>
            </a:xfrm>
            <a:prstGeom prst="straightConnector1">
              <a:avLst/>
            </a:prstGeom>
            <a:noFill/>
            <a:ln w="19050" cap="flat" cmpd="sng">
              <a:solidFill>
                <a:srgbClr val="000000"/>
              </a:solidFill>
              <a:prstDash val="solid"/>
              <a:round/>
              <a:headEnd type="none" w="med" len="med"/>
              <a:tailEnd type="triangle" w="med" len="med"/>
            </a:ln>
          </p:spPr>
        </p:cxnSp>
        <p:sp>
          <p:nvSpPr>
            <p:cNvPr id="311" name="Google Shape;311;p33"/>
            <p:cNvSpPr/>
            <p:nvPr/>
          </p:nvSpPr>
          <p:spPr>
            <a:xfrm>
              <a:off x="817337" y="3018760"/>
              <a:ext cx="1230000" cy="443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33"/>
            <p:cNvSpPr/>
            <p:nvPr/>
          </p:nvSpPr>
          <p:spPr>
            <a:xfrm>
              <a:off x="1257393" y="3068045"/>
              <a:ext cx="349800" cy="344700"/>
            </a:xfrm>
            <a:prstGeom prst="ellipse">
              <a:avLst/>
            </a:prstGeom>
            <a:solidFill>
              <a:srgbClr val="8E7CC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3" name="Google Shape;313;p33"/>
            <p:cNvSpPr/>
            <p:nvPr/>
          </p:nvSpPr>
          <p:spPr>
            <a:xfrm>
              <a:off x="1667175" y="3068045"/>
              <a:ext cx="349800" cy="344700"/>
            </a:xfrm>
            <a:prstGeom prst="ellipse">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14" name="Google Shape;314;p33"/>
            <p:cNvCxnSpPr>
              <a:stCxn id="313" idx="3"/>
            </p:cNvCxnSpPr>
            <p:nvPr/>
          </p:nvCxnSpPr>
          <p:spPr>
            <a:xfrm flipH="1">
              <a:off x="1496402" y="3362265"/>
              <a:ext cx="222000" cy="296700"/>
            </a:xfrm>
            <a:prstGeom prst="straightConnector1">
              <a:avLst/>
            </a:prstGeom>
            <a:noFill/>
            <a:ln w="19050" cap="flat" cmpd="sng">
              <a:solidFill>
                <a:srgbClr val="000000"/>
              </a:solidFill>
              <a:prstDash val="solid"/>
              <a:round/>
              <a:headEnd type="none" w="med" len="med"/>
              <a:tailEnd type="triangle" w="med" len="med"/>
            </a:ln>
          </p:spPr>
        </p:cxnSp>
        <p:cxnSp>
          <p:nvCxnSpPr>
            <p:cNvPr id="315" name="Google Shape;315;p33"/>
            <p:cNvCxnSpPr>
              <a:stCxn id="313" idx="5"/>
            </p:cNvCxnSpPr>
            <p:nvPr/>
          </p:nvCxnSpPr>
          <p:spPr>
            <a:xfrm>
              <a:off x="1965748" y="3362265"/>
              <a:ext cx="235500" cy="245100"/>
            </a:xfrm>
            <a:prstGeom prst="straightConnector1">
              <a:avLst/>
            </a:prstGeom>
            <a:noFill/>
            <a:ln w="19050" cap="flat" cmpd="sng">
              <a:solidFill>
                <a:srgbClr val="000000"/>
              </a:solidFill>
              <a:prstDash val="solid"/>
              <a:round/>
              <a:headEnd type="none" w="med" len="med"/>
              <a:tailEnd type="triangle" w="med" len="med"/>
            </a:ln>
          </p:spPr>
        </p:cxnSp>
        <p:sp>
          <p:nvSpPr>
            <p:cNvPr id="316" name="Google Shape;316;p33"/>
            <p:cNvSpPr/>
            <p:nvPr/>
          </p:nvSpPr>
          <p:spPr>
            <a:xfrm>
              <a:off x="1342807" y="3650937"/>
              <a:ext cx="990300" cy="443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 name="Google Shape;317;p33"/>
            <p:cNvSpPr/>
            <p:nvPr/>
          </p:nvSpPr>
          <p:spPr>
            <a:xfrm>
              <a:off x="1458325" y="3700223"/>
              <a:ext cx="349800" cy="344700"/>
            </a:xfrm>
            <a:prstGeom prst="ellipse">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8" name="Google Shape;318;p33"/>
            <p:cNvSpPr/>
            <p:nvPr/>
          </p:nvSpPr>
          <p:spPr>
            <a:xfrm>
              <a:off x="1868107" y="3700223"/>
              <a:ext cx="349800" cy="344700"/>
            </a:xfrm>
            <a:prstGeom prst="ellipse">
              <a:avLst/>
            </a:prstGeom>
            <a:solidFill>
              <a:srgbClr val="8E7CC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9" name="Google Shape;319;p33"/>
            <p:cNvSpPr txBox="1"/>
            <p:nvPr/>
          </p:nvSpPr>
          <p:spPr>
            <a:xfrm>
              <a:off x="1372599" y="4086059"/>
              <a:ext cx="59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a:t>
              </a:r>
              <a:endParaRPr sz="1800" b="1"/>
            </a:p>
          </p:txBody>
        </p:sp>
        <p:sp>
          <p:nvSpPr>
            <p:cNvPr id="320" name="Google Shape;320;p33"/>
            <p:cNvSpPr txBox="1"/>
            <p:nvPr/>
          </p:nvSpPr>
          <p:spPr>
            <a:xfrm>
              <a:off x="2086135" y="2728278"/>
              <a:ext cx="59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t>…</a:t>
              </a:r>
              <a:endParaRPr sz="1800" b="1"/>
            </a:p>
          </p:txBody>
        </p:sp>
        <p:sp>
          <p:nvSpPr>
            <p:cNvPr id="321" name="Google Shape;321;p33"/>
            <p:cNvSpPr txBox="1"/>
            <p:nvPr/>
          </p:nvSpPr>
          <p:spPr>
            <a:xfrm>
              <a:off x="3040085" y="3340810"/>
              <a:ext cx="2162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non-</a:t>
              </a:r>
              <a:r>
                <a:rPr lang="en" sz="1500">
                  <a:solidFill>
                    <a:schemeClr val="dk1"/>
                  </a:solidFill>
                </a:rPr>
                <a:t>iterable</a:t>
              </a:r>
              <a:r>
                <a:rPr lang="en" sz="1500"/>
                <a:t> object</a:t>
              </a:r>
              <a:endParaRPr sz="1500"/>
            </a:p>
          </p:txBody>
        </p:sp>
        <p:sp>
          <p:nvSpPr>
            <p:cNvPr id="322" name="Google Shape;322;p33"/>
            <p:cNvSpPr txBox="1"/>
            <p:nvPr/>
          </p:nvSpPr>
          <p:spPr>
            <a:xfrm>
              <a:off x="3063338" y="3772603"/>
              <a:ext cx="1778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iterable object</a:t>
              </a:r>
              <a:endParaRPr sz="1500"/>
            </a:p>
          </p:txBody>
        </p:sp>
        <p:sp>
          <p:nvSpPr>
            <p:cNvPr id="323" name="Google Shape;323;p33"/>
            <p:cNvSpPr/>
            <p:nvPr/>
          </p:nvSpPr>
          <p:spPr>
            <a:xfrm>
              <a:off x="847553" y="3068064"/>
              <a:ext cx="349800" cy="344700"/>
            </a:xfrm>
            <a:prstGeom prst="ellipse">
              <a:avLst/>
            </a:prstGeom>
            <a:solidFill>
              <a:srgbClr val="8E7CC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324" name="Google Shape;324;p33"/>
            <p:cNvSpPr/>
            <p:nvPr/>
          </p:nvSpPr>
          <p:spPr>
            <a:xfrm>
              <a:off x="2718082" y="3413856"/>
              <a:ext cx="349800" cy="344700"/>
            </a:xfrm>
            <a:prstGeom prst="ellipse">
              <a:avLst/>
            </a:prstGeom>
            <a:solidFill>
              <a:srgbClr val="8E7CC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33"/>
            <p:cNvSpPr/>
            <p:nvPr/>
          </p:nvSpPr>
          <p:spPr>
            <a:xfrm>
              <a:off x="2718078" y="3808014"/>
              <a:ext cx="349800" cy="344700"/>
            </a:xfrm>
            <a:prstGeom prst="ellipse">
              <a:avLst/>
            </a:prstGeom>
            <a:solidFill>
              <a:srgbClr val="EEEEEE"/>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6" name="Google Shape;326;p33"/>
            <p:cNvSpPr/>
            <p:nvPr/>
          </p:nvSpPr>
          <p:spPr>
            <a:xfrm rot="-5400000">
              <a:off x="1875843" y="1067530"/>
              <a:ext cx="369600" cy="1931400"/>
            </a:xfrm>
            <a:prstGeom prst="rightBrace">
              <a:avLst>
                <a:gd name="adj1" fmla="val 50000"/>
                <a:gd name="adj2" fmla="val 50000"/>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7" name="Google Shape;327;p33"/>
            <p:cNvSpPr txBox="1"/>
            <p:nvPr/>
          </p:nvSpPr>
          <p:spPr>
            <a:xfrm>
              <a:off x="1074318" y="1419778"/>
              <a:ext cx="1972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t>Cyclic-GC list * 3</a:t>
              </a:r>
              <a:endParaRPr sz="1800" dirty="0"/>
            </a:p>
          </p:txBody>
        </p:sp>
        <p:cxnSp>
          <p:nvCxnSpPr>
            <p:cNvPr id="328" name="Google Shape;328;p33"/>
            <p:cNvCxnSpPr/>
            <p:nvPr/>
          </p:nvCxnSpPr>
          <p:spPr>
            <a:xfrm flipH="1">
              <a:off x="1270222" y="3986563"/>
              <a:ext cx="222000" cy="296700"/>
            </a:xfrm>
            <a:prstGeom prst="straightConnector1">
              <a:avLst/>
            </a:prstGeom>
            <a:noFill/>
            <a:ln w="19050" cap="flat" cmpd="sng">
              <a:solidFill>
                <a:srgbClr val="000000"/>
              </a:solidFill>
              <a:prstDash val="solid"/>
              <a:round/>
              <a:headEnd type="none" w="med" len="med"/>
              <a:tailEnd type="triangle" w="med" len="med"/>
            </a:ln>
          </p:spPr>
        </p:cxnSp>
        <p:cxnSp>
          <p:nvCxnSpPr>
            <p:cNvPr id="329" name="Google Shape;329;p33"/>
            <p:cNvCxnSpPr/>
            <p:nvPr/>
          </p:nvCxnSpPr>
          <p:spPr>
            <a:xfrm>
              <a:off x="1758142" y="4012363"/>
              <a:ext cx="235500" cy="245100"/>
            </a:xfrm>
            <a:prstGeom prst="straightConnector1">
              <a:avLst/>
            </a:prstGeom>
            <a:noFill/>
            <a:ln w="19050" cap="flat" cmpd="sng">
              <a:solidFill>
                <a:srgbClr val="000000"/>
              </a:solidFill>
              <a:prstDash val="solid"/>
              <a:round/>
              <a:headEnd type="none" w="med" len="med"/>
              <a:tailEnd type="triangle" w="med" len="med"/>
            </a:ln>
          </p:spPr>
        </p:cxnSp>
        <p:sp>
          <p:nvSpPr>
            <p:cNvPr id="330" name="Google Shape;330;p33"/>
            <p:cNvSpPr/>
            <p:nvPr/>
          </p:nvSpPr>
          <p:spPr>
            <a:xfrm>
              <a:off x="2718071" y="3019089"/>
              <a:ext cx="349800" cy="344700"/>
            </a:xfrm>
            <a:prstGeom prst="ellipse">
              <a:avLst/>
            </a:prstGeom>
            <a:solidFill>
              <a:srgbClr val="FF99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1" name="Google Shape;331;p33"/>
            <p:cNvSpPr txBox="1"/>
            <p:nvPr/>
          </p:nvSpPr>
          <p:spPr>
            <a:xfrm>
              <a:off x="3040085" y="2948299"/>
              <a:ext cx="21627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container object</a:t>
              </a:r>
              <a:endParaRPr sz="1500"/>
            </a:p>
          </p:txBody>
        </p:sp>
      </p:grpSp>
      <p:sp>
        <p:nvSpPr>
          <p:cNvPr id="2" name="Google Shape;267;p32">
            <a:extLst>
              <a:ext uri="{FF2B5EF4-FFF2-40B4-BE49-F238E27FC236}">
                <a16:creationId xmlns:a16="http://schemas.microsoft.com/office/drawing/2014/main" id="{357D74BD-9AAC-F8A0-A9DA-EAFDE98D550C}"/>
              </a:ext>
            </a:extLst>
          </p:cNvPr>
          <p:cNvSpPr txBox="1">
            <a:spLocks noGrp="1"/>
          </p:cNvSpPr>
          <p:nvPr>
            <p:ph type="title"/>
          </p:nvPr>
        </p:nvSpPr>
        <p:spPr>
          <a:xfrm>
            <a:off x="328500" y="244825"/>
            <a:ext cx="7886700" cy="730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3300"/>
              <a:buFont typeface="Arial"/>
              <a:buNone/>
            </a:pPr>
            <a:r>
              <a:rPr lang="en" dirty="0">
                <a:solidFill>
                  <a:srgbClr val="000000"/>
                </a:solidFill>
              </a:rPr>
              <a:t>Marking Phase</a:t>
            </a:r>
            <a:endParaRPr dirty="0">
              <a:solidFill>
                <a:srgbClr val="000000"/>
              </a:solidFill>
            </a:endParaRPr>
          </a:p>
        </p:txBody>
      </p:sp>
      <p:sp>
        <p:nvSpPr>
          <p:cNvPr id="4" name="TextBox 3">
            <a:extLst>
              <a:ext uri="{FF2B5EF4-FFF2-40B4-BE49-F238E27FC236}">
                <a16:creationId xmlns:a16="http://schemas.microsoft.com/office/drawing/2014/main" id="{2777BAF8-331C-A45A-6C82-662DD864357D}"/>
              </a:ext>
            </a:extLst>
          </p:cNvPr>
          <p:cNvSpPr txBox="1"/>
          <p:nvPr/>
        </p:nvSpPr>
        <p:spPr>
          <a:xfrm>
            <a:off x="427055" y="975625"/>
            <a:ext cx="7040710" cy="307777"/>
          </a:xfrm>
          <a:prstGeom prst="rect">
            <a:avLst/>
          </a:prstGeom>
          <a:noFill/>
        </p:spPr>
        <p:txBody>
          <a:bodyPr wrap="none" rtlCol="0">
            <a:spAutoFit/>
          </a:bodyPr>
          <a:lstStyle/>
          <a:p>
            <a:r>
              <a:rPr lang="en-US" b="1" dirty="0"/>
              <a:t>Problem</a:t>
            </a:r>
            <a:r>
              <a:rPr lang="en-US" dirty="0"/>
              <a:t>: Python VM only tracks </a:t>
            </a:r>
            <a:r>
              <a:rPr lang="en-US" b="1" dirty="0"/>
              <a:t>container objects</a:t>
            </a:r>
            <a:r>
              <a:rPr lang="en-US" dirty="0"/>
              <a:t> in its 3 generational cyclic-GC lists</a:t>
            </a:r>
          </a:p>
        </p:txBody>
      </p:sp>
      <p:sp>
        <p:nvSpPr>
          <p:cNvPr id="5" name="TextBox 4">
            <a:extLst>
              <a:ext uri="{FF2B5EF4-FFF2-40B4-BE49-F238E27FC236}">
                <a16:creationId xmlns:a16="http://schemas.microsoft.com/office/drawing/2014/main" id="{C058FEBE-B999-2BA4-6A07-8ABE40DD2ABD}"/>
              </a:ext>
            </a:extLst>
          </p:cNvPr>
          <p:cNvSpPr txBox="1"/>
          <p:nvPr/>
        </p:nvSpPr>
        <p:spPr>
          <a:xfrm>
            <a:off x="427055" y="1278704"/>
            <a:ext cx="5917004" cy="307777"/>
          </a:xfrm>
          <a:prstGeom prst="rect">
            <a:avLst/>
          </a:prstGeom>
          <a:noFill/>
          <a:ln w="25400">
            <a:solidFill>
              <a:schemeClr val="accent1"/>
            </a:solidFill>
          </a:ln>
        </p:spPr>
        <p:txBody>
          <a:bodyPr wrap="none" rtlCol="0">
            <a:spAutoFit/>
          </a:bodyPr>
          <a:lstStyle/>
          <a:p>
            <a:r>
              <a:rPr lang="en-US" b="1" dirty="0"/>
              <a:t>Solution</a:t>
            </a:r>
            <a:r>
              <a:rPr lang="en-US" dirty="0"/>
              <a:t>: recursively mark all PyObjects starting from the cyclic-GC lists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4508</Words>
  <Application>Microsoft Macintosh PowerPoint</Application>
  <PresentationFormat>On-screen Show (16:9)</PresentationFormat>
  <Paragraphs>490</Paragraphs>
  <Slides>26</Slides>
  <Notes>26</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Cambria Math</vt:lpstr>
      <vt:lpstr>Simple Light</vt:lpstr>
      <vt:lpstr>Memory Tiering in Python Virtual Machine</vt:lpstr>
      <vt:lpstr>PowerPoint Presentation</vt:lpstr>
      <vt:lpstr>Memory Tiering</vt:lpstr>
      <vt:lpstr>OS-level Tiering</vt:lpstr>
      <vt:lpstr>PowerPoint Presentation</vt:lpstr>
      <vt:lpstr>Reference Counting</vt:lpstr>
      <vt:lpstr>Reference Counting</vt:lpstr>
      <vt:lpstr>Memory Tiering in Python VM (MTP)</vt:lpstr>
      <vt:lpstr>Marking Phase</vt:lpstr>
      <vt:lpstr>Marking Overhead</vt:lpstr>
      <vt:lpstr>Sampling Phase</vt:lpstr>
      <vt:lpstr>Hotness Prediction</vt:lpstr>
      <vt:lpstr>Page Migration - Bucketing</vt:lpstr>
      <vt:lpstr>Threshold Determination</vt:lpstr>
      <vt:lpstr>Threshold Determination</vt:lpstr>
      <vt:lpstr>Threshold Determination</vt:lpstr>
      <vt:lpstr>Interface</vt:lpstr>
      <vt:lpstr>Methodology</vt:lpstr>
      <vt:lpstr>Performance</vt:lpstr>
      <vt:lpstr>Performance</vt:lpstr>
      <vt:lpstr>Summary</vt:lpstr>
      <vt:lpstr>PowerPoint Presentation</vt:lpstr>
      <vt:lpstr>PowerPoint Presentation</vt:lpstr>
      <vt:lpstr>Page Migration - Adaptive Lazy Demotion</vt:lpstr>
      <vt:lpstr>Page Migration - Adaptive Lazy Demotion</vt:lpstr>
      <vt:lpstr>Evaluation - Adaptive Lazy Demotion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 Yuze</cp:lastModifiedBy>
  <cp:revision>17</cp:revision>
  <dcterms:modified xsi:type="dcterms:W3CDTF">2025-10-15T04:42:48Z</dcterms:modified>
</cp:coreProperties>
</file>