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8.xml"/>
  <Override ContentType="application/vnd.openxmlformats-officedocument.presentationml.comments+xml" PartName="/ppt/comments/comment10.xml"/>
  <Override ContentType="application/vnd.openxmlformats-officedocument.presentationml.comments+xml" PartName="/ppt/comments/comment23.xml"/>
  <Override ContentType="application/vnd.openxmlformats-officedocument.presentationml.comments+xml" PartName="/ppt/comments/comment6.xml"/>
  <Override ContentType="application/vnd.openxmlformats-officedocument.presentationml.comments+xml" PartName="/ppt/comments/comment31.xml"/>
  <Override ContentType="application/vnd.openxmlformats-officedocument.presentationml.comments+xml" PartName="/ppt/comments/comment19.xml"/>
  <Override ContentType="application/vnd.openxmlformats-officedocument.presentationml.comments+xml" PartName="/ppt/comments/comment24.xml"/>
  <Override ContentType="application/vnd.openxmlformats-officedocument.presentationml.comments+xml" PartName="/ppt/comments/comment15.xml"/>
  <Override ContentType="application/vnd.openxmlformats-officedocument.presentationml.comments+xml" PartName="/ppt/comments/comment2.xml"/>
  <Override ContentType="application/vnd.openxmlformats-officedocument.presentationml.comments+xml" PartName="/ppt/comments/comment22.xml"/>
  <Override ContentType="application/vnd.openxmlformats-officedocument.presentationml.comments+xml" PartName="/ppt/comments/comment7.xml"/>
  <Override ContentType="application/vnd.openxmlformats-officedocument.presentationml.comments+xml" PartName="/ppt/comments/comment18.xml"/>
  <Override ContentType="application/vnd.openxmlformats-officedocument.presentationml.comments+xml" PartName="/ppt/comments/comment14.xml"/>
  <Override ContentType="application/vnd.openxmlformats-officedocument.presentationml.comments+xml" PartName="/ppt/comments/comment27.xml"/>
  <Override ContentType="application/vnd.openxmlformats-officedocument.presentationml.comments+xml" PartName="/ppt/comments/comment17.xml"/>
  <Override ContentType="application/vnd.openxmlformats-officedocument.presentationml.comments+xml" PartName="/ppt/comments/comment8.xml"/>
  <Override ContentType="application/vnd.openxmlformats-officedocument.presentationml.comments+xml" PartName="/ppt/comments/comment21.xml"/>
  <Override ContentType="application/vnd.openxmlformats-officedocument.presentationml.comments+xml" PartName="/ppt/comments/comment20.xml"/>
  <Override ContentType="application/vnd.openxmlformats-officedocument.presentationml.comments+xml" PartName="/ppt/comments/comment3.xml"/>
  <Override ContentType="application/vnd.openxmlformats-officedocument.presentationml.comments+xml" PartName="/ppt/comments/comment26.xml"/>
  <Override ContentType="application/vnd.openxmlformats-officedocument.presentationml.comments+xml" PartName="/ppt/comments/comment13.xml"/>
  <Override ContentType="application/vnd.openxmlformats-officedocument.presentationml.comments+xml" PartName="/ppt/comments/comment16.xml"/>
  <Override ContentType="application/vnd.openxmlformats-officedocument.presentationml.comments+xml" PartName="/ppt/comments/comment11.xml"/>
  <Override ContentType="application/vnd.openxmlformats-officedocument.presentationml.comments+xml" PartName="/ppt/comments/comment5.xml"/>
  <Override ContentType="application/vnd.openxmlformats-officedocument.presentationml.comments+xml" PartName="/ppt/comments/comment30.xml"/>
  <Override ContentType="application/vnd.openxmlformats-officedocument.presentationml.comments+xml" PartName="/ppt/comments/comment4.xml"/>
  <Override ContentType="application/vnd.openxmlformats-officedocument.presentationml.comments+xml" PartName="/ppt/comments/comment9.xml"/>
  <Override ContentType="application/vnd.openxmlformats-officedocument.presentationml.comments+xml" PartName="/ppt/comments/comment25.xml"/>
  <Override ContentType="application/vnd.openxmlformats-officedocument.presentationml.comments+xml" PartName="/ppt/comments/comment12.xml"/>
  <Override ContentType="application/vnd.openxmlformats-officedocument.presentationml.comments+xml" PartName="/ppt/comments/comment29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92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</p:sldIdLst>
  <p:sldSz cy="5143500" cx="9144000"/>
  <p:notesSz cx="5143500" cy="9144000"/>
  <p:embeddedFontLst>
    <p:embeddedFont>
      <p:font typeface="Inter"/>
      <p:bold r:id="rId103"/>
      <p:boldItalic r:id="rId104"/>
    </p:embeddedFont>
    <p:embeddedFont>
      <p:font typeface="Roboto Mono"/>
      <p:regular r:id="rId105"/>
      <p:bold r:id="rId106"/>
      <p:italic r:id="rId107"/>
      <p:boldItalic r:id="rId10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9" roundtripDataSignature="AMtx7mhpTqpWiDwqV5Ur6C/9dxhT48k6N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51" name="Hassan Aleem"/>
  <p:cmAuthor clrIdx="1" id="1" initials="" lastIdx="3" name="Kirshanthan Sundararajah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42B5F23-E4D4-4863-8B88-2D6BE96826C9}">
  <a:tblStyle styleId="{442B5F23-E4D4-4863-8B88-2D6BE96826C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font" Target="fonts/RobotoMono-italic.fntdata"/><Relationship Id="rId106" Type="http://schemas.openxmlformats.org/officeDocument/2006/relationships/font" Target="fonts/RobotoMono-bold.fntdata"/><Relationship Id="rId105" Type="http://schemas.openxmlformats.org/officeDocument/2006/relationships/font" Target="fonts/RobotoMono-regular.fntdata"/><Relationship Id="rId104" Type="http://schemas.openxmlformats.org/officeDocument/2006/relationships/font" Target="fonts/Inter-boldItalic.fntdata"/><Relationship Id="rId109" Type="http://customschemas.google.com/relationships/presentationmetadata" Target="metadata"/><Relationship Id="rId108" Type="http://schemas.openxmlformats.org/officeDocument/2006/relationships/font" Target="fonts/RobotoMono-boldItalic.fntdata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font" Target="fonts/Inter-bold.fntdata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9-22T19:21:53.862">
    <p:pos x="6000" y="0"/>
    <p:text>Make the font biggert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co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6-09-18T15:12:45.857">
    <p:pos x="6000" y="0"/>
    <p:text>Symbolic execution keep it general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TfTRZE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6-09-18T15:13:31.691">
    <p:pos x="6000" y="0"/>
    <p:text>Use imply sign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TfTRZM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6-09-18T15:15:26.492">
    <p:pos x="6000" y="0"/>
    <p:text>If this approach works, we will find all reachable bugs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TfTRZU"/>
      </p:ext>
    </p:extLst>
  </p:cm>
  <p:cm authorId="1" idx="1" dt="2026-09-22T16:27:19.774">
    <p:pos x="6000" y="100"/>
    <p:text>Let's make the fonts bigger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d5SpdE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6-09-18T15:16:53.219">
    <p:pos x="6000" y="0"/>
    <p:text>Improve the color palette and improve the size.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TfTRZY"/>
      </p:ext>
    </p:extLst>
  </p:cm>
  <p:cm authorId="0" idx="6" dt="2026-09-18T15:17:25.537">
    <p:pos x="6000" y="100"/>
    <p:text>Why not used in a scalable fashion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TfTRZc"/>
      </p:ext>
    </p:extLst>
  </p:cm>
  <p:cm authorId="0" idx="7" dt="2026-09-24T19:24:04.447">
    <p:pos x="6000" y="200"/>
    <p:text>keep font consistent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ChAs"/>
      </p:ext>
    </p:extLst>
  </p:cm>
  <p:cm authorId="0" idx="8" dt="2026-09-24T19:25:21.287">
    <p:pos x="6000" y="300"/>
    <p:text>Make a mention of loops. Control flow structures. real programs with lots of vontrol flow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ChAw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9" dt="2026-09-22T19:28:44.303">
    <p:pos x="6000" y="0"/>
    <p:text>Add a slide for tools before this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dA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2" dt="2026-09-22T16:29:37.775">
    <p:pos x="6000" y="0"/>
    <p:text>It's better to explain why slow? what are the resources required? and what do we mean by bad scalability?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d5SpdQ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0" dt="2026-09-24T19:25:50.041">
    <p:pos x="6000" y="0"/>
    <p:text>path explision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ChA0"/>
      </p:ext>
    </p:extLst>
  </p:cm>
  <p:cm authorId="0" idx="11" dt="2026-09-24T19:26:32.638">
    <p:pos x="6000" y="100"/>
    <p:text>It has practical challenges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ChA4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2" dt="2026-09-24T19:29:08.404">
    <p:pos x="6000" y="0"/>
    <p:text>Explain the original program once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E"/>
      </p:ext>
    </p:extLst>
  </p:cm>
  <p:cm authorId="0" idx="13" dt="2026-09-24T19:29:26.528">
    <p:pos x="6000" y="100"/>
    <p:text>then explain what happens if we symbolically explain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I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4" dt="2026-09-24T19:27:46.249">
    <p:pos x="6000" y="0"/>
    <p:text>minimize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A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5" dt="2026-09-18T15:27:08.195">
    <p:pos x="6000" y="0"/>
    <p:text>Write an example for Symbolic execution before this. Walk the example example how we get to SMT. encoding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UacH1M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6" dt="2026-09-18T15:27:33.456">
    <p:pos x="6000" y="0"/>
    <p:text>Add code example next to this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UacH1Q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7" dt="2026-09-22T19:25:18.452">
    <p:pos x="6000" y="0"/>
    <p:text>remove iteration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cw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3" dt="2026-09-22T16:31:50.743">
    <p:pos x="6000" y="0"/>
    <p:text>We need to properly intend the code.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d5SpdU"/>
      </p:ext>
    </p:extLst>
  </p:cm>
  <p:cm authorId="0" idx="18" dt="2026-09-22T19:26:45.612">
    <p:pos x="6000" y="100"/>
    <p:text>Indent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c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9" dt="2026-09-22T19:27:41.675">
    <p:pos x="6000" y="0"/>
    <p:text>SHow cascading diamonds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c8"/>
      </p:ext>
    </p:extLst>
  </p:cm>
</p:cmLst>
</file>

<file path=ppt/comments/comment1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0" dt="2026-09-18T15:31:25.581">
    <p:pos x="6000" y="0"/>
    <p:text>Sending out a query is slow. Mention it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UacH1g"/>
      </p:ext>
    </p:extLst>
  </p:cm>
  <p:cm authorId="0" idx="21" dt="2026-09-18T15:32:21.861">
    <p:pos x="6000" y="100"/>
    <p:text>Take a look at State Merging paper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Uyy5oI"/>
      </p:ext>
    </p:extLst>
  </p:cm>
  <p:cm authorId="0" idx="22" dt="2026-09-18T15:33:48.767">
    <p:pos x="6000" y="200"/>
    <p:text>Even very simple queries take time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Uyy5oU"/>
      </p:ext>
    </p:extLst>
  </p:cm>
  <p:cm authorId="0" idx="23" dt="2026-09-22T19:29:41.949">
    <p:pos x="6000" y="300"/>
    <p:text>Solving time and query initaitoin time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dE"/>
      </p:ext>
    </p:extLst>
  </p:cm>
</p:cmLst>
</file>

<file path=ppt/comments/comment1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4" dt="2026-09-24T19:32:52.704">
    <p:pos x="6000" y="0"/>
    <p:text>It should be exponential instead of 2^N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Y"/>
      </p:ext>
    </p:extLst>
  </p:cm>
  <p:cm authorId="0" idx="25" dt="2026-09-24T19:33:30.722">
    <p:pos x="6000" y="100"/>
    <p:text>FOr the example we shared earlier it becomes linear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c"/>
      </p:ext>
    </p:extLst>
  </p:cm>
</p:cmLst>
</file>

<file path=ppt/comments/comment1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6" dt="2026-09-22T19:31:27.854">
    <p:pos x="6000" y="0"/>
    <p:text>Path explosion makes symbolic execution not scalable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dI"/>
      </p:ext>
    </p:extLst>
  </p:cm>
  <p:cm authorId="0" idx="27" dt="2026-09-24T19:34:24.828">
    <p:pos x="6000" y="100"/>
    <p:text>Spend more time here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g"/>
      </p:ext>
    </p:extLst>
  </p:cm>
  <p:cm authorId="0" idx="28" dt="2026-09-24T19:34:41.009">
    <p:pos x="6000" y="200"/>
    <p:text>DOnt spend too much time on symbolic execution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k"/>
      </p:ext>
    </p:extLst>
  </p:cm>
</p:cmLst>
</file>

<file path=ppt/comments/comment19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9" dt="2026-09-18T15:35:58.768">
    <p:pos x="6000" y="0"/>
    <p:text>Introduce CFMSE after it. Control FLow melding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Uyy5oY"/>
      </p:ext>
    </p:extLst>
  </p:cm>
  <p:cm authorId="0" idx="30" dt="2026-09-18T15:39:15.734">
    <p:pos x="6000" y="100"/>
    <p:text>Pictorally show multiple queries vs 1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Uyy5oo"/>
      </p:ext>
    </p:extLst>
  </p:cm>
</p:cmLst>
</file>

<file path=ppt/comments/comment20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1" dt="2026-09-24T19:31:28.364">
    <p:pos x="6000" y="0"/>
    <p:text>We merge the paths within a branch *statically*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U"/>
      </p:ext>
    </p:extLst>
  </p:cm>
</p:cmLst>
</file>

<file path=ppt/comments/comment2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2" dt="2026-09-24T19:35:36.804">
    <p:pos x="6000" y="0"/>
    <p:text>Just a single &amp;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o"/>
      </p:ext>
    </p:extLst>
  </p:cm>
  <p:cm authorId="0" idx="33" dt="2026-09-24T19:40:36.223">
    <p:pos x="6000" y="100"/>
    <p:text>SYmbolic execution. Path explosion willl be caused by if branch. Our ultimate ogal ios to remove this if branch. SO lets see how we did it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8"/>
      </p:ext>
    </p:extLst>
  </p:cm>
  <p:cm authorId="0" idx="34" dt="2026-09-24T19:42:49.527">
    <p:pos x="6000" y="200"/>
    <p:text>Add a slide for if conversion. COmpiler has that. Explain why we need an else copy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A"/>
      </p:ext>
    </p:extLst>
  </p:cm>
</p:cmLst>
</file>

<file path=ppt/comments/comment2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5" dt="2026-09-24T19:38:09.677">
    <p:pos x="6000" y="0"/>
    <p:text>Spend more time in this slides. Go into details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s"/>
      </p:ext>
    </p:extLst>
  </p:cm>
</p:cmLst>
</file>

<file path=ppt/comments/comment2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6" dt="2026-09-24T19:38:56.682">
    <p:pos x="6000" y="0"/>
    <p:text>Clearly explain that we inserted the else branch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w"/>
      </p:ext>
    </p:extLst>
  </p:cm>
  <p:cm authorId="0" idx="37" dt="2026-09-24T19:39:06.691">
    <p:pos x="6000" y="100"/>
    <p:text>Extra Instructions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0"/>
      </p:ext>
    </p:extLst>
  </p:cm>
  <p:cm authorId="0" idx="38" dt="2026-09-24T19:39:52.518">
    <p:pos x="6000" y="200"/>
    <p:text>Ultimate goal is to remove the branch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U4"/>
      </p:ext>
    </p:extLst>
  </p:cm>
</p:cmLst>
</file>

<file path=ppt/comments/comment2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9" dt="2026-09-24T19:44:48.554">
    <p:pos x="6000" y="0"/>
    <p:text>DOes this always work? 
Next slide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I"/>
      </p:ext>
    </p:extLst>
  </p:cm>
</p:cmLst>
</file>

<file path=ppt/comments/comment2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0" dt="2026-09-24T19:46:25.638">
    <p:pos x="6000" y="0"/>
    <p:text>Remove the arrows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M"/>
      </p:ext>
    </p:extLst>
  </p:cm>
</p:cmLst>
</file>

<file path=ppt/comments/comment2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1" dt="2026-09-22T19:36:00.463">
    <p:pos x="6000" y="0"/>
    <p:text>If bug is deeper in the bug program, we can control the paths at the start and acuvtally go deeper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dQ"/>
      </p:ext>
    </p:extLst>
  </p:cm>
  <p:cm authorId="0" idx="42" dt="2026-09-24T19:47:06.726">
    <p:pos x="6000" y="100"/>
    <p:text>Make the font size bigger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Q"/>
      </p:ext>
    </p:extLst>
  </p:cm>
  <p:cm authorId="0" idx="43" dt="2026-09-24T19:48:23.442">
    <p:pos x="6000" y="200"/>
    <p:text>possible question. DFS?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U"/>
      </p:ext>
    </p:extLst>
  </p:cm>
  <p:cm authorId="0" idx="44" dt="2026-09-24T19:49:00.086">
    <p:pos x="6000" y="300"/>
    <p:text>We never know which path will acvtually lead to bug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Y"/>
      </p:ext>
    </p:extLst>
  </p:cm>
  <p:cm authorId="0" idx="45" dt="2026-09-24T19:50:44.836">
    <p:pos x="6000" y="400"/>
    <p:text>We make the query complex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c"/>
      </p:ext>
    </p:extLst>
  </p:cm>
</p:cmLst>
</file>

<file path=ppt/comments/comment2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6" dt="2026-09-22T19:37:08.599">
    <p:pos x="6000" y="0"/>
    <p:text>Add the original question slide again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dU"/>
      </p:ext>
    </p:extLst>
  </p:cm>
</p:cmLst>
</file>

<file path=ppt/comments/comment2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7" dt="2026-09-22T19:38:36.482">
    <p:pos x="6000" y="0"/>
    <p:text>Input SIze instead of program scale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dY"/>
      </p:ext>
    </p:extLst>
  </p:cm>
</p:cmLst>
</file>

<file path=ppt/comments/comment29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8" dt="2026-09-24T19:51:45.116">
    <p:pos x="6000" y="0"/>
    <p:text>Add the input size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g"/>
      </p:ext>
    </p:extLst>
  </p:cm>
  <p:cm authorId="0" idx="49" dt="2026-09-24T19:53:03.061">
    <p:pos x="6000" y="100"/>
    <p:text>Solver Queries inside the loop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k"/>
      </p:ext>
    </p:extLst>
  </p:cm>
</p:cmLst>
</file>

<file path=ppt/comments/comment30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0" dt="2026-09-24T19:54:18.126">
    <p:pos x="6000" y="0"/>
    <p:text>More in Paper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iRLbVo"/>
      </p:ext>
    </p:extLst>
  </p:cm>
</p:cmLst>
</file>

<file path=ppt/comments/comment3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1" dt="2026-09-22T19:40:25.175">
    <p:pos x="6000" y="0"/>
    <p:text>Add a thank you slide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bUf8dc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3fa7dc8f11e_0_5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" name="Google Shape;16;g3fa7dc8f11e_0_5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Intro </a:t>
            </a:r>
            <a:br>
              <a:rPr lang="en-US"/>
            </a:br>
            <a:br>
              <a:rPr lang="en-US"/>
            </a:br>
            <a:r>
              <a:rPr lang="en-US"/>
              <a:t>Lets start with an intro on Symbolic execution</a:t>
            </a:r>
            <a:endParaRPr/>
          </a:p>
        </p:txBody>
      </p:sp>
      <p:sp>
        <p:nvSpPr>
          <p:cNvPr id="17" name="Google Shape;17;g3fa7dc8f11e_0_5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" name="Google Shape;43;p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da9e42fb_31_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3f9da9e42fb_31_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Execute program with symbolic inputs. And with that we cover the paths in the program, find bugs, prove correctness and verify program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" name="Google Shape;53;g3f9da9e42fb_31_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01927b16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f01927b16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If we cover all paths, we have a a </a:t>
            </a:r>
            <a:r>
              <a:rPr lang="en-US"/>
              <a:t>guaranteed</a:t>
            </a:r>
            <a:r>
              <a:rPr lang="en-US"/>
              <a:t> all input space exploration</a:t>
            </a:r>
            <a:endParaRPr/>
          </a:p>
        </p:txBody>
      </p:sp>
      <p:sp>
        <p:nvSpPr>
          <p:cNvPr id="67" name="Google Shape;67;g3f01927b16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01927b16c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f01927b16c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Theoretically</a:t>
            </a:r>
            <a:r>
              <a:rPr lang="en-US"/>
              <a:t> find every reachable bug</a:t>
            </a:r>
            <a:endParaRPr/>
          </a:p>
        </p:txBody>
      </p:sp>
      <p:sp>
        <p:nvSpPr>
          <p:cNvPr id="84" name="Google Shape;84;g3f01927b16c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01927b16c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3f01927b16c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So why is not everyone using it for real programs with lots of control flow?? 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103" name="Google Shape;103;g3f01927b16c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bdc396aed_1_7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fbdc396aed_1_7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There’s </a:t>
            </a:r>
            <a:r>
              <a:rPr lang="en-US"/>
              <a:t>quite</a:t>
            </a:r>
            <a:r>
              <a:rPr lang="en-US"/>
              <a:t> a few tools for symbolic exeuction</a:t>
            </a:r>
            <a:br>
              <a:rPr lang="en-US"/>
            </a:br>
            <a:r>
              <a:rPr lang="en-US"/>
              <a:t>Our implementation builds on klee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125" name="Google Shape;125;g3fbdc396aed_1_7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Now lets understand what are the practical challenges with these tools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01927b16c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f01927b16c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Its slow. It itakes hours to run even on small programs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g3f01927b16c_0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bdc396aed_1_6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3fbdc396aed_1_6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It requires huge amount of memory to run, and manage all the states</a:t>
            </a:r>
            <a:endParaRPr/>
          </a:p>
        </p:txBody>
      </p:sp>
      <p:sp>
        <p:nvSpPr>
          <p:cNvPr id="170" name="Google Shape;170;g3fbdc396aed_1_67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bdc396aed_1_6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g3fbdc396aed_1_6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And doesn’t scale well when we start to increase the program size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US"/>
            </a:br>
            <a:r>
              <a:rPr lang="en-US"/>
              <a:t> All these make a theoretically perfect technique, practically imperfect.</a:t>
            </a:r>
            <a:br>
              <a:rPr lang="en-US"/>
            </a:br>
            <a:br>
              <a:rPr lang="en-US"/>
            </a:br>
            <a:r>
              <a:rPr lang="en-US"/>
              <a:t> Lets take a quick look on how it actually creates problem.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g3fbdc396aed_1_6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ba17bf1c6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fba17bf1c6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Lets go over an example of how it works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 Explain example</a:t>
            </a:r>
            <a:br>
              <a:rPr lang="en-US"/>
            </a:br>
            <a:br>
              <a:rPr lang="en-US"/>
            </a:br>
            <a:r>
              <a:rPr lang="en-US"/>
              <a:t> It has an obvious bug in one of the branches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g3fba17bf1c6_0_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ba17bf1c6_0_2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fba17bf1c6_0_2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g3fba17bf1c6_0_20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ba17bf1c6_0_2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3fba17bf1c6_0_2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We ask the question whether X can be greater than 10.</a:t>
            </a:r>
            <a:br>
              <a:rPr lang="en-US"/>
            </a:br>
            <a:br>
              <a:rPr lang="en-US"/>
            </a:br>
            <a:r>
              <a:rPr lang="en-US"/>
              <a:t> We don’t know for sure, so we fork. We take care of both scenarios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g3fba17bf1c6_0_2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ba17bf1c6_0_2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3fba17bf1c6_0_2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Now we ask whether we can hit that bug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g3fba17bf1c6_0_2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ba17bf1c6_0_3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g3fba17bf1c6_0_3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We econde the semantics of the question and pass it an SMT solver.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g3fba17bf1c6_0_3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ba17bf1c6_0_3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g3fba17bf1c6_0_3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find that the value 11 can be used to satisfy this equation</a:t>
            </a:r>
            <a:endParaRPr/>
          </a:p>
        </p:txBody>
      </p:sp>
      <p:sp>
        <p:nvSpPr>
          <p:cNvPr id="291" name="Google Shape;291;g3fba17bf1c6_0_3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01927b16c_0_2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f01927b16c_0_2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ask whether a formula has a satisfying value</a:t>
            </a:r>
            <a:endParaRPr/>
          </a:p>
        </p:txBody>
      </p:sp>
      <p:sp>
        <p:nvSpPr>
          <p:cNvPr id="321" name="Google Shape;321;g3f01927b16c_0_2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01927b16c_0_2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3f01927b16c_0_2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g3f01927b16c_0_2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01927b16c_0_2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8" name="Google Shape;348;g3f01927b16c_0_2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Now that we have this information, lets go back to why </a:t>
            </a:r>
            <a:r>
              <a:rPr lang="en-US"/>
              <a:t>symbolic</a:t>
            </a:r>
            <a:r>
              <a:rPr lang="en-US"/>
              <a:t> execution fails in practice</a:t>
            </a:r>
            <a:endParaRPr/>
          </a:p>
        </p:txBody>
      </p:sp>
      <p:sp>
        <p:nvSpPr>
          <p:cNvPr id="349" name="Google Shape;349;g3f01927b16c_0_2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6" name="Google Shape;366;p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fa7dc8f11e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g3fa7dc8f11e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4" name="Google Shape;394;g3fa7dc8f11e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fa7dc8f11e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g3fa7dc8f11e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9" name="Google Shape;419;g3fa7dc8f11e_0_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01927b16c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g3f01927b16c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Now what if the if condition was symbolic?</a:t>
            </a:r>
            <a:endParaRPr/>
          </a:p>
        </p:txBody>
      </p:sp>
      <p:sp>
        <p:nvSpPr>
          <p:cNvPr id="450" name="Google Shape;450;g3f01927b16c_0_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fa7dc8f11e_0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g3fa7dc8f11e_0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still have 2 paths</a:t>
            </a:r>
            <a:br>
              <a:rPr lang="en-US"/>
            </a:br>
            <a:br>
              <a:rPr lang="en-US"/>
            </a:br>
            <a:r>
              <a:rPr lang="en-US"/>
              <a:t>But</a:t>
            </a:r>
            <a:endParaRPr/>
          </a:p>
        </p:txBody>
      </p:sp>
      <p:sp>
        <p:nvSpPr>
          <p:cNvPr id="484" name="Google Shape;484;g3fa7dc8f11e_0_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01927b16c_0_1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2" name="Google Shape;512;g3f01927b16c_0_1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Now we have to fork</a:t>
            </a:r>
            <a:endParaRPr/>
          </a:p>
        </p:txBody>
      </p:sp>
      <p:sp>
        <p:nvSpPr>
          <p:cNvPr id="513" name="Google Shape;513;g3f01927b16c_0_1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f01927b16c_0_1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g3f01927b16c_0_1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But this problem can get much worse</a:t>
            </a:r>
            <a:endParaRPr/>
          </a:p>
        </p:txBody>
      </p:sp>
      <p:sp>
        <p:nvSpPr>
          <p:cNvPr id="544" name="Google Shape;544;g3f01927b16c_0_1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introduce a loop to this piece of code</a:t>
            </a:r>
            <a:br>
              <a:rPr lang="en-US"/>
            </a:br>
            <a:r>
              <a:rPr lang="en-US"/>
              <a:t>Now it doesnt have 2 paths anymore</a:t>
            </a:r>
            <a:endParaRPr/>
          </a:p>
        </p:txBody>
      </p:sp>
      <p:sp>
        <p:nvSpPr>
          <p:cNvPr id="579" name="Google Shape;579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fa7dc8f11e_0_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3" name="Google Shape;613;g3fa7dc8f11e_0_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4" name="Google Shape;614;g3fa7dc8f11e_0_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fbdc396aed_1_4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5" name="Google Shape;645;g3fbdc396aed_1_4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6" name="Google Shape;646;g3fbdc396aed_1_40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fa7dc8f11e_0_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3" name="Google Shape;733;g3fa7dc8f11e_0_1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4" name="Google Shape;734;g3fa7dc8f11e_0_1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fa7dc8f11e_0_1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0" name="Google Shape;770;g3fa7dc8f11e_0_1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For each query we have to first send it to </a:t>
            </a:r>
            <a:r>
              <a:rPr lang="en-US"/>
              <a:t>solver and then solve.</a:t>
            </a:r>
            <a:br>
              <a:rPr lang="en-US"/>
            </a:br>
            <a:r>
              <a:rPr lang="en-US"/>
              <a:t>Sending out a query is slow</a:t>
            </a:r>
            <a:br>
              <a:rPr lang="en-US"/>
            </a:br>
            <a:r>
              <a:rPr lang="en-US"/>
              <a:t>Even very simple queries take time</a:t>
            </a:r>
            <a:endParaRPr/>
          </a:p>
        </p:txBody>
      </p:sp>
      <p:sp>
        <p:nvSpPr>
          <p:cNvPr id="771" name="Google Shape;771;g3fa7dc8f11e_0_1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h5521812b82a2febe_0_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9" name="Google Shape;809;h5521812b82a2febe_0_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end </a:t>
            </a:r>
            <a:r>
              <a:rPr lang="en-US"/>
              <a:t>up in solver fatigue</a:t>
            </a:r>
            <a:endParaRPr/>
          </a:p>
        </p:txBody>
      </p:sp>
      <p:sp>
        <p:nvSpPr>
          <p:cNvPr id="810" name="Google Shape;810;h5521812b82a2febe_0_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f01927b16c_0_3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2" name="Google Shape;832;g3f01927b16c_0_3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current state of the art is state merging</a:t>
            </a:r>
            <a:br>
              <a:rPr lang="en-US"/>
            </a:br>
            <a:br>
              <a:rPr lang="en-US"/>
            </a:br>
            <a:r>
              <a:rPr lang="en-US"/>
              <a:t>After each fork we try to merge the states</a:t>
            </a:r>
            <a:endParaRPr/>
          </a:p>
        </p:txBody>
      </p:sp>
      <p:sp>
        <p:nvSpPr>
          <p:cNvPr id="833" name="Google Shape;833;g3f01927b16c_0_3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fa7dc8f11e_0_2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0" name="Google Shape;850;g3fa7dc8f11e_0_2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Instead of exponentially </a:t>
            </a:r>
            <a:r>
              <a:rPr lang="en-US"/>
              <a:t>increasing</a:t>
            </a:r>
            <a:r>
              <a:rPr lang="en-US"/>
              <a:t> the states, the grow linearly for the example that Is showed you guys earlier</a:t>
            </a:r>
            <a:endParaRPr/>
          </a:p>
        </p:txBody>
      </p:sp>
      <p:sp>
        <p:nvSpPr>
          <p:cNvPr id="851" name="Google Shape;851;g3fa7dc8f11e_0_2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3fba17bf1c6_0_5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3" name="Google Shape;873;g3fba17bf1c6_0_5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But we have to do this after each fork. If we fork a </a:t>
            </a:r>
            <a:r>
              <a:rPr lang="en-US"/>
              <a:t>thousand</a:t>
            </a:r>
            <a:r>
              <a:rPr lang="en-US"/>
              <a:t> times, we do state merging a thousand times</a:t>
            </a:r>
            <a:endParaRPr/>
          </a:p>
        </p:txBody>
      </p:sp>
      <p:sp>
        <p:nvSpPr>
          <p:cNvPr id="874" name="Google Shape;874;g3fba17bf1c6_0_5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f01927b16c_0_4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1" name="Google Shape;901;g3f01927b16c_0_4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2" name="Google Shape;902;g3f01927b16c_0_4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3fa7dc8f11e_0_2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1" name="Google Shape;911;g3fa7dc8f11e_0_2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merge happens too late.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still have to solve both parts before we can merge the states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So even if we merge the states back together later, we've already paid for those solver calls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And remember the earlier slide: every query costs setup time plus solving time. </a:t>
            </a:r>
            <a:endParaRPr/>
          </a:p>
        </p:txBody>
      </p:sp>
      <p:sp>
        <p:nvSpPr>
          <p:cNvPr id="912" name="Google Shape;912;g3fa7dc8f11e_0_2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3fba17bf1c6_0_4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7" name="Google Shape;927;g3fba17bf1c6_0_4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are reducing </a:t>
            </a:r>
            <a:r>
              <a:rPr lang="en-US"/>
              <a:t>the states, not the paths.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branch is still in the program. KLEE still splits at it, explores each side, and only then joins them back together.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are trying to clean up this mess instead of preventing it</a:t>
            </a:r>
            <a:endParaRPr/>
          </a:p>
        </p:txBody>
      </p:sp>
      <p:sp>
        <p:nvSpPr>
          <p:cNvPr id="928" name="Google Shape;928;g3fba17bf1c6_0_4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3fbdc396aed_1_7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8" name="Google Shape;948;g3fbdc396aed_1_7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And that path </a:t>
            </a:r>
            <a:r>
              <a:rPr lang="en-US"/>
              <a:t>explosion</a:t>
            </a:r>
            <a:r>
              <a:rPr lang="en-US"/>
              <a:t> is what makes symbolic execution not scale </a:t>
            </a:r>
            <a:endParaRPr/>
          </a:p>
        </p:txBody>
      </p:sp>
      <p:sp>
        <p:nvSpPr>
          <p:cNvPr id="949" name="Google Shape;949;g3fbdc396aed_1_7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fba17bf1c6_0_4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1" name="Google Shape;971;g3fba17bf1c6_0_4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2" name="Google Shape;972;g3fba17bf1c6_0_4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3" name="Google Shape;983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4" name="Google Shape;984;p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3f04b72ba01_0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8" name="Google Shape;998;g3f04b72ba01_0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9" name="Google Shape;999;g3f04b72ba01_0_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f04b72ba01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8" name="Google Shape;1008;g3f04b72ba01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merge the paths in a branch statically and </a:t>
            </a:r>
            <a:r>
              <a:rPr lang="en-US"/>
              <a:t>with</a:t>
            </a:r>
            <a:r>
              <a:rPr lang="en-US"/>
              <a:t> that we move the overhead of interpretation to compilation</a:t>
            </a:r>
            <a:endParaRPr/>
          </a:p>
        </p:txBody>
      </p:sp>
      <p:sp>
        <p:nvSpPr>
          <p:cNvPr id="1009" name="Google Shape;1009;g3f04b72ba01_0_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3fa7dc8f11e_0_4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0" name="Google Shape;1020;g3fa7dc8f11e_0_4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1" name="Google Shape;1021;g3fa7dc8f11e_0_4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3fbb86b4b85_0_2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6" name="Google Shape;1046;g3fbb86b4b85_0_2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7" name="Google Shape;1047;g3fbb86b4b85_0_2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3fbb86b4b85_0_2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3" name="Google Shape;1083;g3fbb86b4b85_0_2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4" name="Google Shape;1084;g3fbb86b4b85_0_2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h54e7b1b8cb4f435_0_1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2" name="Google Shape;1132;h54e7b1b8cb4f435_0_1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3" name="Google Shape;1133;h54e7b1b8cb4f435_0_1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3fbb86b4b85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9" name="Google Shape;1149;g3fbb86b4b85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Explain the  control-flow graph</a:t>
            </a:r>
            <a:br>
              <a:rPr lang="en-US"/>
            </a:br>
            <a:br>
              <a:rPr lang="en-US"/>
            </a:br>
            <a:r>
              <a:rPr lang="en-US"/>
              <a:t>Path explosion will be caused by if branch. Our ultimate goal is to remove this if branch. So how do we actually remove this branch? </a:t>
            </a:r>
            <a:endParaRPr/>
          </a:p>
        </p:txBody>
      </p:sp>
      <p:sp>
        <p:nvSpPr>
          <p:cNvPr id="1150" name="Google Shape;1150;g3fbb86b4b85_0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h13b07611c8cfab93_0_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7" name="Google Shape;1167;h13b07611c8cfab93_0_1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Compilers already know how to remove branches.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One technique for this is called if-conversion.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Here's a simple example: we check a condition, and depending on the answer we add one to either </a:t>
            </a:r>
            <a:r>
              <a:rPr lang="en-US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lang="en-US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Notice that both sides are doing almost the same thing.</a:t>
            </a:r>
            <a:endParaRPr/>
          </a:p>
        </p:txBody>
      </p:sp>
      <p:sp>
        <p:nvSpPr>
          <p:cNvPr id="1168" name="Google Shape;1168;h13b07611c8cfab93_0_1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h13b07611c8cfab93_0_3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8" name="Google Shape;1188;h13b07611c8cfab93_0_3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compiler can pick which value to use, </a:t>
            </a:r>
            <a:r>
              <a:rPr lang="en-US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lang="en-US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, and then does the addition once.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branch is gone, and we're left with one straight path through the code.</a:t>
            </a:r>
            <a:endParaRPr/>
          </a:p>
        </p:txBody>
      </p:sp>
      <p:sp>
        <p:nvSpPr>
          <p:cNvPr id="1189" name="Google Shape;1189;h13b07611c8cfab93_0_3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h13b07611c8cfab93_0_2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0" name="Google Shape;1210;h13b07611c8cfab93_0_2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But our case is different. </a:t>
            </a:r>
            <a:br>
              <a:rPr lang="en-US"/>
            </a:br>
            <a:br>
              <a:rPr lang="en-US"/>
            </a:br>
            <a:r>
              <a:rPr lang="en-US"/>
              <a:t>We have an if statement, but there is no corresponding else statement.</a:t>
            </a:r>
            <a:br>
              <a:rPr lang="en-US"/>
            </a:br>
            <a:br>
              <a:rPr lang="en-US"/>
            </a:br>
            <a:r>
              <a:rPr lang="en-US"/>
              <a:t>So this kind of merging doesnt have </a:t>
            </a:r>
            <a:r>
              <a:rPr lang="en-US"/>
              <a:t>anything</a:t>
            </a:r>
            <a:r>
              <a:rPr lang="en-US"/>
              <a:t> to work with</a:t>
            </a:r>
            <a:br>
              <a:rPr lang="en-US"/>
            </a:br>
            <a:br>
              <a:rPr lang="en-US"/>
            </a:br>
            <a:r>
              <a:rPr lang="en-US"/>
              <a:t>So what can we do here? </a:t>
            </a:r>
            <a:endParaRPr/>
          </a:p>
        </p:txBody>
      </p:sp>
      <p:sp>
        <p:nvSpPr>
          <p:cNvPr id="1211" name="Google Shape;1211;h13b07611c8cfab93_0_2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3fbb86b4b85_0_1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8" name="Google Shape;1228;g3fbb86b4b85_0_1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Well if we dont have an else block. </a:t>
            </a:r>
            <a:r>
              <a:rPr lang="en-US"/>
              <a:t>We create an else block</a:t>
            </a:r>
            <a:br>
              <a:rPr lang="en-US"/>
            </a:br>
            <a:br>
              <a:rPr lang="en-US"/>
            </a:br>
            <a:r>
              <a:rPr lang="en-US"/>
              <a:t> Clone the instructions into the else block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9" name="Google Shape;1229;g3fbb86b4b85_0_1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3fbb86b4b85_0_3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7" name="Google Shape;1247;g3fbb86b4b85_0_3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Now we start to look for similarity in the two blocks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8" name="Google Shape;1248;g3fbb86b4b85_0_3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3fbb86b4b85_0_3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3" name="Google Shape;1273;g3fbb86b4b85_0_3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Now we find the similarity in instrcutions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4" name="Google Shape;1274;g3fbb86b4b85_0_3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3fbb86b4b85_0_5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4" name="Google Shape;1304;g3fbb86b4b85_0_5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For read we can just read from the variable</a:t>
            </a:r>
            <a:endParaRPr/>
          </a:p>
        </p:txBody>
      </p:sp>
      <p:sp>
        <p:nvSpPr>
          <p:cNvPr id="1305" name="Google Shape;1305;g3fbb86b4b85_0_5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3fbb86b4b85_0_6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5" name="Google Shape;1335;g3fbb86b4b85_0_6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For write we either write the supposed correct value, or a dummy value.</a:t>
            </a:r>
            <a:br>
              <a:rPr lang="en-US"/>
            </a:br>
            <a:br>
              <a:rPr lang="en-US"/>
            </a:br>
            <a:r>
              <a:rPr lang="en-US"/>
              <a:t>We do this for all values. Then we combine the block</a:t>
            </a:r>
            <a:endParaRPr/>
          </a:p>
        </p:txBody>
      </p:sp>
      <p:sp>
        <p:nvSpPr>
          <p:cNvPr id="1336" name="Google Shape;1336;g3fbb86b4b85_0_6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3fbb86b4b85_0_7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6" name="Google Shape;1366;g3fbb86b4b85_0_7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We convert those two blocks into a single block.</a:t>
            </a:r>
            <a:br>
              <a:rPr lang="en-US"/>
            </a:br>
            <a:br>
              <a:rPr lang="en-US"/>
            </a:br>
            <a:r>
              <a:rPr lang="en-US"/>
              <a:t> So now instead of choosing between taking the if block or not, we always take this new block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7" name="Google Shape;1367;g3fbb86b4b85_0_7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h4d6510515007dee1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4" name="Google Shape;1384;h4d6510515007dee1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 if block is now linearized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5" name="Google Shape;1385;h4d6510515007dee1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h13b07611c8cfab93_0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3" name="Google Shape;1403;h13b07611c8cfab93_0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4" name="Google Shape;1404;h13b07611c8cfab93_0_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h5521812b82a2febe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4" name="Google Shape;1414;h5521812b82a2febe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Some of you may have noticed this has a memory problem. </a:t>
            </a:r>
            <a:br>
              <a:rPr lang="en-US"/>
            </a:br>
            <a:r>
              <a:rPr lang="en-US"/>
              <a:t>For those of you who didn’t, let me explain </a:t>
            </a:r>
            <a:br>
              <a:rPr lang="en-US"/>
            </a:br>
            <a:br>
              <a:rPr lang="en-US"/>
            </a:br>
            <a:r>
              <a:rPr lang="en-US"/>
              <a:t>We start with this function that is guarded by a Null check. </a:t>
            </a:r>
            <a:br>
              <a:rPr lang="en-US"/>
            </a:br>
            <a:r>
              <a:rPr lang="en-US"/>
              <a:t>This ensures P i not NULL</a:t>
            </a:r>
            <a:endParaRPr/>
          </a:p>
        </p:txBody>
      </p:sp>
      <p:sp>
        <p:nvSpPr>
          <p:cNvPr id="1415" name="Google Shape;1415;h5521812b82a2febe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3fbb86b4b85_0_9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0" name="Google Shape;1430;g3fbb86b4b85_0_9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After melding we access P unconditionally. Meaning it can be NULL in some cases. </a:t>
            </a:r>
            <a:br>
              <a:rPr lang="en-US"/>
            </a:br>
            <a:br>
              <a:rPr lang="en-US"/>
            </a:br>
            <a:r>
              <a:rPr lang="en-US"/>
              <a:t>Now this is a problem because. We get segmentation fault. </a:t>
            </a:r>
            <a:br>
              <a:rPr lang="en-US"/>
            </a:br>
            <a:br>
              <a:rPr lang="en-US"/>
            </a:br>
            <a:r>
              <a:rPr lang="en-US"/>
              <a:t>What can we do here?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1" name="Google Shape;1431;g3fbb86b4b85_0_9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h5521812b82a2febe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3" name="Google Shape;1453;h5521812b82a2febe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introduce a safe memory address. </a:t>
            </a:r>
            <a:br>
              <a:rPr lang="en-US"/>
            </a:br>
            <a:br>
              <a:rPr lang="en-US"/>
            </a:br>
            <a:r>
              <a:rPr lang="en-US"/>
              <a:t>now it will </a:t>
            </a:r>
            <a:r>
              <a:rPr lang="en-US"/>
              <a:t>either</a:t>
            </a:r>
            <a:r>
              <a:rPr lang="en-US"/>
              <a:t> read from a safe memory address that we created, or the actual memory address it was supposed to. </a:t>
            </a:r>
            <a:br>
              <a:rPr lang="en-US"/>
            </a:br>
            <a:br>
              <a:rPr lang="en-US"/>
            </a:br>
            <a:r>
              <a:rPr lang="en-US"/>
              <a:t>Temp variable will never be NULL now. 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1454" name="Google Shape;1454;h5521812b82a2febe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3fbb86b4b85_0_7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6" name="Google Shape;1476;g3fbb86b4b85_0_7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</a:t>
            </a:r>
            <a:r>
              <a:rPr lang="en-US"/>
              <a:t>ensure</a:t>
            </a:r>
            <a:r>
              <a:rPr lang="en-US"/>
              <a:t> all crashes that exists in the original program, would still exist in the melded program.</a:t>
            </a:r>
            <a:endParaRPr/>
          </a:p>
        </p:txBody>
      </p:sp>
      <p:sp>
        <p:nvSpPr>
          <p:cNvPr id="1477" name="Google Shape;1477;g3fbb86b4b85_0_7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3fbb86b4b85_0_8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1" name="Google Shape;1491;g3fbb86b4b85_0_8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may introduce up some crashes that did not originally exist in the original program</a:t>
            </a:r>
            <a:endParaRPr/>
          </a:p>
        </p:txBody>
      </p:sp>
      <p:sp>
        <p:nvSpPr>
          <p:cNvPr id="1492" name="Google Shape;1492;g3fbb86b4b85_0_87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3fbb86b4b85_0_9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1" name="Google Shape;1511;g3fbb86b4b85_0_9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But we have a way to catch those and filter out the false </a:t>
            </a:r>
            <a:r>
              <a:rPr lang="en-US"/>
              <a:t>positives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We can take the crashing input from the melded program, and replay on the original program</a:t>
            </a:r>
            <a:br>
              <a:rPr lang="en-US"/>
            </a:br>
            <a:br>
              <a:rPr lang="en-US"/>
            </a:br>
            <a:r>
              <a:rPr lang="en-US"/>
              <a:t>Now that we have the technique, lets move on to the </a:t>
            </a:r>
            <a:r>
              <a:rPr lang="en-US"/>
              <a:t>important question</a:t>
            </a:r>
            <a:endParaRPr/>
          </a:p>
        </p:txBody>
      </p:sp>
      <p:sp>
        <p:nvSpPr>
          <p:cNvPr id="1512" name="Google Shape;1512;g3fbb86b4b85_0_9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g3f778735d03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6" name="Google Shape;1536;g3f778735d03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7" name="Google Shape;1537;g3f778735d03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3f778735d03_0_4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7" name="Google Shape;1547;g3f778735d03_0_4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8" name="Google Shape;1548;g3f778735d03_0_4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8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g3f778735d03_0_7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0" name="Google Shape;1560;g3f778735d03_0_7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1" name="Google Shape;1561;g3f778735d03_0_7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3f778735d03_0_6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6" name="Google Shape;1576;g3f778735d03_0_6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7" name="Google Shape;1577;g3f778735d03_0_6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g3f778735d03_0_6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5" name="Google Shape;1595;g3f778735d03_0_6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6" name="Google Shape;1596;g3f778735d03_0_6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3f778735d03_0_7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7" name="Google Shape;1617;g3f778735d03_0_7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8" name="Google Shape;1618;g3f778735d03_0_7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g3f778735d03_0_8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2" name="Google Shape;1642;g3f778735d03_0_8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3" name="Google Shape;1643;g3f778735d03_0_8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3f778735d03_0_8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0" name="Google Shape;1670;g3f778735d03_0_8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Klee tries to keep the states in memory</a:t>
            </a:r>
            <a:br>
              <a:rPr lang="en-US"/>
            </a:br>
            <a:r>
              <a:rPr lang="en-US"/>
              <a:t>We can not goo deeper </a:t>
            </a:r>
            <a:r>
              <a:rPr lang="en-US"/>
              <a:t>into</a:t>
            </a:r>
            <a:r>
              <a:rPr lang="en-US"/>
              <a:t> program </a:t>
            </a:r>
            <a:r>
              <a:rPr lang="en-US"/>
              <a:t>because states are getting killed</a:t>
            </a:r>
            <a:endParaRPr/>
          </a:p>
        </p:txBody>
      </p:sp>
      <p:sp>
        <p:nvSpPr>
          <p:cNvPr id="1671" name="Google Shape;1671;g3f778735d03_0_8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3fb57e7cf7f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3" name="Google Shape;1683;g3fb57e7cf7f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With cfmse we are minimizing the paths at the start so we can actually go deepr</a:t>
            </a:r>
            <a:br>
              <a:rPr lang="en-US"/>
            </a:br>
            <a:br>
              <a:rPr lang="en-US"/>
            </a:br>
            <a:r>
              <a:rPr lang="en-US"/>
              <a:t>We are taking multiple simple queries and merging them to make a single </a:t>
            </a:r>
            <a:r>
              <a:rPr lang="en-US"/>
              <a:t>complex</a:t>
            </a:r>
            <a:r>
              <a:rPr lang="en-US"/>
              <a:t> query</a:t>
            </a:r>
            <a:endParaRPr/>
          </a:p>
        </p:txBody>
      </p:sp>
      <p:sp>
        <p:nvSpPr>
          <p:cNvPr id="1684" name="Google Shape;1684;g3fb57e7cf7f_0_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g3f778735d03_0_9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8" name="Google Shape;1698;g3f778735d03_0_9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9" name="Google Shape;1699;g3f778735d03_0_9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g3f778735d03_0_8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9" name="Google Shape;1709;g3f778735d03_0_8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0" name="Google Shape;1710;g3f778735d03_0_8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3f778735d03_0_9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0" name="Google Shape;1720;g3f778735d03_0_9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Explain</a:t>
            </a:r>
            <a:r>
              <a:rPr lang="en-US"/>
              <a:t> the crossover</a:t>
            </a:r>
            <a:br>
              <a:rPr lang="en-US"/>
            </a:br>
            <a:br>
              <a:rPr lang="en-US"/>
            </a:br>
            <a:r>
              <a:rPr lang="en-US"/>
              <a:t>now that we understand this, lets move on the research questions</a:t>
            </a:r>
            <a:endParaRPr/>
          </a:p>
        </p:txBody>
      </p:sp>
      <p:sp>
        <p:nvSpPr>
          <p:cNvPr id="1721" name="Google Shape;1721;g3f778735d03_0_9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3f778735d03_0_13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1" name="Google Shape;1731;g3f778735d03_0_13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2" name="Google Shape;1732;g3f778735d03_0_130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g3f778735d03_0_14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3" name="Google Shape;1753;g3f778735d03_0_14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4" name="Google Shape;1754;g3f778735d03_0_14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g3f778735d03_0_13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3" name="Google Shape;1783;g3f778735d03_0_13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4" name="Google Shape;1784;g3f778735d03_0_13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g3f9da9e42f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1" name="Google Shape;1821;g3f9da9e42f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2" name="Google Shape;1822;g3f9da9e42f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0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g3fb57e7cf7f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2" name="Google Shape;1832;g3fb57e7cf7f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3" name="Google Shape;1833;g3fb57e7cf7f_0_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g3fb57e7cf7f_0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3" name="Google Shape;1843;g3fb57e7cf7f_0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4" name="Google Shape;1844;g3fb57e7cf7f_0_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3f9da9e42fb_0_2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4" name="Google Shape;1854;g3f9da9e42fb_0_2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5" name="Google Shape;1855;g3f9da9e42fb_0_2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g3fb57e7cf7f_0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9" name="Google Shape;1869;g3fb57e7cf7f_0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False positive crashes</a:t>
            </a:r>
            <a:endParaRPr/>
          </a:p>
        </p:txBody>
      </p:sp>
      <p:sp>
        <p:nvSpPr>
          <p:cNvPr id="1870" name="Google Shape;1870;g3fb57e7cf7f_0_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g3f9da9e42fb_0_5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7" name="Google Shape;1887;g3f9da9e42fb_0_5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have a chart that shows we can find bugs faster. </a:t>
            </a:r>
            <a:br>
              <a:rPr lang="en-US"/>
            </a:br>
            <a:br>
              <a:rPr lang="en-US"/>
            </a:br>
            <a:r>
              <a:rPr lang="en-US"/>
              <a:t>Why are we actually able to find bugs faster. </a:t>
            </a:r>
            <a:br>
              <a:rPr lang="en-US"/>
            </a:br>
            <a:r>
              <a:rPr lang="en-US"/>
              <a:t>lets look at libyaml. 20 GB of memory to run Symbolic Exeuction. </a:t>
            </a:r>
            <a:br>
              <a:rPr lang="en-US"/>
            </a:br>
            <a:br>
              <a:rPr lang="en-US"/>
            </a:br>
            <a:r>
              <a:rPr lang="en-US"/>
              <a:t>Size 7 and 8 we have similar times with KLEE being a little bit faster</a:t>
            </a:r>
            <a:br>
              <a:rPr lang="en-US"/>
            </a:br>
            <a:r>
              <a:rPr lang="en-US"/>
              <a:t>From input size 9, CFMSE can find the bug hours faster than vanilla KLEE</a:t>
            </a:r>
            <a:br>
              <a:rPr lang="en-US"/>
            </a:br>
            <a:br>
              <a:rPr lang="en-US"/>
            </a:br>
            <a:r>
              <a:rPr lang="en-US"/>
              <a:t>lets look at why that is</a:t>
            </a:r>
            <a:endParaRPr/>
          </a:p>
        </p:txBody>
      </p:sp>
      <p:sp>
        <p:nvSpPr>
          <p:cNvPr id="1888" name="Google Shape;1888;g3f9da9e42fb_0_5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9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g3f9da9e42fb_0_5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1" name="Google Shape;1901;g3f9da9e42fb_0_5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 have to kill fewer states, program is easily able to get deeper and find the bug</a:t>
            </a:r>
            <a:endParaRPr/>
          </a:p>
        </p:txBody>
      </p:sp>
      <p:sp>
        <p:nvSpPr>
          <p:cNvPr id="1902" name="Google Shape;1902;g3f9da9e42fb_0_5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g3f9da9e42fb_0_5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7" name="Google Shape;1917;g3f9da9e42fb_0_5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two crossover points line up. As soon as KLEE starts killing more states than cfm-se, cfm-se starts winning.</a:t>
            </a:r>
            <a:endParaRPr/>
          </a:p>
        </p:txBody>
      </p:sp>
      <p:sp>
        <p:nvSpPr>
          <p:cNvPr id="1918" name="Google Shape;1918;g3f9da9e42fb_0_5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g3f9da9e42fb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4" name="Google Shape;1934;g3f9da9e42fb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5" name="Google Shape;1935;g3f9da9e42fb_0_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9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3f9da9e42fb_0_2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1" name="Google Shape;1961;g3f9da9e42fb_0_2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2" name="Google Shape;1962;g3f9da9e42fb_0_2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g3fbdc396aed_1_6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3" name="Google Shape;1973;g3fbdc396aed_1_6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4" name="Google Shape;1974;g3fbdc396aed_1_6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h691555f99831b26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4" name="Google Shape;1994;h691555f99831b26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5" name="Google Shape;1995;h691555f99831b26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h691555f99831b26a_0_2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7" name="Google Shape;2037;h691555f99831b26a_0_2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Compilers already know how to remove branches.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One technique for this is called if-conversion.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Here's a simple example: we check a condition, and depending on the answer we add one to either </a:t>
            </a:r>
            <a:r>
              <a:rPr lang="en-US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lang="en-US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Notice that both sides are doing almost the same thing.</a:t>
            </a:r>
            <a:endParaRPr/>
          </a:p>
        </p:txBody>
      </p:sp>
      <p:sp>
        <p:nvSpPr>
          <p:cNvPr id="2038" name="Google Shape;2038;h691555f99831b26a_0_2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2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g3fa7dc8f11e_0_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4" name="Google Shape;2064;g3fa7dc8f11e_0_2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5" name="Google Shape;2065;g3fa7dc8f11e_0_2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04d0ece64_95_0)">
  <p:cSld name="Generated (g3f04d0ece64_95_0)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2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3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4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5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6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7.xml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8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9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comments" Target="../comments/comment10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comments" Target="../comments/comment11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comments" Target="../comments/comment1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comments" Target="../comments/comment13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comments" Target="../comments/comment14.xml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comments" Target="../comments/comment15.xml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comments" Target="../comments/comment16.xml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comments" Target="../comments/comment1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comments" Target="../comments/comment18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comments" Target="../comments/comment19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comments" Target="../comments/comment20.xml"/><Relationship Id="rId4" Type="http://schemas.openxmlformats.org/officeDocument/2006/relationships/image" Target="../media/image1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comments" Target="../comments/comment21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comments" Target="../comments/comment22.xml"/><Relationship Id="rId4" Type="http://schemas.openxmlformats.org/officeDocument/2006/relationships/image" Target="../media/image1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comments" Target="../comments/comment23.xml"/><Relationship Id="rId4" Type="http://schemas.openxmlformats.org/officeDocument/2006/relationships/image" Target="../media/image1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5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comments" Target="../comments/comment24.xml"/><Relationship Id="rId4" Type="http://schemas.openxmlformats.org/officeDocument/2006/relationships/image" Target="../media/image15.png"/><Relationship Id="rId5" Type="http://schemas.openxmlformats.org/officeDocument/2006/relationships/image" Target="../media/image2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comments" Target="../comments/comment25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8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comments" Target="../comments/comment26.xml"/><Relationship Id="rId4" Type="http://schemas.openxmlformats.org/officeDocument/2006/relationships/image" Target="../media/image18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comments" Target="../comments/comment27.xml"/><Relationship Id="rId4" Type="http://schemas.openxmlformats.org/officeDocument/2006/relationships/image" Target="../media/image19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comments" Target="../comments/comment28.xml"/><Relationship Id="rId4" Type="http://schemas.openxmlformats.org/officeDocument/2006/relationships/image" Target="../media/image2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comments" Target="../comments/comment29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2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0.jpg"/><Relationship Id="rId4" Type="http://schemas.openxmlformats.org/officeDocument/2006/relationships/image" Target="../media/image22.jp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5.jp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comments" Target="../comments/comment30.xml"/><Relationship Id="rId4" Type="http://schemas.openxmlformats.org/officeDocument/2006/relationships/image" Target="../media/image26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comments" Target="../comments/comment31.xml"/><Relationship Id="rId4" Type="http://schemas.openxmlformats.org/officeDocument/2006/relationships/image" Target="../media/image28.png"/><Relationship Id="rId5" Type="http://schemas.openxmlformats.org/officeDocument/2006/relationships/image" Target="../media/image27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27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29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3fa7dc8f11e_0_524"/>
          <p:cNvSpPr/>
          <p:nvPr/>
        </p:nvSpPr>
        <p:spPr>
          <a:xfrm>
            <a:off x="0" y="0"/>
            <a:ext cx="114300" cy="514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D85A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" name="Google Shape;20;g3fa7dc8f11e_0_524"/>
          <p:cNvGrpSpPr/>
          <p:nvPr/>
        </p:nvGrpSpPr>
        <p:grpSpPr>
          <a:xfrm>
            <a:off x="609600" y="762000"/>
            <a:ext cx="5982600" cy="1333500"/>
            <a:chOff x="0" y="0"/>
            <a:chExt cx="5982600" cy="1333500"/>
          </a:xfrm>
        </p:grpSpPr>
        <p:sp>
          <p:nvSpPr>
            <p:cNvPr id="21" name="Google Shape;21;g3fa7dc8f11e_0_524"/>
            <p:cNvSpPr txBox="1"/>
            <p:nvPr/>
          </p:nvSpPr>
          <p:spPr>
            <a:xfrm>
              <a:off x="0" y="0"/>
              <a:ext cx="51435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7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Taming the Hydra</a:t>
              </a:r>
              <a:endParaRPr b="1" sz="407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2" name="Google Shape;22;g3fa7dc8f11e_0_524"/>
            <p:cNvSpPr txBox="1"/>
            <p:nvPr/>
          </p:nvSpPr>
          <p:spPr>
            <a:xfrm>
              <a:off x="0" y="762000"/>
              <a:ext cx="5982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2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Targeted Control-Flow Transformations</a:t>
              </a:r>
              <a:endParaRPr b="1" sz="22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22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for Dynamic Symbolic Execution</a:t>
              </a:r>
              <a:endParaRPr b="1" sz="22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cxnSp>
        <p:nvCxnSpPr>
          <p:cNvPr id="23" name="Google Shape;23;g3fa7dc8f11e_0_524"/>
          <p:cNvCxnSpPr/>
          <p:nvPr/>
        </p:nvCxnSpPr>
        <p:spPr>
          <a:xfrm>
            <a:off x="609600" y="2381250"/>
            <a:ext cx="4343400" cy="0"/>
          </a:xfrm>
          <a:prstGeom prst="straightConnector1">
            <a:avLst/>
          </a:prstGeom>
          <a:solidFill>
            <a:srgbClr val="FFFFFF"/>
          </a:solidFill>
          <a:ln cap="flat" cmpd="sng" w="19050">
            <a:solidFill>
              <a:srgbClr val="D3D1C7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4" name="Google Shape;24;g3fa7dc8f11e_0_524"/>
          <p:cNvGrpSpPr/>
          <p:nvPr/>
        </p:nvGrpSpPr>
        <p:grpSpPr>
          <a:xfrm>
            <a:off x="609600" y="2571750"/>
            <a:ext cx="4656534" cy="1619250"/>
            <a:chOff x="0" y="-95250"/>
            <a:chExt cx="4574648" cy="1619250"/>
          </a:xfrm>
        </p:grpSpPr>
        <p:sp>
          <p:nvSpPr>
            <p:cNvPr id="25" name="Google Shape;25;g3fa7dc8f11e_0_524"/>
            <p:cNvSpPr txBox="1"/>
            <p:nvPr/>
          </p:nvSpPr>
          <p:spPr>
            <a:xfrm>
              <a:off x="0" y="0"/>
              <a:ext cx="14289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5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Charitha Saumya *</a:t>
              </a:r>
              <a:endParaRPr b="1" sz="115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7A7875"/>
                  </a:solidFill>
                  <a:latin typeface="Georgia"/>
                  <a:ea typeface="Georgia"/>
                  <a:cs typeface="Georgia"/>
                  <a:sym typeface="Georgia"/>
                </a:rPr>
                <a:t>Intel</a:t>
              </a:r>
              <a:endParaRPr sz="1000">
                <a:solidFill>
                  <a:srgbClr val="7A7875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6" name="Google Shape;26;g3fa7dc8f11e_0_524"/>
            <p:cNvSpPr txBox="1"/>
            <p:nvPr/>
          </p:nvSpPr>
          <p:spPr>
            <a:xfrm>
              <a:off x="1428750" y="-95250"/>
              <a:ext cx="1714500" cy="714300"/>
            </a:xfrm>
            <a:prstGeom prst="rect">
              <a:avLst/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11430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5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Muhammad Hassan *</a:t>
              </a:r>
              <a:endParaRPr b="1" sz="115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en-US" sz="950">
                  <a:solidFill>
                    <a:srgbClr val="7A7875"/>
                  </a:solidFill>
                  <a:latin typeface="Georgia"/>
                  <a:ea typeface="Georgia"/>
                  <a:cs typeface="Georgia"/>
                  <a:sym typeface="Georgia"/>
                </a:rPr>
                <a:t>Virginia Tech</a:t>
              </a:r>
              <a:endParaRPr sz="950">
                <a:solidFill>
                  <a:srgbClr val="7A7875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Speaker</a:t>
              </a:r>
              <a:endParaRPr b="1" sz="8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7" name="Google Shape;27;g3fa7dc8f11e_0_524"/>
            <p:cNvSpPr txBox="1"/>
            <p:nvPr/>
          </p:nvSpPr>
          <p:spPr>
            <a:xfrm>
              <a:off x="3241148" y="0"/>
              <a:ext cx="1333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5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Rohan Gangaraju</a:t>
              </a:r>
              <a:endParaRPr b="1" sz="115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7A7875"/>
                  </a:solidFill>
                  <a:latin typeface="Georgia"/>
                  <a:ea typeface="Georgia"/>
                  <a:cs typeface="Georgia"/>
                  <a:sym typeface="Georgia"/>
                </a:rPr>
                <a:t>UT Austin</a:t>
              </a:r>
              <a:endParaRPr sz="1000">
                <a:solidFill>
                  <a:srgbClr val="7A7875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8" name="Google Shape;28;g3fa7dc8f11e_0_524"/>
            <p:cNvSpPr txBox="1"/>
            <p:nvPr/>
          </p:nvSpPr>
          <p:spPr>
            <a:xfrm>
              <a:off x="0" y="762000"/>
              <a:ext cx="1333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5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Milind Kulkarni</a:t>
              </a:r>
              <a:endParaRPr b="1" sz="115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7A7875"/>
                  </a:solidFill>
                  <a:latin typeface="Georgia"/>
                  <a:ea typeface="Georgia"/>
                  <a:cs typeface="Georgia"/>
                  <a:sym typeface="Georgia"/>
                </a:rPr>
                <a:t>Purdue University</a:t>
              </a:r>
              <a:endParaRPr sz="1000">
                <a:solidFill>
                  <a:srgbClr val="7A7875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9" name="Google Shape;29;g3fa7dc8f11e_0_524"/>
            <p:cNvSpPr txBox="1"/>
            <p:nvPr/>
          </p:nvSpPr>
          <p:spPr>
            <a:xfrm>
              <a:off x="1476373" y="762000"/>
              <a:ext cx="20274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5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Kirshanthan Sundararajah</a:t>
              </a:r>
              <a:endParaRPr b="1" sz="115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7A7875"/>
                  </a:solidFill>
                  <a:latin typeface="Georgia"/>
                  <a:ea typeface="Georgia"/>
                  <a:cs typeface="Georgia"/>
                  <a:sym typeface="Georgia"/>
                </a:rPr>
                <a:t>Virginia Tech</a:t>
              </a:r>
              <a:endParaRPr sz="1000">
                <a:solidFill>
                  <a:srgbClr val="7A7875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30" name="Google Shape;30;g3fa7dc8f11e_0_524"/>
          <p:cNvGrpSpPr/>
          <p:nvPr/>
        </p:nvGrpSpPr>
        <p:grpSpPr>
          <a:xfrm>
            <a:off x="609600" y="4381500"/>
            <a:ext cx="1238400" cy="304800"/>
            <a:chOff x="0" y="0"/>
            <a:chExt cx="1238400" cy="304800"/>
          </a:xfrm>
        </p:grpSpPr>
        <p:sp>
          <p:nvSpPr>
            <p:cNvPr id="31" name="Google Shape;31;g3fa7dc8f11e_0_524"/>
            <p:cNvSpPr/>
            <p:nvPr/>
          </p:nvSpPr>
          <p:spPr>
            <a:xfrm>
              <a:off x="0" y="0"/>
              <a:ext cx="1238400" cy="304800"/>
            </a:xfrm>
            <a:prstGeom prst="roundRect">
              <a:avLst>
                <a:gd fmla="val 1875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3fa7dc8f11e_0_524"/>
            <p:cNvSpPr txBox="1"/>
            <p:nvPr/>
          </p:nvSpPr>
          <p:spPr>
            <a:xfrm>
              <a:off x="0" y="0"/>
              <a:ext cx="1238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OOPSLA '26</a:t>
              </a:r>
              <a:endParaRPr b="1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33" name="Google Shape;33;g3fa7dc8f11e_0_5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6425" y="1659825"/>
            <a:ext cx="2300401" cy="2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g3fa7dc8f11e_0_524"/>
          <p:cNvSpPr txBox="1"/>
          <p:nvPr/>
        </p:nvSpPr>
        <p:spPr>
          <a:xfrm>
            <a:off x="375625" y="4829200"/>
            <a:ext cx="33345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  Denotes equal contribution</a:t>
            </a:r>
            <a:endParaRPr/>
          </a:p>
        </p:txBody>
      </p:sp>
      <p:grpSp>
        <p:nvGrpSpPr>
          <p:cNvPr id="35" name="Google Shape;35;g3fa7dc8f11e_0_52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36" name="Google Shape;36;g3fa7dc8f11e_0_52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g3fa7dc8f11e_0_52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38" name="Google Shape;38;g3fa7dc8f11e_0_524" title="Horizontal_VT_Full_Color_RGB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598" y="276225"/>
            <a:ext cx="2569107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g3fa7dc8f11e_0_524" title="PU-H-Full-RGB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5975" y="313500"/>
            <a:ext cx="2713885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502920" y="36378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Symbolic Execution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heoretically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 P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erfec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But …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" name="Google Shape;47;p2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48" name="Google Shape;48;p2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9da9e42fb_31_8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" name="Google Shape;56;g3f9da9e42fb_31_8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57" name="Google Shape;57;g3f9da9e42fb_31_8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g3f9da9e42fb_31_8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9" name="Google Shape;59;g3f9da9e42fb_31_87"/>
          <p:cNvSpPr/>
          <p:nvPr/>
        </p:nvSpPr>
        <p:spPr>
          <a:xfrm>
            <a:off x="502920" y="36378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Symbolic Execution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Theoretically P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erfec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But …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g3f9da9e42fb_31_87"/>
          <p:cNvSpPr/>
          <p:nvPr/>
        </p:nvSpPr>
        <p:spPr>
          <a:xfrm>
            <a:off x="550003" y="1024525"/>
            <a:ext cx="48234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3f9da9e42fb_31_87"/>
          <p:cNvSpPr/>
          <p:nvPr/>
        </p:nvSpPr>
        <p:spPr>
          <a:xfrm>
            <a:off x="641425" y="1070250"/>
            <a:ext cx="5211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to find bugs and prove correctness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g3f9da9e42fb_31_87"/>
          <p:cNvSpPr/>
          <p:nvPr/>
        </p:nvSpPr>
        <p:spPr>
          <a:xfrm>
            <a:off x="550000" y="1024525"/>
            <a:ext cx="72285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3f9da9e42fb_31_87"/>
          <p:cNvSpPr/>
          <p:nvPr/>
        </p:nvSpPr>
        <p:spPr>
          <a:xfrm>
            <a:off x="641417" y="1169875"/>
            <a:ext cx="6930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⟹ </a:t>
            </a:r>
            <a:endParaRPr b="1"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find bugs, prove correctness, and verify programs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01927b16c_0_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" name="Google Shape;70;g3f01927b16c_0_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71" name="Google Shape;71;g3f01927b16c_0_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g3f01927b16c_0_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" name="Google Shape;73;g3f01927b16c_0_0"/>
          <p:cNvSpPr/>
          <p:nvPr/>
        </p:nvSpPr>
        <p:spPr>
          <a:xfrm>
            <a:off x="502920" y="36378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Symbolic Execution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Theoretically P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erfec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But …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3f01927b16c_0_0"/>
          <p:cNvSpPr/>
          <p:nvPr/>
        </p:nvSpPr>
        <p:spPr>
          <a:xfrm>
            <a:off x="5567524" y="1767388"/>
            <a:ext cx="40779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3f01927b16c_0_0"/>
          <p:cNvSpPr/>
          <p:nvPr/>
        </p:nvSpPr>
        <p:spPr>
          <a:xfrm>
            <a:off x="550003" y="1024525"/>
            <a:ext cx="48234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3f01927b16c_0_0"/>
          <p:cNvSpPr/>
          <p:nvPr/>
        </p:nvSpPr>
        <p:spPr>
          <a:xfrm>
            <a:off x="641425" y="1070250"/>
            <a:ext cx="5211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to find bugs and prove correctness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g3f01927b16c_0_0"/>
          <p:cNvSpPr/>
          <p:nvPr/>
        </p:nvSpPr>
        <p:spPr>
          <a:xfrm>
            <a:off x="560475" y="1954900"/>
            <a:ext cx="72285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3f01927b16c_0_0"/>
          <p:cNvSpPr/>
          <p:nvPr/>
        </p:nvSpPr>
        <p:spPr>
          <a:xfrm>
            <a:off x="641417" y="2088556"/>
            <a:ext cx="710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Complete path coverage ⟹ entire input space explored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g3f01927b16c_0_0"/>
          <p:cNvSpPr/>
          <p:nvPr/>
        </p:nvSpPr>
        <p:spPr>
          <a:xfrm>
            <a:off x="550000" y="1024525"/>
            <a:ext cx="72285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3f01927b16c_0_0"/>
          <p:cNvSpPr/>
          <p:nvPr/>
        </p:nvSpPr>
        <p:spPr>
          <a:xfrm>
            <a:off x="641417" y="1169875"/>
            <a:ext cx="6930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⟹ </a:t>
            </a:r>
            <a:endParaRPr b="1"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find bugs, prove correctness, and verify programs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01927b16c_0_1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" name="Google Shape;87;g3f01927b16c_0_1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88" name="Google Shape;88;g3f01927b16c_0_1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g3f01927b16c_0_1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0" name="Google Shape;90;g3f01927b16c_0_17"/>
          <p:cNvSpPr/>
          <p:nvPr/>
        </p:nvSpPr>
        <p:spPr>
          <a:xfrm>
            <a:off x="502920" y="36378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Symbolic Execution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Theoretically P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erfec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But …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3f01927b16c_0_17"/>
          <p:cNvSpPr/>
          <p:nvPr/>
        </p:nvSpPr>
        <p:spPr>
          <a:xfrm>
            <a:off x="5567524" y="1767388"/>
            <a:ext cx="40779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3f01927b16c_0_17"/>
          <p:cNvSpPr/>
          <p:nvPr/>
        </p:nvSpPr>
        <p:spPr>
          <a:xfrm>
            <a:off x="560476" y="2902075"/>
            <a:ext cx="72180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3f01927b16c_0_17"/>
          <p:cNvSpPr/>
          <p:nvPr/>
        </p:nvSpPr>
        <p:spPr>
          <a:xfrm>
            <a:off x="641427" y="3007250"/>
            <a:ext cx="6863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Entire input space explored ⟹ all reachable bugs found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1" sz="1200" u="none" cap="none" strike="noStrike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1" sz="1200" u="none" cap="none" strike="noStrike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01927b16c_0_17"/>
          <p:cNvSpPr/>
          <p:nvPr/>
        </p:nvSpPr>
        <p:spPr>
          <a:xfrm>
            <a:off x="550003" y="1024525"/>
            <a:ext cx="48234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3f01927b16c_0_17"/>
          <p:cNvSpPr/>
          <p:nvPr/>
        </p:nvSpPr>
        <p:spPr>
          <a:xfrm>
            <a:off x="641425" y="1070250"/>
            <a:ext cx="5211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to find bugs and prove correctness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01927b16c_0_17"/>
          <p:cNvSpPr/>
          <p:nvPr/>
        </p:nvSpPr>
        <p:spPr>
          <a:xfrm>
            <a:off x="560475" y="1954900"/>
            <a:ext cx="72285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3f01927b16c_0_17"/>
          <p:cNvSpPr/>
          <p:nvPr/>
        </p:nvSpPr>
        <p:spPr>
          <a:xfrm>
            <a:off x="641417" y="2088556"/>
            <a:ext cx="710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Complete path coverage ⟹ entire input space explored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f01927b16c_0_17"/>
          <p:cNvSpPr/>
          <p:nvPr/>
        </p:nvSpPr>
        <p:spPr>
          <a:xfrm>
            <a:off x="550000" y="1024525"/>
            <a:ext cx="72285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f01927b16c_0_17"/>
          <p:cNvSpPr/>
          <p:nvPr/>
        </p:nvSpPr>
        <p:spPr>
          <a:xfrm>
            <a:off x="641417" y="1169875"/>
            <a:ext cx="6930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⟹ </a:t>
            </a:r>
            <a:endParaRPr b="1"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find bugs, prove correctness, and verify programs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01927b16c_0_3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f01927b16c_0_34"/>
          <p:cNvSpPr/>
          <p:nvPr/>
        </p:nvSpPr>
        <p:spPr>
          <a:xfrm>
            <a:off x="815525" y="3816000"/>
            <a:ext cx="6973500" cy="652200"/>
          </a:xfrm>
          <a:prstGeom prst="rect">
            <a:avLst/>
          </a:prstGeom>
          <a:solidFill>
            <a:srgbClr val="F8F4F0"/>
          </a:solidFill>
          <a:ln cap="flat" cmpd="sng" w="9525">
            <a:solidFill>
              <a:srgbClr val="D3D1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f01927b16c_0_34"/>
          <p:cNvSpPr/>
          <p:nvPr/>
        </p:nvSpPr>
        <p:spPr>
          <a:xfrm>
            <a:off x="560477" y="3816002"/>
            <a:ext cx="45000" cy="652200"/>
          </a:xfrm>
          <a:prstGeom prst="rect">
            <a:avLst/>
          </a:prstGeom>
          <a:solidFill>
            <a:srgbClr val="F0997B"/>
          </a:solidFill>
          <a:ln cap="flat" cmpd="sng" w="127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f01927b16c_0_34"/>
          <p:cNvSpPr/>
          <p:nvPr/>
        </p:nvSpPr>
        <p:spPr>
          <a:xfrm>
            <a:off x="899575" y="3984200"/>
            <a:ext cx="6528300" cy="10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1" i="0" lang="en-US" sz="1800" u="none" cap="none" strike="noStrike">
                <a:solidFill>
                  <a:srgbClr val="1B5E2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lang="en-US" sz="1800">
                <a:solidFill>
                  <a:srgbClr val="1B5E2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i="0" lang="en-US" sz="1800" u="none" cap="none" strike="noStrike">
                <a:solidFill>
                  <a:srgbClr val="1B5E20"/>
                </a:solidFill>
                <a:latin typeface="Calibri"/>
                <a:ea typeface="Calibri"/>
                <a:cs typeface="Calibri"/>
                <a:sym typeface="Calibri"/>
              </a:rPr>
              <a:t> why </a:t>
            </a:r>
            <a:r>
              <a:rPr b="1" lang="en-US" sz="1800">
                <a:solidFill>
                  <a:srgbClr val="1B5E20"/>
                </a:solidFill>
                <a:latin typeface="Calibri"/>
                <a:ea typeface="Calibri"/>
                <a:cs typeface="Calibri"/>
                <a:sym typeface="Calibri"/>
              </a:rPr>
              <a:t>doesn’t it scale for real programs with lots of control-flow?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9" name="Google Shape;109;g3f01927b16c_0_3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10" name="Google Shape;110;g3f01927b16c_0_3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g3f01927b16c_0_3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2" name="Google Shape;112;g3f01927b16c_0_34"/>
          <p:cNvSpPr/>
          <p:nvPr/>
        </p:nvSpPr>
        <p:spPr>
          <a:xfrm>
            <a:off x="502920" y="36378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Symbolic Execution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 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Theoretically P</a:t>
            </a:r>
            <a:r>
              <a:rPr b="1" i="0" lang="en-US" sz="24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erfec</a:t>
            </a:r>
            <a:r>
              <a:rPr b="1" lang="en-US" sz="2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But …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01927b16c_0_34"/>
          <p:cNvSpPr/>
          <p:nvPr/>
        </p:nvSpPr>
        <p:spPr>
          <a:xfrm>
            <a:off x="5567524" y="1767388"/>
            <a:ext cx="40779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01927b16c_0_34"/>
          <p:cNvSpPr/>
          <p:nvPr/>
        </p:nvSpPr>
        <p:spPr>
          <a:xfrm>
            <a:off x="560476" y="2902075"/>
            <a:ext cx="72180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3f01927b16c_0_34"/>
          <p:cNvSpPr/>
          <p:nvPr/>
        </p:nvSpPr>
        <p:spPr>
          <a:xfrm>
            <a:off x="641427" y="3007250"/>
            <a:ext cx="6863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Entire input space explored ⟹ all reachable bugs found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1" sz="1200" u="none" cap="none" strike="noStrike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1" sz="1200" u="none" cap="none" strike="noStrike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3f01927b16c_0_34"/>
          <p:cNvSpPr/>
          <p:nvPr/>
        </p:nvSpPr>
        <p:spPr>
          <a:xfrm>
            <a:off x="550003" y="1024525"/>
            <a:ext cx="48234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f01927b16c_0_34"/>
          <p:cNvSpPr/>
          <p:nvPr/>
        </p:nvSpPr>
        <p:spPr>
          <a:xfrm>
            <a:off x="641425" y="1070250"/>
            <a:ext cx="5211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to find bugs and prove correctness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f01927b16c_0_34"/>
          <p:cNvSpPr/>
          <p:nvPr/>
        </p:nvSpPr>
        <p:spPr>
          <a:xfrm>
            <a:off x="560475" y="1954900"/>
            <a:ext cx="72285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f01927b16c_0_34"/>
          <p:cNvSpPr/>
          <p:nvPr/>
        </p:nvSpPr>
        <p:spPr>
          <a:xfrm>
            <a:off x="641417" y="2088556"/>
            <a:ext cx="7104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Complete path coverage ⟹ entire input space explored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f01927b16c_0_34"/>
          <p:cNvSpPr/>
          <p:nvPr/>
        </p:nvSpPr>
        <p:spPr>
          <a:xfrm>
            <a:off x="550000" y="1024525"/>
            <a:ext cx="72285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3f01927b16c_0_34"/>
          <p:cNvSpPr/>
          <p:nvPr/>
        </p:nvSpPr>
        <p:spPr>
          <a:xfrm>
            <a:off x="641417" y="1169875"/>
            <a:ext cx="6930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Executes program with symbolic inputs ⟹ </a:t>
            </a:r>
            <a:endParaRPr b="1"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1" i="1" lang="en-US" sz="18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find bugs, prove correctness, and verify programs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t/>
            </a:r>
            <a:endParaRPr i="1" sz="18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bdc396aed_1_77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g3fbdc396aed_1_77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29" name="Google Shape;129;g3fbdc396aed_1_77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g3fbdc396aed_1_77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31" name="Google Shape;131;g3fbdc396aed_1_777"/>
          <p:cNvSpPr/>
          <p:nvPr/>
        </p:nvSpPr>
        <p:spPr>
          <a:xfrm>
            <a:off x="502920" y="36378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Tools for Symbolic Execution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bdc396aed_1_777"/>
          <p:cNvSpPr/>
          <p:nvPr/>
        </p:nvSpPr>
        <p:spPr>
          <a:xfrm>
            <a:off x="1610000" y="1029725"/>
            <a:ext cx="2479500" cy="16047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28575">
            <a:solidFill>
              <a:srgbClr val="FF5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fbdc396aed_1_777"/>
          <p:cNvSpPr txBox="1"/>
          <p:nvPr/>
        </p:nvSpPr>
        <p:spPr>
          <a:xfrm>
            <a:off x="2442500" y="2033838"/>
            <a:ext cx="81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KLEE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4" name="Google Shape;134;g3fbdc396aed_1_777"/>
          <p:cNvSpPr/>
          <p:nvPr/>
        </p:nvSpPr>
        <p:spPr>
          <a:xfrm>
            <a:off x="5334125" y="1029713"/>
            <a:ext cx="2479500" cy="16047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3fbdc396aed_1_777"/>
          <p:cNvSpPr txBox="1"/>
          <p:nvPr/>
        </p:nvSpPr>
        <p:spPr>
          <a:xfrm>
            <a:off x="5909675" y="2111250"/>
            <a:ext cx="1328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Manticore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6" name="Google Shape;136;g3fbdc396aed_1_777"/>
          <p:cNvSpPr/>
          <p:nvPr/>
        </p:nvSpPr>
        <p:spPr>
          <a:xfrm>
            <a:off x="1610000" y="3017325"/>
            <a:ext cx="2567400" cy="16047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fbdc396aed_1_777"/>
          <p:cNvSpPr txBox="1"/>
          <p:nvPr/>
        </p:nvSpPr>
        <p:spPr>
          <a:xfrm>
            <a:off x="2185550" y="4021725"/>
            <a:ext cx="1328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Angr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8" name="Google Shape;138;g3fbdc396aed_1_777"/>
          <p:cNvSpPr/>
          <p:nvPr/>
        </p:nvSpPr>
        <p:spPr>
          <a:xfrm>
            <a:off x="5334125" y="3017325"/>
            <a:ext cx="2479500" cy="16047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3fbdc396aed_1_777"/>
          <p:cNvSpPr txBox="1"/>
          <p:nvPr/>
        </p:nvSpPr>
        <p:spPr>
          <a:xfrm>
            <a:off x="5751875" y="3450400"/>
            <a:ext cx="164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Java Pathfinder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0" name="Google Shape;140;g3fbdc396aed_1_7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0150" y="1256455"/>
            <a:ext cx="1867100" cy="84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3fbdc396aed_1_7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2024" y="1111675"/>
            <a:ext cx="1643701" cy="1087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3fbdc396aed_1_7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9938" y="3017302"/>
            <a:ext cx="1087525" cy="108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3fbdc396aed_1_777"/>
          <p:cNvSpPr txBox="1"/>
          <p:nvPr/>
        </p:nvSpPr>
        <p:spPr>
          <a:xfrm>
            <a:off x="330250" y="4786300"/>
            <a:ext cx="591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A7875"/>
                </a:solidFill>
                <a:latin typeface="Georgia"/>
                <a:ea typeface="Georgia"/>
                <a:cs typeface="Georgia"/>
                <a:sym typeface="Georgia"/>
              </a:rPr>
              <a:t>Our implementation builds on klee</a:t>
            </a:r>
            <a:endParaRPr sz="1600">
              <a:solidFill>
                <a:srgbClr val="7A7875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" name="Google Shape;150;p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51" name="Google Shape;151;p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3" name="Google Shape;153;p3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has practical challenges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01927b16c_0_61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3f01927b16c_0_61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has practical challenges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f01927b16c_0_61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62" name="Google Shape;162;g3f01927b16c_0_61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63" name="Google Shape;163;g3f01927b16c_0_61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g3f01927b16c_0_61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65" name="Google Shape;165;g3f01927b16c_0_61"/>
          <p:cNvSpPr txBox="1"/>
          <p:nvPr/>
        </p:nvSpPr>
        <p:spPr>
          <a:xfrm>
            <a:off x="656425" y="1981550"/>
            <a:ext cx="2044200" cy="19233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1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1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100" u="none" cap="none" strike="noStrike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It’s Slow</a:t>
            </a:r>
            <a:endParaRPr b="1" i="0" sz="2100" u="none" cap="none" strike="noStrike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hours on small programs</a:t>
            </a:r>
            <a:endParaRPr b="1" sz="1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66" name="Google Shape;166;g3f01927b16c_0_61" title="icon_clo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5748" y="2062500"/>
            <a:ext cx="765551" cy="76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bdc396aed_1_679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3fbdc396aed_1_679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74" name="Google Shape;174;g3fbdc396aed_1_679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75" name="Google Shape;175;g3fbdc396aed_1_679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g3fbdc396aed_1_679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77" name="Google Shape;177;g3fbdc396aed_1_679"/>
          <p:cNvSpPr txBox="1"/>
          <p:nvPr/>
        </p:nvSpPr>
        <p:spPr>
          <a:xfrm>
            <a:off x="3705725" y="1984525"/>
            <a:ext cx="1956000" cy="19233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0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Memory Hungry</a:t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tens of GBs</a:t>
            </a:r>
            <a:endParaRPr b="1" sz="1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8" name="Google Shape;178;g3fbdc396aed_1_679"/>
          <p:cNvSpPr txBox="1"/>
          <p:nvPr/>
        </p:nvSpPr>
        <p:spPr>
          <a:xfrm>
            <a:off x="656425" y="1981550"/>
            <a:ext cx="2044200" cy="19233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1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1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100" u="none" cap="none" strike="noStrike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It’s Slow</a:t>
            </a:r>
            <a:endParaRPr b="1" i="0" sz="2100" u="none" cap="none" strike="noStrike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hours on small programs</a:t>
            </a:r>
            <a:endParaRPr b="1" sz="1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9" name="Google Shape;179;g3fbdc396aed_1_679" title="icon_clo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5755" y="2062500"/>
            <a:ext cx="765551" cy="76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fbdc396aed_1_679" title="icon_memor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5200" y="2062500"/>
            <a:ext cx="702050" cy="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fbdc396aed_1_679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has practical challenges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bdc396aed_1_69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fbdc396aed_1_695"/>
          <p:cNvSpPr txBox="1"/>
          <p:nvPr/>
        </p:nvSpPr>
        <p:spPr>
          <a:xfrm>
            <a:off x="6531700" y="2018175"/>
            <a:ext cx="2074800" cy="19233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Does</a:t>
            </a:r>
            <a:r>
              <a:rPr b="1" lang="en-US" sz="20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n’</a:t>
            </a:r>
            <a:r>
              <a:rPr b="1" i="0" lang="en-US" sz="2000" u="none" cap="none" strike="noStrike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t scale</a:t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paths explosion</a:t>
            </a:r>
            <a:endParaRPr b="1" sz="1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9" name="Google Shape;189;g3fbdc396aed_1_695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90" name="Google Shape;190;g3fbdc396aed_1_69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91" name="Google Shape;191;g3fbdc396aed_1_69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g3fbdc396aed_1_69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93" name="Google Shape;193;g3fbdc396aed_1_695"/>
          <p:cNvSpPr txBox="1"/>
          <p:nvPr/>
        </p:nvSpPr>
        <p:spPr>
          <a:xfrm>
            <a:off x="3705725" y="1984525"/>
            <a:ext cx="1956000" cy="19233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0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Memory Hungry</a:t>
            </a:r>
            <a:endParaRPr b="1" sz="20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tens of GBs</a:t>
            </a:r>
            <a:endParaRPr b="1" sz="1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4" name="Google Shape;194;g3fbdc396aed_1_695"/>
          <p:cNvSpPr txBox="1"/>
          <p:nvPr/>
        </p:nvSpPr>
        <p:spPr>
          <a:xfrm>
            <a:off x="656425" y="1981550"/>
            <a:ext cx="2044200" cy="19233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1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sz="2100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100" u="none" cap="none" strike="noStrike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It’s Slow</a:t>
            </a:r>
            <a:endParaRPr b="1" i="0" sz="2100" u="none" cap="none" strike="noStrike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hours on small programs</a:t>
            </a:r>
            <a:endParaRPr b="1" sz="1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5" name="Google Shape;195;g3fbdc396aed_1_695" title="icon_clo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5748" y="2062500"/>
            <a:ext cx="765551" cy="76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3fbdc396aed_1_695" title="icon_memor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5200" y="2062500"/>
            <a:ext cx="702050" cy="7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fbdc396aed_1_695" title="icon_sc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0725" y="2154550"/>
            <a:ext cx="517950" cy="51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fbdc396aed_1_695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 has practical challenges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ba17bf1c6_0_2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3fba17bf1c6_0_2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Symbolic Execution Works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fba17bf1c6_0_27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07" name="Google Shape;207;g3fba17bf1c6_0_2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208" name="Google Shape;208;g3fba17bf1c6_0_2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g3fba17bf1c6_0_2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10" name="Google Shape;210;g3fba17bf1c6_0_27"/>
          <p:cNvGrpSpPr/>
          <p:nvPr/>
        </p:nvGrpSpPr>
        <p:grpSpPr>
          <a:xfrm>
            <a:off x="952500" y="1143000"/>
            <a:ext cx="7239000" cy="3333900"/>
            <a:chOff x="0" y="0"/>
            <a:chExt cx="7239000" cy="3333900"/>
          </a:xfrm>
        </p:grpSpPr>
        <p:sp>
          <p:nvSpPr>
            <p:cNvPr id="211" name="Google Shape;211;g3fba17bf1c6_0_27"/>
            <p:cNvSpPr/>
            <p:nvPr/>
          </p:nvSpPr>
          <p:spPr>
            <a:xfrm>
              <a:off x="0" y="0"/>
              <a:ext cx="7239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430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g3fba17bf1c6_0_27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g3fba17bf1c6_0_27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g3fba17bf1c6_0_27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g3fba17bf1c6_0_27"/>
            <p:cNvSpPr txBox="1"/>
            <p:nvPr/>
          </p:nvSpPr>
          <p:spPr>
            <a:xfrm>
              <a:off x="0" y="428625"/>
              <a:ext cx="7239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381000" spcFirstLastPara="1" rIns="3810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ba17bf1c6_0_20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3fba17bf1c6_0_20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Symbolic Execution Works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fba17bf1c6_0_207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24" name="Google Shape;224;g3fba17bf1c6_0_20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225" name="Google Shape;225;g3fba17bf1c6_0_20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g3fba17bf1c6_0_20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27" name="Google Shape;227;g3fba17bf1c6_0_207"/>
          <p:cNvGrpSpPr/>
          <p:nvPr/>
        </p:nvGrpSpPr>
        <p:grpSpPr>
          <a:xfrm>
            <a:off x="952500" y="1143000"/>
            <a:ext cx="7239000" cy="3333900"/>
            <a:chOff x="0" y="0"/>
            <a:chExt cx="7239000" cy="3333900"/>
          </a:xfrm>
        </p:grpSpPr>
        <p:sp>
          <p:nvSpPr>
            <p:cNvPr id="228" name="Google Shape;228;g3fba17bf1c6_0_207"/>
            <p:cNvSpPr/>
            <p:nvPr/>
          </p:nvSpPr>
          <p:spPr>
            <a:xfrm>
              <a:off x="0" y="0"/>
              <a:ext cx="7239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430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g3fba17bf1c6_0_207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g3fba17bf1c6_0_207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g3fba17bf1c6_0_207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g3fba17bf1c6_0_207"/>
            <p:cNvSpPr txBox="1"/>
            <p:nvPr/>
          </p:nvSpPr>
          <p:spPr>
            <a:xfrm>
              <a:off x="0" y="428625"/>
              <a:ext cx="7239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381000" spcFirstLastPara="1" rIns="3810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X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is Symbolic</a:t>
              </a:r>
              <a:r>
                <a:rPr b="0" i="0"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b="0" i="0" sz="160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sp>
        <p:nvSpPr>
          <p:cNvPr id="233" name="Google Shape;233;g3fba17bf1c6_0_207"/>
          <p:cNvSpPr/>
          <p:nvPr/>
        </p:nvSpPr>
        <p:spPr>
          <a:xfrm>
            <a:off x="1500175" y="2022000"/>
            <a:ext cx="1640100" cy="2796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ba17bf1c6_0_28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fba17bf1c6_0_28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Symbolic Execution Works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fba17bf1c6_0_280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42" name="Google Shape;242;g3fba17bf1c6_0_280"/>
          <p:cNvGrpSpPr/>
          <p:nvPr/>
        </p:nvGrpSpPr>
        <p:grpSpPr>
          <a:xfrm>
            <a:off x="952500" y="1143000"/>
            <a:ext cx="7239000" cy="3333900"/>
            <a:chOff x="0" y="0"/>
            <a:chExt cx="7239000" cy="3333900"/>
          </a:xfrm>
        </p:grpSpPr>
        <p:sp>
          <p:nvSpPr>
            <p:cNvPr id="243" name="Google Shape;243;g3fba17bf1c6_0_280"/>
            <p:cNvSpPr/>
            <p:nvPr/>
          </p:nvSpPr>
          <p:spPr>
            <a:xfrm>
              <a:off x="0" y="0"/>
              <a:ext cx="7239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430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g3fba17bf1c6_0_280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g3fba17bf1c6_0_280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g3fba17bf1c6_0_280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g3fba17bf1c6_0_280"/>
            <p:cNvSpPr txBox="1"/>
            <p:nvPr/>
          </p:nvSpPr>
          <p:spPr>
            <a:xfrm>
              <a:off x="0" y="428625"/>
              <a:ext cx="7239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381000" spcFirstLastPara="1" rIns="3810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X is Symbolic</a:t>
              </a:r>
              <a:r>
                <a:rPr b="0" i="0"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b="0" i="0" sz="160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Can X be &gt; 10? We Fork</a:t>
              </a:r>
              <a:endParaRPr b="0" i="0" sz="160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sp>
        <p:nvSpPr>
          <p:cNvPr id="248" name="Google Shape;248;g3fba17bf1c6_0_280"/>
          <p:cNvSpPr/>
          <p:nvPr/>
        </p:nvSpPr>
        <p:spPr>
          <a:xfrm>
            <a:off x="1500175" y="2326800"/>
            <a:ext cx="1640100" cy="2796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9" name="Google Shape;249;g3fba17bf1c6_0_28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250" name="Google Shape;250;g3fba17bf1c6_0_28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g3fba17bf1c6_0_28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ba17bf1c6_0_29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fba17bf1c6_0_29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Symbolic Execution Works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fba17bf1c6_0_297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60" name="Google Shape;260;g3fba17bf1c6_0_297"/>
          <p:cNvGrpSpPr/>
          <p:nvPr/>
        </p:nvGrpSpPr>
        <p:grpSpPr>
          <a:xfrm>
            <a:off x="952500" y="1143000"/>
            <a:ext cx="7239000" cy="3333900"/>
            <a:chOff x="0" y="0"/>
            <a:chExt cx="7239000" cy="3333900"/>
          </a:xfrm>
        </p:grpSpPr>
        <p:sp>
          <p:nvSpPr>
            <p:cNvPr id="261" name="Google Shape;261;g3fba17bf1c6_0_297"/>
            <p:cNvSpPr/>
            <p:nvPr/>
          </p:nvSpPr>
          <p:spPr>
            <a:xfrm>
              <a:off x="0" y="0"/>
              <a:ext cx="7239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430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g3fba17bf1c6_0_297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g3fba17bf1c6_0_297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g3fba17bf1c6_0_297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g3fba17bf1c6_0_297"/>
            <p:cNvSpPr txBox="1"/>
            <p:nvPr/>
          </p:nvSpPr>
          <p:spPr>
            <a:xfrm>
              <a:off x="0" y="428625"/>
              <a:ext cx="7239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381000" spcFirstLastPara="1" rIns="3810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is Symbolic</a:t>
              </a:r>
              <a:r>
                <a:rPr b="0" i="0"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b="0" i="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Can X be &gt; 10? We Fork</a:t>
              </a:r>
              <a:endParaRPr b="0" i="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Given X &gt; 10, can x – 11 be 0</a:t>
              </a:r>
              <a:endParaRPr b="0" i="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sp>
        <p:nvSpPr>
          <p:cNvPr id="266" name="Google Shape;266;g3fba17bf1c6_0_297"/>
          <p:cNvSpPr/>
          <p:nvPr/>
        </p:nvSpPr>
        <p:spPr>
          <a:xfrm>
            <a:off x="1500175" y="2698474"/>
            <a:ext cx="2571900" cy="311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7" name="Google Shape;267;g3fba17bf1c6_0_29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268" name="Google Shape;268;g3fba17bf1c6_0_29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g3fba17bf1c6_0_29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ba17bf1c6_0_31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3fba17bf1c6_0_31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Symbolic Execution Works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7" name="Google Shape;277;g3fba17bf1c6_0_314"/>
          <p:cNvGrpSpPr/>
          <p:nvPr/>
        </p:nvGrpSpPr>
        <p:grpSpPr>
          <a:xfrm>
            <a:off x="952500" y="1143000"/>
            <a:ext cx="7239000" cy="3333900"/>
            <a:chOff x="0" y="0"/>
            <a:chExt cx="7239000" cy="3333900"/>
          </a:xfrm>
        </p:grpSpPr>
        <p:sp>
          <p:nvSpPr>
            <p:cNvPr id="278" name="Google Shape;278;g3fba17bf1c6_0_314"/>
            <p:cNvSpPr/>
            <p:nvPr/>
          </p:nvSpPr>
          <p:spPr>
            <a:xfrm>
              <a:off x="0" y="0"/>
              <a:ext cx="7239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430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g3fba17bf1c6_0_314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g3fba17bf1c6_0_314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g3fba17bf1c6_0_314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g3fba17bf1c6_0_314"/>
            <p:cNvSpPr txBox="1"/>
            <p:nvPr/>
          </p:nvSpPr>
          <p:spPr>
            <a:xfrm>
              <a:off x="0" y="428625"/>
              <a:ext cx="7239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381000" spcFirstLastPara="1" rIns="3810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is Symbolic</a:t>
              </a:r>
              <a:r>
                <a:rPr b="0" i="0"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b="0" i="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Can X be &gt; 10? We Fork</a:t>
              </a:r>
              <a:endParaRPr b="0" i="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Given X &gt; 10, can x – 11 be 0</a:t>
              </a:r>
              <a:endParaRPr b="0" i="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sp>
        <p:nvSpPr>
          <p:cNvPr id="283" name="Google Shape;283;g3fba17bf1c6_0_314"/>
          <p:cNvSpPr/>
          <p:nvPr/>
        </p:nvSpPr>
        <p:spPr>
          <a:xfrm>
            <a:off x="1500175" y="2698474"/>
            <a:ext cx="2571900" cy="311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fba17bf1c6_0_314"/>
          <p:cNvSpPr txBox="1"/>
          <p:nvPr/>
        </p:nvSpPr>
        <p:spPr>
          <a:xfrm>
            <a:off x="4379450" y="3056251"/>
            <a:ext cx="3140100" cy="76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85A30"/>
                </a:solidFill>
              </a:rPr>
              <a:t>We encode the question and hand it to an SMT solver </a:t>
            </a:r>
            <a:endParaRPr>
              <a:solidFill>
                <a:srgbClr val="D85A30"/>
              </a:solidFill>
            </a:endParaRPr>
          </a:p>
        </p:txBody>
      </p:sp>
      <p:grpSp>
        <p:nvGrpSpPr>
          <p:cNvPr id="285" name="Google Shape;285;g3fba17bf1c6_0_31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286" name="Google Shape;286;g3fba17bf1c6_0_31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g3fba17bf1c6_0_31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fba17bf1c6_0_33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3fba17bf1c6_0_333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Symbolic Execution Works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5" name="Google Shape;295;g3fba17bf1c6_0_333"/>
          <p:cNvGrpSpPr/>
          <p:nvPr/>
        </p:nvGrpSpPr>
        <p:grpSpPr>
          <a:xfrm>
            <a:off x="952500" y="1143000"/>
            <a:ext cx="7239000" cy="3333900"/>
            <a:chOff x="0" y="0"/>
            <a:chExt cx="7239000" cy="3333900"/>
          </a:xfrm>
        </p:grpSpPr>
        <p:sp>
          <p:nvSpPr>
            <p:cNvPr id="296" name="Google Shape;296;g3fba17bf1c6_0_333"/>
            <p:cNvSpPr/>
            <p:nvPr/>
          </p:nvSpPr>
          <p:spPr>
            <a:xfrm>
              <a:off x="0" y="0"/>
              <a:ext cx="7239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430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g3fba17bf1c6_0_333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g3fba17bf1c6_0_333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g3fba17bf1c6_0_333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g3fba17bf1c6_0_333"/>
            <p:cNvSpPr txBox="1"/>
            <p:nvPr/>
          </p:nvSpPr>
          <p:spPr>
            <a:xfrm>
              <a:off x="0" y="428625"/>
              <a:ext cx="7239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381000" spcFirstLastPara="1" rIns="3810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is Symbolic</a:t>
              </a:r>
              <a:r>
                <a:rPr b="0" i="0"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 b="0" i="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       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Can X be &gt; 10? We Fork</a:t>
              </a:r>
              <a:endParaRPr b="0" i="0">
                <a:solidFill>
                  <a:srgbClr val="D85A30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 </a:t>
              </a:r>
              <a:r>
                <a:rPr lang="en-US" sz="1600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&lt;-- </a:t>
              </a:r>
              <a:r>
                <a:rPr lang="en-US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Given X &gt; 10, can x – 11 be 0</a:t>
              </a:r>
              <a:endParaRPr b="0" i="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60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b="0" i="0" lang="en-US" sz="160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sz="160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sz="160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sz="160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sp>
        <p:nvSpPr>
          <p:cNvPr id="301" name="Google Shape;301;g3fba17bf1c6_0_333"/>
          <p:cNvSpPr/>
          <p:nvPr/>
        </p:nvSpPr>
        <p:spPr>
          <a:xfrm>
            <a:off x="1500175" y="2698474"/>
            <a:ext cx="2571900" cy="311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fba17bf1c6_0_333"/>
          <p:cNvSpPr txBox="1"/>
          <p:nvPr/>
        </p:nvSpPr>
        <p:spPr>
          <a:xfrm>
            <a:off x="4379450" y="3056251"/>
            <a:ext cx="3140100" cy="76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85A30"/>
                </a:solidFill>
              </a:rPr>
              <a:t>We encode the question and hand it to an SMT solver </a:t>
            </a:r>
            <a:endParaRPr>
              <a:solidFill>
                <a:srgbClr val="D85A30"/>
              </a:solidFill>
            </a:endParaRPr>
          </a:p>
        </p:txBody>
      </p:sp>
      <p:sp>
        <p:nvSpPr>
          <p:cNvPr id="303" name="Google Shape;303;g3fba17bf1c6_0_333"/>
          <p:cNvSpPr txBox="1"/>
          <p:nvPr/>
        </p:nvSpPr>
        <p:spPr>
          <a:xfrm>
            <a:off x="4485250" y="3712801"/>
            <a:ext cx="3140100" cy="76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D85A30"/>
                </a:solidFill>
              </a:rPr>
              <a:t>X = 11</a:t>
            </a:r>
            <a:endParaRPr b="1" sz="1700">
              <a:solidFill>
                <a:srgbClr val="D85A30"/>
              </a:solidFill>
            </a:endParaRPr>
          </a:p>
        </p:txBody>
      </p:sp>
      <p:grpSp>
        <p:nvGrpSpPr>
          <p:cNvPr id="304" name="Google Shape;304;g3fba17bf1c6_0_33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305" name="Google Shape;305;g3fba17bf1c6_0_33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g3fba17bf1c6_0_33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this SMT Solver</a:t>
            </a: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315" name="Google Shape;315;p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316" name="Google Shape;316;p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01927b16c_0_28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g3f01927b16c_0_28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this SMT Solver?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3f01927b16c_0_284"/>
          <p:cNvSpPr/>
          <p:nvPr/>
        </p:nvSpPr>
        <p:spPr>
          <a:xfrm>
            <a:off x="422945" y="950000"/>
            <a:ext cx="81381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Ask: does a logical formula φ have a satisfying assignment?</a:t>
            </a:r>
            <a:endParaRPr/>
          </a:p>
        </p:txBody>
      </p:sp>
      <p:sp>
        <p:nvSpPr>
          <p:cNvPr id="326" name="Google Shape;326;g3f01927b16c_0_284"/>
          <p:cNvSpPr/>
          <p:nvPr/>
        </p:nvSpPr>
        <p:spPr>
          <a:xfrm>
            <a:off x="822000" y="1500000"/>
            <a:ext cx="7500000" cy="5901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φ : (x &gt; 10)  ∧  (x </a:t>
            </a:r>
            <a:r>
              <a:rPr lang="en-US" sz="1800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-</a:t>
            </a:r>
            <a:r>
              <a:rPr b="0" i="0" lang="en-US" sz="18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800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11</a:t>
            </a:r>
            <a:r>
              <a:rPr b="0" i="0" lang="en-US" sz="18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lang="en-US" sz="1800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b="0" i="0" lang="en-US" sz="18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)  </a:t>
            </a:r>
            <a:endParaRPr/>
          </a:p>
        </p:txBody>
      </p:sp>
      <p:sp>
        <p:nvSpPr>
          <p:cNvPr id="327" name="Google Shape;327;g3f01927b16c_0_284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328" name="Google Shape;328;g3f01927b16c_0_28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329" name="Google Shape;329;g3f01927b16c_0_28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g3f01927b16c_0_28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01927b16c_0_26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3f01927b16c_0_26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thi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 </a:t>
            </a: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SMT Solver?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f01927b16c_0_260"/>
          <p:cNvSpPr/>
          <p:nvPr/>
        </p:nvSpPr>
        <p:spPr>
          <a:xfrm>
            <a:off x="422945" y="950000"/>
            <a:ext cx="81381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Ask: does a logical formula φ have a satisfying assignment?</a:t>
            </a:r>
            <a:endParaRPr/>
          </a:p>
        </p:txBody>
      </p:sp>
      <p:sp>
        <p:nvSpPr>
          <p:cNvPr id="339" name="Google Shape;339;g3f01927b16c_0_260"/>
          <p:cNvSpPr/>
          <p:nvPr/>
        </p:nvSpPr>
        <p:spPr>
          <a:xfrm>
            <a:off x="822000" y="1500000"/>
            <a:ext cx="7500000" cy="5901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φ : (x &gt; 10)  ∧  (x - 11 = 0)  </a:t>
            </a:r>
            <a:endParaRPr sz="1800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40" name="Google Shape;340;g3f01927b16c_0_260"/>
          <p:cNvCxnSpPr/>
          <p:nvPr/>
        </p:nvCxnSpPr>
        <p:spPr>
          <a:xfrm flipH="1">
            <a:off x="1800100" y="2090000"/>
            <a:ext cx="1821900" cy="810000"/>
          </a:xfrm>
          <a:prstGeom prst="straightConnector1">
            <a:avLst/>
          </a:prstGeom>
          <a:noFill/>
          <a:ln cap="flat" cmpd="sng" w="317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41" name="Google Shape;341;g3f01927b16c_0_260"/>
          <p:cNvSpPr/>
          <p:nvPr/>
        </p:nvSpPr>
        <p:spPr>
          <a:xfrm>
            <a:off x="300000" y="2900000"/>
            <a:ext cx="2900100" cy="800100"/>
          </a:xfrm>
          <a:prstGeom prst="rect">
            <a:avLst/>
          </a:prstGeom>
          <a:solidFill>
            <a:srgbClr val="E8F5E9"/>
          </a:solidFill>
          <a:ln cap="flat" cmpd="sng" w="25400">
            <a:solidFill>
              <a:srgbClr val="5B9E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E7D32"/>
                </a:solidFill>
                <a:latin typeface="Georgia"/>
                <a:ea typeface="Georgia"/>
                <a:cs typeface="Georgia"/>
                <a:sym typeface="Georgia"/>
              </a:rPr>
              <a:t>SAT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∃ satisfying assignment</a:t>
            </a:r>
            <a:endParaRPr/>
          </a:p>
        </p:txBody>
      </p:sp>
      <p:sp>
        <p:nvSpPr>
          <p:cNvPr id="342" name="Google Shape;342;g3f01927b16c_0_260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343" name="Google Shape;343;g3f01927b16c_0_26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344" name="Google Shape;344;g3f01927b16c_0_26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g3f01927b16c_0_26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f01927b16c_0_27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f01927b16c_0_272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this SMT Solver?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g3f01927b16c_0_272"/>
          <p:cNvSpPr/>
          <p:nvPr/>
        </p:nvSpPr>
        <p:spPr>
          <a:xfrm>
            <a:off x="422945" y="950000"/>
            <a:ext cx="81381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Ask: does a logical formula φ have a satisfying assignment?</a:t>
            </a:r>
            <a:endParaRPr/>
          </a:p>
        </p:txBody>
      </p:sp>
      <p:sp>
        <p:nvSpPr>
          <p:cNvPr id="354" name="Google Shape;354;g3f01927b16c_0_272"/>
          <p:cNvSpPr/>
          <p:nvPr/>
        </p:nvSpPr>
        <p:spPr>
          <a:xfrm>
            <a:off x="822000" y="1500000"/>
            <a:ext cx="7500000" cy="5901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φ : (x &gt; 10)  ∧  (x - 11 = 0)  </a:t>
            </a:r>
            <a:endParaRPr sz="1800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355" name="Google Shape;355;g3f01927b16c_0_272"/>
          <p:cNvCxnSpPr/>
          <p:nvPr/>
        </p:nvCxnSpPr>
        <p:spPr>
          <a:xfrm flipH="1">
            <a:off x="1800100" y="2090000"/>
            <a:ext cx="1821900" cy="810000"/>
          </a:xfrm>
          <a:prstGeom prst="straightConnector1">
            <a:avLst/>
          </a:prstGeom>
          <a:noFill/>
          <a:ln cap="flat" cmpd="sng" w="317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56" name="Google Shape;356;g3f01927b16c_0_272"/>
          <p:cNvCxnSpPr/>
          <p:nvPr/>
        </p:nvCxnSpPr>
        <p:spPr>
          <a:xfrm>
            <a:off x="5522000" y="2090000"/>
            <a:ext cx="1821900" cy="810000"/>
          </a:xfrm>
          <a:prstGeom prst="straightConnector1">
            <a:avLst/>
          </a:prstGeom>
          <a:noFill/>
          <a:ln cap="flat" cmpd="sng" w="317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57" name="Google Shape;357;g3f01927b16c_0_272"/>
          <p:cNvSpPr/>
          <p:nvPr/>
        </p:nvSpPr>
        <p:spPr>
          <a:xfrm>
            <a:off x="300000" y="2900000"/>
            <a:ext cx="2900100" cy="800100"/>
          </a:xfrm>
          <a:prstGeom prst="rect">
            <a:avLst/>
          </a:prstGeom>
          <a:solidFill>
            <a:srgbClr val="E8F5E9"/>
          </a:solidFill>
          <a:ln cap="flat" cmpd="sng" w="25400">
            <a:solidFill>
              <a:srgbClr val="5B9E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E7D32"/>
                </a:solidFill>
                <a:latin typeface="Georgia"/>
                <a:ea typeface="Georgia"/>
                <a:cs typeface="Georgia"/>
                <a:sym typeface="Georgia"/>
              </a:rPr>
              <a:t>SAT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∃ satisfying assignment</a:t>
            </a:r>
            <a:endParaRPr/>
          </a:p>
        </p:txBody>
      </p:sp>
      <p:sp>
        <p:nvSpPr>
          <p:cNvPr id="358" name="Google Shape;358;g3f01927b16c_0_272"/>
          <p:cNvSpPr/>
          <p:nvPr/>
        </p:nvSpPr>
        <p:spPr>
          <a:xfrm>
            <a:off x="5944000" y="2900000"/>
            <a:ext cx="2900100" cy="8001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UNSAT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∄ satisfying assignment</a:t>
            </a:r>
            <a:endParaRPr/>
          </a:p>
        </p:txBody>
      </p:sp>
      <p:sp>
        <p:nvSpPr>
          <p:cNvPr id="359" name="Google Shape;359;g3f01927b16c_0_272"/>
          <p:cNvSpPr txBox="1"/>
          <p:nvPr/>
        </p:nvSpPr>
        <p:spPr>
          <a:xfrm>
            <a:off x="8606518" y="4806043"/>
            <a:ext cx="342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1" sz="1000">
              <a:solidFill>
                <a:srgbClr val="993C1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360" name="Google Shape;360;g3f01927b16c_0_272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361" name="Google Shape;361;g3f01927b16c_0_272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g3f01927b16c_0_272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Lets Understand Why Symbolic Execution 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Doesn’t Scale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4"/>
          <p:cNvSpPr/>
          <p:nvPr/>
        </p:nvSpPr>
        <p:spPr>
          <a:xfrm>
            <a:off x="1539414" y="1596387"/>
            <a:ext cx="1200000" cy="4000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371" name="Google Shape;371;p4"/>
          <p:cNvCxnSpPr/>
          <p:nvPr/>
        </p:nvCxnSpPr>
        <p:spPr>
          <a:xfrm>
            <a:off x="2138914" y="1996387"/>
            <a:ext cx="10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72" name="Google Shape;372;p4"/>
          <p:cNvSpPr/>
          <p:nvPr/>
        </p:nvSpPr>
        <p:spPr>
          <a:xfrm>
            <a:off x="1689414" y="2146387"/>
            <a:ext cx="900000" cy="5200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373" name="Google Shape;373;p4"/>
          <p:cNvSpPr txBox="1"/>
          <p:nvPr/>
        </p:nvSpPr>
        <p:spPr>
          <a:xfrm>
            <a:off x="939414" y="2356821"/>
            <a:ext cx="300000" cy="2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374" name="Google Shape;374;p4"/>
          <p:cNvSpPr txBox="1"/>
          <p:nvPr/>
        </p:nvSpPr>
        <p:spPr>
          <a:xfrm>
            <a:off x="2882207" y="2373412"/>
            <a:ext cx="330000" cy="2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375" name="Google Shape;375;p4"/>
          <p:cNvCxnSpPr/>
          <p:nvPr/>
        </p:nvCxnSpPr>
        <p:spPr>
          <a:xfrm flipH="1">
            <a:off x="1339414" y="2406387"/>
            <a:ext cx="3500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76" name="Google Shape;376;p4"/>
          <p:cNvCxnSpPr/>
          <p:nvPr/>
        </p:nvCxnSpPr>
        <p:spPr>
          <a:xfrm>
            <a:off x="2589414" y="2406387"/>
            <a:ext cx="3500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77" name="Google Shape;377;p4"/>
          <p:cNvSpPr/>
          <p:nvPr/>
        </p:nvSpPr>
        <p:spPr>
          <a:xfrm>
            <a:off x="739414" y="2946387"/>
            <a:ext cx="1200000" cy="4000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378" name="Google Shape;378;p4"/>
          <p:cNvSpPr/>
          <p:nvPr/>
        </p:nvSpPr>
        <p:spPr>
          <a:xfrm>
            <a:off x="2339414" y="2946387"/>
            <a:ext cx="1200000" cy="4000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379" name="Google Shape;379;p4"/>
          <p:cNvCxnSpPr/>
          <p:nvPr/>
        </p:nvCxnSpPr>
        <p:spPr>
          <a:xfrm>
            <a:off x="1339414" y="3346387"/>
            <a:ext cx="800000" cy="50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80" name="Google Shape;380;p4"/>
          <p:cNvCxnSpPr/>
          <p:nvPr/>
        </p:nvCxnSpPr>
        <p:spPr>
          <a:xfrm flipH="1">
            <a:off x="2139414" y="3346387"/>
            <a:ext cx="800000" cy="50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81" name="Google Shape;381;p4"/>
          <p:cNvSpPr/>
          <p:nvPr/>
        </p:nvSpPr>
        <p:spPr>
          <a:xfrm>
            <a:off x="1539414" y="3846387"/>
            <a:ext cx="1200000" cy="4000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382" name="Google Shape;382;p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383" name="Google Shape;383;p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7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85" name="Google Shape;385;p4"/>
          <p:cNvGrpSpPr/>
          <p:nvPr/>
        </p:nvGrpSpPr>
        <p:grpSpPr>
          <a:xfrm>
            <a:off x="4854975" y="1659850"/>
            <a:ext cx="3496437" cy="2458418"/>
            <a:chOff x="0" y="0"/>
            <a:chExt cx="7239000" cy="3333900"/>
          </a:xfrm>
        </p:grpSpPr>
        <p:sp>
          <p:nvSpPr>
            <p:cNvPr id="386" name="Google Shape;386;p4"/>
            <p:cNvSpPr/>
            <p:nvPr/>
          </p:nvSpPr>
          <p:spPr>
            <a:xfrm>
              <a:off x="0" y="0"/>
              <a:ext cx="7239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055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"/>
            <p:cNvSpPr txBox="1"/>
            <p:nvPr/>
          </p:nvSpPr>
          <p:spPr>
            <a:xfrm>
              <a:off x="0" y="428625"/>
              <a:ext cx="7239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280950" spcFirstLastPara="1" rIns="28095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8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180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</a:t>
              </a:r>
              <a:endParaRPr b="0" i="0" sz="118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sz="118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</a:t>
              </a:r>
              <a:r>
                <a:rPr b="1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sz="118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sz="118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sz="118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18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sz="118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sz="118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sz="118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</a:t>
              </a:r>
              <a:r>
                <a:rPr b="1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sz="118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sz="118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y </a:t>
              </a:r>
              <a:r>
                <a:rPr b="0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sz="1180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sz="118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553"/>
                </a:spcAft>
                <a:buNone/>
              </a:pPr>
              <a:r>
                <a:rPr b="0" i="0" lang="en-US" sz="1180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sz="1180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sz="1180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sz="1180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a7dc8f11e_0_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fa7dc8f11e_0_8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398" name="Google Shape;398;g3fa7dc8f11e_0_8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99" name="Google Shape;399;g3fa7dc8f11e_0_8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400" name="Google Shape;400;g3fa7dc8f11e_0_8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401" name="Google Shape;401;g3fa7dc8f11e_0_8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402" name="Google Shape;402;g3fa7dc8f11e_0_8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03" name="Google Shape;403;g3fa7dc8f11e_0_8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04" name="Google Shape;404;g3fa7dc8f11e_0_8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405" name="Google Shape;405;g3fa7dc8f11e_0_8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406" name="Google Shape;406;g3fa7dc8f11e_0_8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07" name="Google Shape;407;g3fa7dc8f11e_0_8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08" name="Google Shape;408;g3fa7dc8f11e_0_8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sp>
        <p:nvSpPr>
          <p:cNvPr id="409" name="Google Shape;409;g3fa7dc8f11e_0_8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3fa7dc8f11e_0_8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g3fa7dc8f11e_0_8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6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2" name="Google Shape;412;g3fa7dc8f11e_0_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413" name="Google Shape;413;g3fa7dc8f11e_0_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g3fa7dc8f11e_0_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7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15" name="Google Shape;415;g3fa7dc8f11e_0_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Lets Understand Why Symbolic Execution 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Doesn’t Scale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a7dc8f11e_0_3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fa7dc8f11e_0_33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423" name="Google Shape;423;g3fa7dc8f11e_0_33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24" name="Google Shape;424;g3fa7dc8f11e_0_33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425" name="Google Shape;425;g3fa7dc8f11e_0_33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426" name="Google Shape;426;g3fa7dc8f11e_0_33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427" name="Google Shape;427;g3fa7dc8f11e_0_33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28" name="Google Shape;428;g3fa7dc8f11e_0_33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29" name="Google Shape;429;g3fa7dc8f11e_0_33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430" name="Google Shape;430;g3fa7dc8f11e_0_33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431" name="Google Shape;431;g3fa7dc8f11e_0_33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32" name="Google Shape;432;g3fa7dc8f11e_0_33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33" name="Google Shape;433;g3fa7dc8f11e_0_33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sp>
        <p:nvSpPr>
          <p:cNvPr id="434" name="Google Shape;434;g3fa7dc8f11e_0_33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g3fa7dc8f11e_0_33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3fa7dc8f11e_0_33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in an iteration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g3fa7dc8f11e_0_33"/>
          <p:cNvSpPr/>
          <p:nvPr/>
        </p:nvSpPr>
        <p:spPr>
          <a:xfrm>
            <a:off x="5120640" y="3021993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3fa7dc8f11e_0_33"/>
          <p:cNvSpPr/>
          <p:nvPr/>
        </p:nvSpPr>
        <p:spPr>
          <a:xfrm>
            <a:off x="5120640" y="2843715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3fa7dc8f11e_0_33"/>
          <p:cNvSpPr/>
          <p:nvPr/>
        </p:nvSpPr>
        <p:spPr>
          <a:xfrm>
            <a:off x="5120640" y="3410643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6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We can solve this quickly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0" name="Google Shape;440;g3fa7dc8f11e_0_3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441" name="Google Shape;441;g3fa7dc8f11e_0_3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g3fa7dc8f11e_0_3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7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43" name="Google Shape;443;g3fa7dc8f11e_0_33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g3fa7dc8f11e_0_33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g3fa7dc8f11e_0_33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6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g3fa7dc8f11e_0_33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Lets Understand Why Symbolic Execution 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Doesn’t Scale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f01927b16c_0_71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g3f01927b16c_0_71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Problem Arises….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g3f01927b16c_0_71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455" name="Google Shape;455;g3f01927b16c_0_71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56" name="Google Shape;456;g3f01927b16c_0_71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457" name="Google Shape;457;g3f01927b16c_0_71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458" name="Google Shape;458;g3f01927b16c_0_71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459" name="Google Shape;459;g3f01927b16c_0_71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60" name="Google Shape;460;g3f01927b16c_0_71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61" name="Google Shape;461;g3f01927b16c_0_71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462" name="Google Shape;462;g3f01927b16c_0_71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463" name="Google Shape;463;g3f01927b16c_0_71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64" name="Google Shape;464;g3f01927b16c_0_71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65" name="Google Shape;465;g3f01927b16c_0_71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466" name="Google Shape;466;g3f01927b16c_0_71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467" name="Google Shape;467;g3f01927b16c_0_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g3f01927b16c_0_71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469" name="Google Shape;469;g3f01927b16c_0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0" name="Google Shape;470;g3f01927b16c_0_71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471" name="Google Shape;471;g3f01927b16c_0_71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g3f01927b16c_0_71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8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73" name="Google Shape;473;g3f01927b16c_0_71"/>
          <p:cNvGrpSpPr/>
          <p:nvPr/>
        </p:nvGrpSpPr>
        <p:grpSpPr>
          <a:xfrm>
            <a:off x="4575847" y="1694915"/>
            <a:ext cx="3985194" cy="2347226"/>
            <a:chOff x="4103049" y="1499275"/>
            <a:chExt cx="4543603" cy="2676122"/>
          </a:xfrm>
        </p:grpSpPr>
        <p:grpSp>
          <p:nvGrpSpPr>
            <p:cNvPr id="474" name="Google Shape;474;g3f01927b16c_0_71"/>
            <p:cNvGrpSpPr/>
            <p:nvPr/>
          </p:nvGrpSpPr>
          <p:grpSpPr>
            <a:xfrm>
              <a:off x="4103049" y="1499275"/>
              <a:ext cx="4543603" cy="2676122"/>
              <a:chOff x="-150750" y="0"/>
              <a:chExt cx="5660400" cy="3333900"/>
            </a:xfrm>
          </p:grpSpPr>
          <p:sp>
            <p:nvSpPr>
              <p:cNvPr id="475" name="Google Shape;475;g3f01927b16c_0_71"/>
              <p:cNvSpPr/>
              <p:nvPr/>
            </p:nvSpPr>
            <p:spPr>
              <a:xfrm>
                <a:off x="0" y="0"/>
                <a:ext cx="5441700" cy="3333900"/>
              </a:xfrm>
              <a:prstGeom prst="roundRect">
                <a:avLst>
                  <a:gd fmla="val 3428" name="adj"/>
                </a:avLst>
              </a:prstGeom>
              <a:solidFill>
                <a:srgbClr val="1E1E24"/>
              </a:solidFill>
              <a:ln cap="flat" cmpd="sng" w="10075">
                <a:solidFill>
                  <a:srgbClr val="3A3A4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g3f01927b16c_0_71"/>
              <p:cNvSpPr/>
              <p:nvPr/>
            </p:nvSpPr>
            <p:spPr>
              <a:xfrm>
                <a:off x="228600" y="180975"/>
                <a:ext cx="114300" cy="114300"/>
              </a:xfrm>
              <a:prstGeom prst="ellipse">
                <a:avLst/>
              </a:prstGeom>
              <a:solidFill>
                <a:srgbClr val="FF5F5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g3f01927b16c_0_71"/>
              <p:cNvSpPr/>
              <p:nvPr/>
            </p:nvSpPr>
            <p:spPr>
              <a:xfrm>
                <a:off x="419100" y="180975"/>
                <a:ext cx="114300" cy="114300"/>
              </a:xfrm>
              <a:prstGeom prst="ellipse">
                <a:avLst/>
              </a:prstGeom>
              <a:solidFill>
                <a:srgbClr val="FFBD2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g3f01927b16c_0_71"/>
              <p:cNvSpPr/>
              <p:nvPr/>
            </p:nvSpPr>
            <p:spPr>
              <a:xfrm>
                <a:off x="609600" y="180975"/>
                <a:ext cx="114300" cy="114300"/>
              </a:xfrm>
              <a:prstGeom prst="ellipse">
                <a:avLst/>
              </a:prstGeom>
              <a:solidFill>
                <a:srgbClr val="27C93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g3f01927b16c_0_71"/>
              <p:cNvSpPr txBox="1"/>
              <p:nvPr/>
            </p:nvSpPr>
            <p:spPr>
              <a:xfrm>
                <a:off x="-150750" y="687600"/>
                <a:ext cx="5660400" cy="19587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268225" spcFirstLastPara="1" rIns="268225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126">
                    <a:solidFill>
                      <a:srgbClr val="6272A4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1 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x </a:t>
                </a:r>
                <a:r>
                  <a:rPr b="0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=</a:t>
                </a:r>
                <a:r>
                  <a:rPr b="0" i="0" lang="en-US" sz="1126">
                    <a:solidFill>
                      <a:srgbClr val="50FA7B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input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()          </a:t>
                </a:r>
                <a:r>
                  <a:rPr lang="en-US" sz="1126">
                    <a:solidFill>
                      <a:srgbClr val="D85A30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&lt;-- X is Symbolic</a:t>
                </a:r>
                <a:r>
                  <a:rPr b="0" i="0" lang="en-US" sz="1126">
                    <a:solidFill>
                      <a:srgbClr val="D85A30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</a:t>
                </a:r>
                <a:endParaRPr b="0" i="0" sz="1126">
                  <a:solidFill>
                    <a:srgbClr val="D85A30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indent="0" lvl="0" marL="0" rtl="0" algn="l">
                  <a:spcBef>
                    <a:spcPts val="528"/>
                  </a:spcBef>
                  <a:spcAft>
                    <a:spcPts val="0"/>
                  </a:spcAft>
                  <a:buNone/>
                </a:pPr>
                <a:r>
                  <a:rPr b="0" i="0" lang="en-US" sz="1126">
                    <a:solidFill>
                      <a:srgbClr val="6272A4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2 </a:t>
                </a:r>
                <a:r>
                  <a:rPr b="1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if 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(x </a:t>
                </a:r>
                <a:r>
                  <a:rPr b="0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&gt;</a:t>
                </a:r>
                <a:r>
                  <a:rPr b="0" i="0" lang="en-US" sz="1126">
                    <a:solidFill>
                      <a:srgbClr val="BD93F9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10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)</a:t>
                </a:r>
                <a:endParaRPr b="0" i="0" sz="1126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indent="0" lvl="0" marL="0" rtl="0" algn="l">
                  <a:spcBef>
                    <a:spcPts val="528"/>
                  </a:spcBef>
                  <a:spcAft>
                    <a:spcPts val="0"/>
                  </a:spcAft>
                  <a:buNone/>
                </a:pPr>
                <a:r>
                  <a:rPr b="0" i="0" lang="en-US" sz="1126">
                    <a:solidFill>
                      <a:srgbClr val="6272A4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3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 y </a:t>
                </a:r>
                <a:r>
                  <a:rPr b="0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=</a:t>
                </a:r>
                <a:r>
                  <a:rPr b="0" i="0" lang="en-US" sz="1126">
                    <a:solidFill>
                      <a:srgbClr val="BD93F9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100 </a:t>
                </a:r>
                <a:r>
                  <a:rPr b="0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/ 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(x </a:t>
                </a:r>
                <a:r>
                  <a:rPr b="0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-</a:t>
                </a:r>
                <a:r>
                  <a:rPr b="0" i="0" lang="en-US" sz="1126">
                    <a:solidFill>
                      <a:srgbClr val="BD93F9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11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)</a:t>
                </a:r>
                <a:endParaRPr b="0" i="0" sz="1126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indent="0" lvl="0" marL="0" rtl="0" algn="l">
                  <a:spcBef>
                    <a:spcPts val="528"/>
                  </a:spcBef>
                  <a:spcAft>
                    <a:spcPts val="0"/>
                  </a:spcAft>
                  <a:buNone/>
                </a:pPr>
                <a:r>
                  <a:rPr b="0" i="0" lang="en-US" sz="1126">
                    <a:solidFill>
                      <a:srgbClr val="6272A4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4 </a:t>
                </a:r>
                <a:r>
                  <a:rPr b="1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else</a:t>
                </a:r>
                <a:endParaRPr b="0" i="0" sz="1126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indent="0" lvl="0" marL="0" rtl="0" algn="l">
                  <a:spcBef>
                    <a:spcPts val="528"/>
                  </a:spcBef>
                  <a:spcAft>
                    <a:spcPts val="0"/>
                  </a:spcAft>
                  <a:buNone/>
                </a:pPr>
                <a:r>
                  <a:rPr b="0" i="0" lang="en-US" sz="1126">
                    <a:solidFill>
                      <a:srgbClr val="6272A4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5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 y </a:t>
                </a:r>
                <a:r>
                  <a:rPr b="0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=</a:t>
                </a:r>
                <a:r>
                  <a:rPr b="0" i="0" lang="en-US" sz="1126">
                    <a:solidFill>
                      <a:srgbClr val="BD93F9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 0</a:t>
                </a:r>
                <a:endParaRPr b="0" i="0" sz="1126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indent="0" lvl="0" marL="0" rtl="0" algn="l">
                  <a:spcBef>
                    <a:spcPts val="528"/>
                  </a:spcBef>
                  <a:spcAft>
                    <a:spcPts val="528"/>
                  </a:spcAft>
                  <a:buNone/>
                </a:pPr>
                <a:r>
                  <a:rPr b="0" i="0" lang="en-US" sz="1126">
                    <a:solidFill>
                      <a:srgbClr val="6272A4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6 </a:t>
                </a:r>
                <a:r>
                  <a:rPr b="1" i="0" lang="en-US" sz="1126">
                    <a:solidFill>
                      <a:srgbClr val="FF79C6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return </a:t>
                </a:r>
                <a:r>
                  <a:rPr b="0" i="0" lang="en-US" sz="1126">
                    <a:solidFill>
                      <a:srgbClr val="F8F8F2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y</a:t>
                </a:r>
                <a:endParaRPr b="0" i="0" sz="1126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p:grpSp>
        <p:sp>
          <p:nvSpPr>
            <p:cNvPr id="480" name="Google Shape;480;g3f01927b16c_0_71"/>
            <p:cNvSpPr/>
            <p:nvPr/>
          </p:nvSpPr>
          <p:spPr>
            <a:xfrm>
              <a:off x="4434650" y="2041400"/>
              <a:ext cx="1398600" cy="279600"/>
            </a:xfrm>
            <a:prstGeom prst="rect">
              <a:avLst/>
            </a:prstGeom>
            <a:noFill/>
            <a:ln cap="flat" cmpd="sng" w="167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0200" lIns="80200" spcFirstLastPara="1" rIns="80200" wrap="square" tIns="80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28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fa7dc8f11e_0_5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g3fa7dc8f11e_0_5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Problem Arises….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g3fa7dc8f11e_0_58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489" name="Google Shape;489;g3fa7dc8f11e_0_58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90" name="Google Shape;490;g3fa7dc8f11e_0_58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491" name="Google Shape;491;g3fa7dc8f11e_0_58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492" name="Google Shape;492;g3fa7dc8f11e_0_58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493" name="Google Shape;493;g3fa7dc8f11e_0_58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94" name="Google Shape;494;g3fa7dc8f11e_0_58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95" name="Google Shape;495;g3fa7dc8f11e_0_58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496" name="Google Shape;496;g3fa7dc8f11e_0_58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497" name="Google Shape;497;g3fa7dc8f11e_0_58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98" name="Google Shape;498;g3fa7dc8f11e_0_58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99" name="Google Shape;499;g3fa7dc8f11e_0_58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500" name="Google Shape;500;g3fa7dc8f11e_0_58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501" name="Google Shape;501;g3fa7dc8f11e_0_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g3fa7dc8f11e_0_58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503" name="Google Shape;503;g3fa7dc8f11e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4" name="Google Shape;504;g3fa7dc8f11e_0_5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505" name="Google Shape;505;g3fa7dc8f11e_0_5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g3fa7dc8f11e_0_5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8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07" name="Google Shape;507;g3fa7dc8f11e_0_58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3fa7dc8f11e_0_58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g3fa7dc8f11e_0_58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6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f01927b16c_0_13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3f01927b16c_0_136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Problem Arises….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g3f01927b16c_0_136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518" name="Google Shape;518;g3f01927b16c_0_136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19" name="Google Shape;519;g3f01927b16c_0_136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520" name="Google Shape;520;g3f01927b16c_0_136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521" name="Google Shape;521;g3f01927b16c_0_136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522" name="Google Shape;522;g3f01927b16c_0_136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23" name="Google Shape;523;g3f01927b16c_0_136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24" name="Google Shape;524;g3f01927b16c_0_136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525" name="Google Shape;525;g3f01927b16c_0_136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526" name="Google Shape;526;g3f01927b16c_0_136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27" name="Google Shape;527;g3f01927b16c_0_136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28" name="Google Shape;528;g3f01927b16c_0_136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sp>
        <p:nvSpPr>
          <p:cNvPr id="529" name="Google Shape;529;g3f01927b16c_0_136"/>
          <p:cNvSpPr/>
          <p:nvPr/>
        </p:nvSpPr>
        <p:spPr>
          <a:xfrm>
            <a:off x="5120640" y="2597118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g3f01927b16c_0_136"/>
          <p:cNvSpPr/>
          <p:nvPr/>
        </p:nvSpPr>
        <p:spPr>
          <a:xfrm>
            <a:off x="5120640" y="29857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lang="en-US" sz="16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but now we have to fork for both paths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1" name="Google Shape;531;g3f01927b16c_0_136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532" name="Google Shape;532;g3f01927b16c_0_1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3" name="Google Shape;533;g3f01927b16c_0_136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534" name="Google Shape;534;g3f01927b16c_0_1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5" name="Google Shape;535;g3f01927b16c_0_136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536" name="Google Shape;536;g3f01927b16c_0_136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g3f01927b16c_0_136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8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38" name="Google Shape;538;g3f01927b16c_0_136"/>
          <p:cNvSpPr/>
          <p:nvPr/>
        </p:nvSpPr>
        <p:spPr>
          <a:xfrm>
            <a:off x="5120640" y="1118125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3f01927b16c_0_136"/>
          <p:cNvSpPr/>
          <p:nvPr/>
        </p:nvSpPr>
        <p:spPr>
          <a:xfrm>
            <a:off x="5120640" y="1209565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g3f01927b16c_0_136"/>
          <p:cNvSpPr/>
          <p:nvPr/>
        </p:nvSpPr>
        <p:spPr>
          <a:xfrm>
            <a:off x="5120640" y="1776493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6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f01927b16c_0_19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g3f01927b16c_0_196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Problem Arises….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g3f01927b16c_0_196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549" name="Google Shape;549;g3f01927b16c_0_196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50" name="Google Shape;550;g3f01927b16c_0_196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551" name="Google Shape;551;g3f01927b16c_0_196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552" name="Google Shape;552;g3f01927b16c_0_196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553" name="Google Shape;553;g3f01927b16c_0_196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54" name="Google Shape;554;g3f01927b16c_0_196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55" name="Google Shape;555;g3f01927b16c_0_196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556" name="Google Shape;556;g3f01927b16c_0_196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557" name="Google Shape;557;g3f01927b16c_0_196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58" name="Google Shape;558;g3f01927b16c_0_196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59" name="Google Shape;559;g3f01927b16c_0_196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sp>
        <p:nvSpPr>
          <p:cNvPr id="560" name="Google Shape;560;g3f01927b16c_0_196"/>
          <p:cNvSpPr/>
          <p:nvPr/>
        </p:nvSpPr>
        <p:spPr>
          <a:xfrm>
            <a:off x="5120640" y="9445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g3f01927b16c_0_196"/>
          <p:cNvSpPr/>
          <p:nvPr/>
        </p:nvSpPr>
        <p:spPr>
          <a:xfrm>
            <a:off x="5120640" y="10359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3f01927b16c_0_196"/>
          <p:cNvSpPr/>
          <p:nvPr/>
        </p:nvSpPr>
        <p:spPr>
          <a:xfrm>
            <a:off x="5120640" y="16028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6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g3f01927b16c_0_196"/>
          <p:cNvSpPr/>
          <p:nvPr/>
        </p:nvSpPr>
        <p:spPr>
          <a:xfrm>
            <a:off x="5120640" y="2321968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g3f01927b16c_0_196"/>
          <p:cNvSpPr/>
          <p:nvPr/>
        </p:nvSpPr>
        <p:spPr>
          <a:xfrm>
            <a:off x="5120640" y="214369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g3f01927b16c_0_196"/>
          <p:cNvSpPr/>
          <p:nvPr/>
        </p:nvSpPr>
        <p:spPr>
          <a:xfrm>
            <a:off x="5120640" y="271061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lang="en-US" sz="16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but now we have to fork for both paths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6" name="Google Shape;566;g3f01927b16c_0_196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567" name="Google Shape;567;g3f01927b16c_0_19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g3f01927b16c_0_196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569" name="Google Shape;569;g3f01927b16c_0_1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g3f01927b16c_0_196"/>
          <p:cNvSpPr/>
          <p:nvPr/>
        </p:nvSpPr>
        <p:spPr>
          <a:xfrm>
            <a:off x="5120640" y="3755693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g3f01927b16c_0_196"/>
          <p:cNvSpPr/>
          <p:nvPr/>
        </p:nvSpPr>
        <p:spPr>
          <a:xfrm>
            <a:off x="5120640" y="3577415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g3f01927b16c_0_196"/>
          <p:cNvSpPr/>
          <p:nvPr/>
        </p:nvSpPr>
        <p:spPr>
          <a:xfrm>
            <a:off x="5120650" y="4111102"/>
            <a:ext cx="20118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lang="en-US" sz="16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duplicated states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3" name="Google Shape;573;g3f01927b16c_0_196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574" name="Google Shape;574;g3f01927b16c_0_196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g3f01927b16c_0_196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8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Wrap it in a Loop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3" name="Google Shape;583;p5"/>
          <p:cNvCxnSpPr/>
          <p:nvPr/>
        </p:nvCxnSpPr>
        <p:spPr>
          <a:xfrm>
            <a:off x="449075" y="404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4" name="Google Shape;584;p5"/>
          <p:cNvCxnSpPr/>
          <p:nvPr/>
        </p:nvCxnSpPr>
        <p:spPr>
          <a:xfrm>
            <a:off x="449075" y="1791972"/>
            <a:ext cx="2100" cy="22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5" name="Google Shape;585;p5"/>
          <p:cNvCxnSpPr/>
          <p:nvPr/>
        </p:nvCxnSpPr>
        <p:spPr>
          <a:xfrm>
            <a:off x="449075" y="179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86" name="Google Shape;586;p5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587" name="Google Shape;587;p5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88" name="Google Shape;588;p5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589" name="Google Shape;589;p5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590" name="Google Shape;590;p5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591" name="Google Shape;591;p5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92" name="Google Shape;592;p5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93" name="Google Shape;593;p5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594" name="Google Shape;594;p5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595" name="Google Shape;595;p5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96" name="Google Shape;596;p5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97" name="Google Shape;597;p5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598" name="Google Shape;598;p5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599" name="Google Shape;599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5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601" name="Google Shape;60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2" name="Google Shape;602;p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603" name="Google Shape;603;p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605" name="Google Shape;605;p5"/>
          <p:cNvGrpSpPr/>
          <p:nvPr/>
        </p:nvGrpSpPr>
        <p:grpSpPr>
          <a:xfrm>
            <a:off x="4582050" y="1659850"/>
            <a:ext cx="4024479" cy="2458418"/>
            <a:chOff x="-565062" y="0"/>
            <a:chExt cx="8332255" cy="3333900"/>
          </a:xfrm>
        </p:grpSpPr>
        <p:sp>
          <p:nvSpPr>
            <p:cNvPr id="606" name="Google Shape;606;p5"/>
            <p:cNvSpPr/>
            <p:nvPr/>
          </p:nvSpPr>
          <p:spPr>
            <a:xfrm>
              <a:off x="-470807" y="0"/>
              <a:ext cx="8238000" cy="3333900"/>
            </a:xfrm>
            <a:prstGeom prst="roundRect">
              <a:avLst>
                <a:gd fmla="val 3428" name="adj"/>
              </a:avLst>
            </a:prstGeom>
            <a:solidFill>
              <a:srgbClr val="1E1E24"/>
            </a:solidFill>
            <a:ln cap="flat" cmpd="sng" w="10550">
              <a:solidFill>
                <a:srgbClr val="3A3A4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5"/>
            <p:cNvSpPr/>
            <p:nvPr/>
          </p:nvSpPr>
          <p:spPr>
            <a:xfrm>
              <a:off x="228600" y="180975"/>
              <a:ext cx="114300" cy="114300"/>
            </a:xfrm>
            <a:prstGeom prst="ellipse">
              <a:avLst/>
            </a:prstGeom>
            <a:solidFill>
              <a:srgbClr val="FF5F5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5"/>
            <p:cNvSpPr/>
            <p:nvPr/>
          </p:nvSpPr>
          <p:spPr>
            <a:xfrm>
              <a:off x="419100" y="180975"/>
              <a:ext cx="114300" cy="114300"/>
            </a:xfrm>
            <a:prstGeom prst="ellipse">
              <a:avLst/>
            </a:prstGeom>
            <a:solidFill>
              <a:srgbClr val="FFBD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5"/>
            <p:cNvSpPr/>
            <p:nvPr/>
          </p:nvSpPr>
          <p:spPr>
            <a:xfrm>
              <a:off x="609600" y="180975"/>
              <a:ext cx="114300" cy="114300"/>
            </a:xfrm>
            <a:prstGeom prst="ellipse">
              <a:avLst/>
            </a:prstGeom>
            <a:solidFill>
              <a:srgbClr val="27C93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5"/>
            <p:cNvSpPr txBox="1"/>
            <p:nvPr/>
          </p:nvSpPr>
          <p:spPr>
            <a:xfrm>
              <a:off x="-565062" y="428634"/>
              <a:ext cx="8238000" cy="2809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280950" spcFirstLastPara="1" rIns="28095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u="none" strike="noStrike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0 </a:t>
              </a:r>
              <a:r>
                <a:rPr b="1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for 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(i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u="none" strike="noStrike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; i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&lt;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N; i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++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 </a:t>
              </a:r>
              <a:r>
                <a:rPr b="0" i="0" lang="en-US" u="none" strike="noStrike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← new</a:t>
              </a:r>
              <a:endParaRPr b="0" i="0" u="none" strike="noStrike">
                <a:solidFill>
                  <a:srgbClr val="6272A4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u="none" strike="noStrike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1  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u="none" strike="noStrike">
                  <a:solidFill>
                    <a:srgbClr val="50FA7B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input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()</a:t>
              </a:r>
              <a:endParaRPr b="0" i="0" u="none" strike="noStrike">
                <a:solidFill>
                  <a:srgbClr val="6272A4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u="none" strike="noStrike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2  </a:t>
              </a:r>
              <a:r>
                <a:rPr b="1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 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&gt;</a:t>
              </a:r>
              <a:r>
                <a:rPr b="0" i="0" lang="en-US" u="none" strike="noStrike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u="none" strike="noStrike">
                <a:solidFill>
                  <a:srgbClr val="6272A4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u="none" strike="noStrike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3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y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u="none" strike="noStrike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100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/ 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(x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-</a:t>
              </a:r>
              <a:r>
                <a:rPr b="0" i="0" lang="en-US" u="none" strike="noStrike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11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)</a:t>
              </a:r>
              <a:endParaRPr b="0" i="0" u="none" strike="noStrike">
                <a:solidFill>
                  <a:srgbClr val="6272A4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u="none" strike="noStrike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4  </a:t>
              </a:r>
              <a:r>
                <a:rPr b="1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endParaRPr b="0" i="0" u="none" strike="noStrike">
                <a:solidFill>
                  <a:srgbClr val="6272A4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0"/>
                </a:spcAft>
                <a:buNone/>
              </a:pPr>
              <a:r>
                <a:rPr b="0" i="0" lang="en-US" u="none" strike="noStrike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5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y </a:t>
              </a:r>
              <a:r>
                <a:rPr b="0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=</a:t>
              </a:r>
              <a:r>
                <a:rPr b="0" i="0" lang="en-US" u="none" strike="noStrike">
                  <a:solidFill>
                    <a:srgbClr val="BD93F9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0</a:t>
              </a:r>
              <a:endParaRPr b="0" i="0" u="none" strike="noStrike">
                <a:solidFill>
                  <a:srgbClr val="6272A4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553"/>
                </a:spcBef>
                <a:spcAft>
                  <a:spcPts val="553"/>
                </a:spcAft>
                <a:buNone/>
              </a:pPr>
              <a:r>
                <a:rPr b="0" i="0" lang="en-US" u="none" strike="noStrike">
                  <a:solidFill>
                    <a:srgbClr val="6272A4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6 </a:t>
              </a:r>
              <a:r>
                <a:rPr b="1" i="0" lang="en-US" u="none" strike="noStrike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return </a:t>
              </a:r>
              <a:r>
                <a:rPr b="0" i="0" lang="en-US" u="none" strike="noStrike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y</a:t>
              </a:r>
              <a:endParaRPr b="0" i="0" u="none" strike="noStrike">
                <a:solidFill>
                  <a:srgbClr val="6272A4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fa7dc8f11e_0_8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g3fa7dc8f11e_0_8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And Now We Have A Problem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8" name="Google Shape;618;g3fa7dc8f11e_0_84"/>
          <p:cNvCxnSpPr/>
          <p:nvPr/>
        </p:nvCxnSpPr>
        <p:spPr>
          <a:xfrm>
            <a:off x="449075" y="404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9" name="Google Shape;619;g3fa7dc8f11e_0_84"/>
          <p:cNvCxnSpPr/>
          <p:nvPr/>
        </p:nvCxnSpPr>
        <p:spPr>
          <a:xfrm>
            <a:off x="449075" y="1791972"/>
            <a:ext cx="2100" cy="22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0" name="Google Shape;620;g3fa7dc8f11e_0_84"/>
          <p:cNvCxnSpPr/>
          <p:nvPr/>
        </p:nvCxnSpPr>
        <p:spPr>
          <a:xfrm>
            <a:off x="449075" y="179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21" name="Google Shape;621;g3fa7dc8f11e_0_84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622" name="Google Shape;622;g3fa7dc8f11e_0_84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23" name="Google Shape;623;g3fa7dc8f11e_0_84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624" name="Google Shape;624;g3fa7dc8f11e_0_84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625" name="Google Shape;625;g3fa7dc8f11e_0_84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626" name="Google Shape;626;g3fa7dc8f11e_0_84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27" name="Google Shape;627;g3fa7dc8f11e_0_84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28" name="Google Shape;628;g3fa7dc8f11e_0_84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629" name="Google Shape;629;g3fa7dc8f11e_0_84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630" name="Google Shape;630;g3fa7dc8f11e_0_84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31" name="Google Shape;631;g3fa7dc8f11e_0_84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32" name="Google Shape;632;g3fa7dc8f11e_0_84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633" name="Google Shape;633;g3fa7dc8f11e_0_84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634" name="Google Shape;634;g3fa7dc8f11e_0_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g3fa7dc8f11e_0_84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636" name="Google Shape;636;g3fa7dc8f11e_0_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7" name="Google Shape;637;g3fa7dc8f11e_0_8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638" name="Google Shape;638;g3fa7dc8f11e_0_8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g3fa7dc8f11e_0_8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40" name="Google Shape;640;g3fa7dc8f11e_0_84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g3fa7dc8f11e_0_84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2^N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g3fa7dc8f11e_0_84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in N  iterations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fbdc396aed_1_40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g3fbdc396aed_1_40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And Now We Have A Problem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0" name="Google Shape;650;g3fbdc396aed_1_407"/>
          <p:cNvCxnSpPr/>
          <p:nvPr/>
        </p:nvCxnSpPr>
        <p:spPr>
          <a:xfrm>
            <a:off x="449075" y="404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1" name="Google Shape;651;g3fbdc396aed_1_407"/>
          <p:cNvCxnSpPr/>
          <p:nvPr/>
        </p:nvCxnSpPr>
        <p:spPr>
          <a:xfrm>
            <a:off x="449075" y="1791972"/>
            <a:ext cx="2100" cy="22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2" name="Google Shape;652;g3fbdc396aed_1_407"/>
          <p:cNvCxnSpPr/>
          <p:nvPr/>
        </p:nvCxnSpPr>
        <p:spPr>
          <a:xfrm>
            <a:off x="449075" y="179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53" name="Google Shape;653;g3fbdc396aed_1_407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654" name="Google Shape;654;g3fbdc396aed_1_407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55" name="Google Shape;655;g3fbdc396aed_1_407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656" name="Google Shape;656;g3fbdc396aed_1_407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657" name="Google Shape;657;g3fbdc396aed_1_407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658" name="Google Shape;658;g3fbdc396aed_1_407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59" name="Google Shape;659;g3fbdc396aed_1_407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60" name="Google Shape;660;g3fbdc396aed_1_407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661" name="Google Shape;661;g3fbdc396aed_1_407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662" name="Google Shape;662;g3fbdc396aed_1_407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63" name="Google Shape;663;g3fbdc396aed_1_407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64" name="Google Shape;664;g3fbdc396aed_1_407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665" name="Google Shape;665;g3fbdc396aed_1_407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666" name="Google Shape;666;g3fbdc396aed_1_40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g3fbdc396aed_1_407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668" name="Google Shape;668;g3fbdc396aed_1_4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9" name="Google Shape;669;g3fbdc396aed_1_40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670" name="Google Shape;670;g3fbdc396aed_1_40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g3fbdc396aed_1_40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72" name="Google Shape;672;g3fbdc396aed_1_407"/>
          <p:cNvSpPr/>
          <p:nvPr/>
        </p:nvSpPr>
        <p:spPr>
          <a:xfrm>
            <a:off x="4162836" y="1165657"/>
            <a:ext cx="334200" cy="193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16950" spcFirstLastPara="1" rIns="1695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"/>
              <a:buFont typeface="Arial"/>
              <a:buNone/>
            </a:pPr>
            <a:r>
              <a:rPr b="1" i="0" lang="en-US" sz="52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 sz="520"/>
          </a:p>
        </p:txBody>
      </p:sp>
      <p:cxnSp>
        <p:nvCxnSpPr>
          <p:cNvPr id="673" name="Google Shape;673;g3fbdc396aed_1_407"/>
          <p:cNvCxnSpPr/>
          <p:nvPr/>
        </p:nvCxnSpPr>
        <p:spPr>
          <a:xfrm flipH="1">
            <a:off x="4032936" y="1262177"/>
            <a:ext cx="129900" cy="200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4" name="Google Shape;674;g3fbdc396aed_1_407"/>
          <p:cNvCxnSpPr/>
          <p:nvPr/>
        </p:nvCxnSpPr>
        <p:spPr>
          <a:xfrm>
            <a:off x="4496936" y="1262177"/>
            <a:ext cx="129900" cy="200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75" name="Google Shape;675;g3fbdc396aed_1_407"/>
          <p:cNvSpPr/>
          <p:nvPr/>
        </p:nvSpPr>
        <p:spPr>
          <a:xfrm>
            <a:off x="3810175" y="1462643"/>
            <a:ext cx="445500" cy="148200"/>
          </a:xfrm>
          <a:prstGeom prst="rect">
            <a:avLst/>
          </a:prstGeom>
          <a:solidFill>
            <a:srgbClr val="FAECE7"/>
          </a:solidFill>
          <a:ln cap="flat" cmpd="sng" w="94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950" lIns="33925" spcFirstLastPara="1" rIns="33925" wrap="square" tIns="16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"/>
              <a:buFont typeface="Arial"/>
              <a:buNone/>
            </a:pPr>
            <a:r>
              <a:rPr b="0" i="0" lang="en-US" sz="408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 sz="520"/>
          </a:p>
        </p:txBody>
      </p:sp>
      <p:sp>
        <p:nvSpPr>
          <p:cNvPr id="676" name="Google Shape;676;g3fbdc396aed_1_407"/>
          <p:cNvSpPr/>
          <p:nvPr/>
        </p:nvSpPr>
        <p:spPr>
          <a:xfrm>
            <a:off x="4404131" y="1462643"/>
            <a:ext cx="445500" cy="148200"/>
          </a:xfrm>
          <a:prstGeom prst="rect">
            <a:avLst/>
          </a:prstGeom>
          <a:solidFill>
            <a:srgbClr val="FAECE7"/>
          </a:solidFill>
          <a:ln cap="flat" cmpd="sng" w="94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950" lIns="33925" spcFirstLastPara="1" rIns="33925" wrap="square" tIns="16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"/>
              <a:buFont typeface="Arial"/>
              <a:buNone/>
            </a:pPr>
            <a:r>
              <a:rPr b="0" i="0" lang="en-US" sz="408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 sz="520"/>
          </a:p>
        </p:txBody>
      </p:sp>
      <p:cxnSp>
        <p:nvCxnSpPr>
          <p:cNvPr id="677" name="Google Shape;677;g3fbdc396aed_1_407"/>
          <p:cNvCxnSpPr/>
          <p:nvPr/>
        </p:nvCxnSpPr>
        <p:spPr>
          <a:xfrm>
            <a:off x="4032908" y="1611135"/>
            <a:ext cx="297000" cy="185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8" name="Google Shape;678;g3fbdc396aed_1_407"/>
          <p:cNvCxnSpPr/>
          <p:nvPr/>
        </p:nvCxnSpPr>
        <p:spPr>
          <a:xfrm flipH="1">
            <a:off x="4329864" y="1611135"/>
            <a:ext cx="297000" cy="185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79" name="Google Shape;679;g3fbdc396aed_1_407"/>
          <p:cNvSpPr/>
          <p:nvPr/>
        </p:nvSpPr>
        <p:spPr>
          <a:xfrm>
            <a:off x="4107153" y="1796752"/>
            <a:ext cx="445500" cy="1482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16950" lIns="33925" spcFirstLastPara="1" rIns="33925" wrap="square" tIns="16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"/>
              <a:buFont typeface="Arial"/>
              <a:buNone/>
            </a:pPr>
            <a:r>
              <a:rPr b="0" i="0" lang="en-US" sz="408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 sz="520"/>
          </a:p>
        </p:txBody>
      </p:sp>
      <p:grpSp>
        <p:nvGrpSpPr>
          <p:cNvPr id="680" name="Google Shape;680;g3fbdc396aed_1_407"/>
          <p:cNvGrpSpPr/>
          <p:nvPr/>
        </p:nvGrpSpPr>
        <p:grpSpPr>
          <a:xfrm>
            <a:off x="4541650" y="1137926"/>
            <a:ext cx="268712" cy="81293"/>
            <a:chOff x="-4762" y="-4762"/>
            <a:chExt cx="723900" cy="219000"/>
          </a:xfrm>
        </p:grpSpPr>
        <p:pic>
          <p:nvPicPr>
            <p:cNvPr id="681" name="Google Shape;681;g3fbdc396aed_1_40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2" name="Google Shape;682;g3fbdc396aed_1_407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34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334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683" name="Google Shape;683;g3fbdc396aed_1_4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75502" y="1176833"/>
            <a:ext cx="169500" cy="56400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g3fbdc396aed_1_407"/>
          <p:cNvSpPr/>
          <p:nvPr/>
        </p:nvSpPr>
        <p:spPr>
          <a:xfrm>
            <a:off x="3965003" y="819950"/>
            <a:ext cx="729900" cy="1932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39600" lIns="79175" spcFirstLastPara="1" rIns="79175" wrap="square" tIns="39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3"/>
              <a:buFont typeface="Arial"/>
              <a:buNone/>
            </a:pPr>
            <a:r>
              <a:rPr b="0" i="0" lang="en-US" sz="693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 sz="953"/>
          </a:p>
        </p:txBody>
      </p:sp>
      <p:cxnSp>
        <p:nvCxnSpPr>
          <p:cNvPr id="685" name="Google Shape;685;g3fbdc396aed_1_407"/>
          <p:cNvCxnSpPr>
            <a:stCxn id="684" idx="2"/>
            <a:endCxn id="672" idx="0"/>
          </p:cNvCxnSpPr>
          <p:nvPr/>
        </p:nvCxnSpPr>
        <p:spPr>
          <a:xfrm>
            <a:off x="4329953" y="1013150"/>
            <a:ext cx="0" cy="152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86" name="Google Shape;686;g3fbdc396aed_1_407"/>
          <p:cNvSpPr/>
          <p:nvPr/>
        </p:nvSpPr>
        <p:spPr>
          <a:xfrm>
            <a:off x="4162955" y="2097818"/>
            <a:ext cx="334200" cy="193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16950" spcFirstLastPara="1" rIns="1695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"/>
              <a:buFont typeface="Arial"/>
              <a:buNone/>
            </a:pPr>
            <a:r>
              <a:rPr b="1" i="0" lang="en-US" sz="52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 sz="520"/>
          </a:p>
        </p:txBody>
      </p:sp>
      <p:cxnSp>
        <p:nvCxnSpPr>
          <p:cNvPr id="687" name="Google Shape;687;g3fbdc396aed_1_407"/>
          <p:cNvCxnSpPr/>
          <p:nvPr/>
        </p:nvCxnSpPr>
        <p:spPr>
          <a:xfrm flipH="1">
            <a:off x="4033055" y="2194338"/>
            <a:ext cx="129900" cy="200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8" name="Google Shape;688;g3fbdc396aed_1_407"/>
          <p:cNvCxnSpPr/>
          <p:nvPr/>
        </p:nvCxnSpPr>
        <p:spPr>
          <a:xfrm>
            <a:off x="4497055" y="2194338"/>
            <a:ext cx="129900" cy="200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89" name="Google Shape;689;g3fbdc396aed_1_407"/>
          <p:cNvSpPr/>
          <p:nvPr/>
        </p:nvSpPr>
        <p:spPr>
          <a:xfrm>
            <a:off x="3810294" y="2394804"/>
            <a:ext cx="445500" cy="148200"/>
          </a:xfrm>
          <a:prstGeom prst="rect">
            <a:avLst/>
          </a:prstGeom>
          <a:solidFill>
            <a:srgbClr val="FAECE7"/>
          </a:solidFill>
          <a:ln cap="flat" cmpd="sng" w="94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950" lIns="33925" spcFirstLastPara="1" rIns="33925" wrap="square" tIns="16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"/>
              <a:buFont typeface="Arial"/>
              <a:buNone/>
            </a:pPr>
            <a:r>
              <a:rPr b="0" i="0" lang="en-US" sz="408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 sz="520"/>
          </a:p>
        </p:txBody>
      </p:sp>
      <p:sp>
        <p:nvSpPr>
          <p:cNvPr id="690" name="Google Shape;690;g3fbdc396aed_1_407"/>
          <p:cNvSpPr/>
          <p:nvPr/>
        </p:nvSpPr>
        <p:spPr>
          <a:xfrm>
            <a:off x="4404250" y="2394804"/>
            <a:ext cx="445500" cy="148200"/>
          </a:xfrm>
          <a:prstGeom prst="rect">
            <a:avLst/>
          </a:prstGeom>
          <a:solidFill>
            <a:srgbClr val="FAECE7"/>
          </a:solidFill>
          <a:ln cap="flat" cmpd="sng" w="94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950" lIns="33925" spcFirstLastPara="1" rIns="33925" wrap="square" tIns="16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"/>
              <a:buFont typeface="Arial"/>
              <a:buNone/>
            </a:pPr>
            <a:r>
              <a:rPr b="0" i="0" lang="en-US" sz="408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 sz="520"/>
          </a:p>
        </p:txBody>
      </p:sp>
      <p:cxnSp>
        <p:nvCxnSpPr>
          <p:cNvPr id="691" name="Google Shape;691;g3fbdc396aed_1_407"/>
          <p:cNvCxnSpPr/>
          <p:nvPr/>
        </p:nvCxnSpPr>
        <p:spPr>
          <a:xfrm>
            <a:off x="4033028" y="2543297"/>
            <a:ext cx="297000" cy="185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92" name="Google Shape;692;g3fbdc396aed_1_407"/>
          <p:cNvCxnSpPr/>
          <p:nvPr/>
        </p:nvCxnSpPr>
        <p:spPr>
          <a:xfrm flipH="1">
            <a:off x="4329983" y="2543297"/>
            <a:ext cx="297000" cy="185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693" name="Google Shape;693;g3fbdc396aed_1_407"/>
          <p:cNvSpPr/>
          <p:nvPr/>
        </p:nvSpPr>
        <p:spPr>
          <a:xfrm>
            <a:off x="4107272" y="2728913"/>
            <a:ext cx="445500" cy="1482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16950" lIns="33925" spcFirstLastPara="1" rIns="33925" wrap="square" tIns="16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"/>
              <a:buFont typeface="Arial"/>
              <a:buNone/>
            </a:pPr>
            <a:r>
              <a:rPr b="0" i="0" lang="en-US" sz="408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 sz="520"/>
          </a:p>
        </p:txBody>
      </p:sp>
      <p:grpSp>
        <p:nvGrpSpPr>
          <p:cNvPr id="694" name="Google Shape;694;g3fbdc396aed_1_407"/>
          <p:cNvGrpSpPr/>
          <p:nvPr/>
        </p:nvGrpSpPr>
        <p:grpSpPr>
          <a:xfrm>
            <a:off x="4541769" y="2070087"/>
            <a:ext cx="268712" cy="81293"/>
            <a:chOff x="-4762" y="-4762"/>
            <a:chExt cx="723900" cy="219000"/>
          </a:xfrm>
        </p:grpSpPr>
        <p:pic>
          <p:nvPicPr>
            <p:cNvPr id="695" name="Google Shape;695;g3fbdc396aed_1_40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g3fbdc396aed_1_407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34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334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697" name="Google Shape;697;g3fbdc396aed_1_4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75621" y="2108994"/>
            <a:ext cx="169500" cy="56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8" name="Google Shape;698;g3fbdc396aed_1_407"/>
          <p:cNvCxnSpPr>
            <a:endCxn id="686" idx="0"/>
          </p:cNvCxnSpPr>
          <p:nvPr/>
        </p:nvCxnSpPr>
        <p:spPr>
          <a:xfrm>
            <a:off x="4330055" y="1945418"/>
            <a:ext cx="0" cy="152400"/>
          </a:xfrm>
          <a:prstGeom prst="straightConnector1">
            <a:avLst/>
          </a:prstGeom>
          <a:noFill/>
          <a:ln cap="flat" cmpd="sng" w="85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grpSp>
        <p:nvGrpSpPr>
          <p:cNvPr id="699" name="Google Shape;699;g3fbdc396aed_1_407"/>
          <p:cNvGrpSpPr/>
          <p:nvPr/>
        </p:nvGrpSpPr>
        <p:grpSpPr>
          <a:xfrm>
            <a:off x="3810403" y="2840612"/>
            <a:ext cx="1039496" cy="1864210"/>
            <a:chOff x="2182249" y="1663401"/>
            <a:chExt cx="1200064" cy="2152170"/>
          </a:xfrm>
        </p:grpSpPr>
        <p:sp>
          <p:nvSpPr>
            <p:cNvPr id="700" name="Google Shape;700;g3fbdc396aed_1_407"/>
            <p:cNvSpPr/>
            <p:nvPr/>
          </p:nvSpPr>
          <p:spPr>
            <a:xfrm>
              <a:off x="2589399" y="1839501"/>
              <a:ext cx="385800" cy="222900"/>
            </a:xfrm>
            <a:prstGeom prst="diamond">
              <a:avLst/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16950" spcFirstLastPara="1" rIns="1695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"/>
                <a:buFont typeface="Arial"/>
                <a:buNone/>
              </a:pPr>
              <a:r>
                <a:rPr b="1" i="0" lang="en-US" sz="520" u="none" cap="none" strike="noStrike">
                  <a:solidFill>
                    <a:srgbClr val="FFFFFF"/>
                  </a:solidFill>
                  <a:latin typeface="Consolas"/>
                  <a:ea typeface="Consolas"/>
                  <a:cs typeface="Consolas"/>
                  <a:sym typeface="Consolas"/>
                </a:rPr>
                <a:t>if</a:t>
              </a:r>
              <a:endParaRPr sz="520"/>
            </a:p>
          </p:txBody>
        </p:sp>
        <p:cxnSp>
          <p:nvCxnSpPr>
            <p:cNvPr id="701" name="Google Shape;701;g3fbdc396aed_1_407"/>
            <p:cNvCxnSpPr/>
            <p:nvPr/>
          </p:nvCxnSpPr>
          <p:spPr>
            <a:xfrm flipH="1">
              <a:off x="2439399" y="1950933"/>
              <a:ext cx="150000" cy="2313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702" name="Google Shape;702;g3fbdc396aed_1_407"/>
            <p:cNvCxnSpPr/>
            <p:nvPr/>
          </p:nvCxnSpPr>
          <p:spPr>
            <a:xfrm>
              <a:off x="2975121" y="1950933"/>
              <a:ext cx="150000" cy="2313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703" name="Google Shape;703;g3fbdc396aed_1_407"/>
            <p:cNvSpPr/>
            <p:nvPr/>
          </p:nvSpPr>
          <p:spPr>
            <a:xfrm>
              <a:off x="2182249" y="2182370"/>
              <a:ext cx="514200" cy="171300"/>
            </a:xfrm>
            <a:prstGeom prst="rect">
              <a:avLst/>
            </a:prstGeom>
            <a:solidFill>
              <a:srgbClr val="FAECE7"/>
            </a:solidFill>
            <a:ln cap="flat" cmpd="sng" w="9425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6950" lIns="33925" spcFirstLastPara="1" rIns="33925" wrap="square" tIns="16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8"/>
                <a:buFont typeface="Arial"/>
                <a:buNone/>
              </a:pPr>
              <a:r>
                <a:rPr b="0" i="0" lang="en-US" sz="408" u="none" cap="none" strike="noStrike">
                  <a:solidFill>
                    <a:srgbClr val="993C1D"/>
                  </a:solidFill>
                  <a:latin typeface="Consolas"/>
                  <a:ea typeface="Consolas"/>
                  <a:cs typeface="Consolas"/>
                  <a:sym typeface="Consolas"/>
                </a:rPr>
                <a:t>path 1</a:t>
              </a:r>
              <a:endParaRPr sz="520"/>
            </a:p>
          </p:txBody>
        </p:sp>
        <p:sp>
          <p:nvSpPr>
            <p:cNvPr id="704" name="Google Shape;704;g3fbdc396aed_1_407"/>
            <p:cNvSpPr/>
            <p:nvPr/>
          </p:nvSpPr>
          <p:spPr>
            <a:xfrm>
              <a:off x="2867976" y="2182370"/>
              <a:ext cx="514200" cy="171300"/>
            </a:xfrm>
            <a:prstGeom prst="rect">
              <a:avLst/>
            </a:prstGeom>
            <a:solidFill>
              <a:srgbClr val="FAECE7"/>
            </a:solidFill>
            <a:ln cap="flat" cmpd="sng" w="9425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6950" lIns="33925" spcFirstLastPara="1" rIns="33925" wrap="square" tIns="16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8"/>
                <a:buFont typeface="Arial"/>
                <a:buNone/>
              </a:pPr>
              <a:r>
                <a:rPr b="0" i="0" lang="en-US" sz="408" u="none" cap="none" strike="noStrike">
                  <a:solidFill>
                    <a:srgbClr val="993C1D"/>
                  </a:solidFill>
                  <a:latin typeface="Consolas"/>
                  <a:ea typeface="Consolas"/>
                  <a:cs typeface="Consolas"/>
                  <a:sym typeface="Consolas"/>
                </a:rPr>
                <a:t>path 2</a:t>
              </a:r>
              <a:endParaRPr sz="520"/>
            </a:p>
          </p:txBody>
        </p:sp>
        <p:cxnSp>
          <p:nvCxnSpPr>
            <p:cNvPr id="705" name="Google Shape;705;g3fbdc396aed_1_407"/>
            <p:cNvCxnSpPr/>
            <p:nvPr/>
          </p:nvCxnSpPr>
          <p:spPr>
            <a:xfrm>
              <a:off x="2439397" y="2353804"/>
              <a:ext cx="342900" cy="2142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706" name="Google Shape;706;g3fbdc396aed_1_407"/>
            <p:cNvCxnSpPr/>
            <p:nvPr/>
          </p:nvCxnSpPr>
          <p:spPr>
            <a:xfrm flipH="1">
              <a:off x="2782223" y="2353804"/>
              <a:ext cx="342900" cy="2142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707" name="Google Shape;707;g3fbdc396aed_1_407"/>
            <p:cNvSpPr/>
            <p:nvPr/>
          </p:nvSpPr>
          <p:spPr>
            <a:xfrm>
              <a:off x="2525112" y="2568097"/>
              <a:ext cx="514200" cy="171300"/>
            </a:xfrm>
            <a:prstGeom prst="rect">
              <a:avLst/>
            </a:prstGeom>
            <a:solidFill>
              <a:srgbClr val="2C2C2A"/>
            </a:solidFill>
            <a:ln>
              <a:noFill/>
            </a:ln>
          </p:spPr>
          <p:txBody>
            <a:bodyPr anchorCtr="0" anchor="ctr" bIns="16950" lIns="33925" spcFirstLastPara="1" rIns="33925" wrap="square" tIns="16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8"/>
                <a:buFont typeface="Arial"/>
                <a:buNone/>
              </a:pPr>
              <a:r>
                <a:rPr b="0" i="0" lang="en-US" sz="408" u="none" cap="none" strike="noStrike">
                  <a:solidFill>
                    <a:srgbClr val="FFFFFF"/>
                  </a:solidFill>
                  <a:latin typeface="Consolas"/>
                  <a:ea typeface="Consolas"/>
                  <a:cs typeface="Consolas"/>
                  <a:sym typeface="Consolas"/>
                </a:rPr>
                <a:t>merge</a:t>
              </a:r>
              <a:endParaRPr sz="520"/>
            </a:p>
          </p:txBody>
        </p:sp>
        <p:grpSp>
          <p:nvGrpSpPr>
            <p:cNvPr id="708" name="Google Shape;708;g3fbdc396aed_1_407"/>
            <p:cNvGrpSpPr/>
            <p:nvPr/>
          </p:nvGrpSpPr>
          <p:grpSpPr>
            <a:xfrm>
              <a:off x="3026742" y="1807486"/>
              <a:ext cx="310264" cy="93863"/>
              <a:chOff x="-4762" y="-4762"/>
              <a:chExt cx="723900" cy="219000"/>
            </a:xfrm>
          </p:grpSpPr>
          <p:pic>
            <p:nvPicPr>
              <p:cNvPr id="709" name="Google Shape;709;g3fbdc396aed_1_40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762" y="-4762"/>
                <a:ext cx="723900" cy="219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0" name="Google Shape;710;g3fbdc396aed_1_407"/>
              <p:cNvSpPr txBox="1"/>
              <p:nvPr/>
            </p:nvSpPr>
            <p:spPr>
              <a:xfrm>
                <a:off x="0" y="0"/>
                <a:ext cx="714300" cy="20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34">
                    <a:solidFill>
                      <a:srgbClr val="D85A30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symbolic</a:t>
                </a:r>
                <a:endParaRPr b="1" sz="334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  <p:pic>
          <p:nvPicPr>
            <p:cNvPr id="711" name="Google Shape;711;g3fbdc396aed_1_40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34923" y="1852404"/>
              <a:ext cx="195900" cy="654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12" name="Google Shape;712;g3fbdc396aed_1_407"/>
            <p:cNvCxnSpPr>
              <a:endCxn id="700" idx="0"/>
            </p:cNvCxnSpPr>
            <p:nvPr/>
          </p:nvCxnSpPr>
          <p:spPr>
            <a:xfrm>
              <a:off x="2782299" y="1663401"/>
              <a:ext cx="0" cy="1761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713" name="Google Shape;713;g3fbdc396aed_1_407"/>
            <p:cNvSpPr/>
            <p:nvPr/>
          </p:nvSpPr>
          <p:spPr>
            <a:xfrm>
              <a:off x="2589537" y="2915676"/>
              <a:ext cx="385800" cy="222900"/>
            </a:xfrm>
            <a:prstGeom prst="diamond">
              <a:avLst/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16950" spcFirstLastPara="1" rIns="1695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"/>
                <a:buFont typeface="Arial"/>
                <a:buNone/>
              </a:pPr>
              <a:r>
                <a:rPr b="1" i="0" lang="en-US" sz="520" u="none" cap="none" strike="noStrike">
                  <a:solidFill>
                    <a:srgbClr val="FFFFFF"/>
                  </a:solidFill>
                  <a:latin typeface="Consolas"/>
                  <a:ea typeface="Consolas"/>
                  <a:cs typeface="Consolas"/>
                  <a:sym typeface="Consolas"/>
                </a:rPr>
                <a:t>if</a:t>
              </a:r>
              <a:endParaRPr sz="520"/>
            </a:p>
          </p:txBody>
        </p:sp>
        <p:cxnSp>
          <p:nvCxnSpPr>
            <p:cNvPr id="714" name="Google Shape;714;g3fbdc396aed_1_407"/>
            <p:cNvCxnSpPr/>
            <p:nvPr/>
          </p:nvCxnSpPr>
          <p:spPr>
            <a:xfrm flipH="1">
              <a:off x="2439537" y="3027108"/>
              <a:ext cx="150000" cy="2313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715" name="Google Shape;715;g3fbdc396aed_1_407"/>
            <p:cNvCxnSpPr/>
            <p:nvPr/>
          </p:nvCxnSpPr>
          <p:spPr>
            <a:xfrm>
              <a:off x="2975258" y="3027108"/>
              <a:ext cx="150000" cy="2313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716" name="Google Shape;716;g3fbdc396aed_1_407"/>
            <p:cNvSpPr/>
            <p:nvPr/>
          </p:nvSpPr>
          <p:spPr>
            <a:xfrm>
              <a:off x="2182387" y="3258545"/>
              <a:ext cx="514200" cy="171300"/>
            </a:xfrm>
            <a:prstGeom prst="rect">
              <a:avLst/>
            </a:prstGeom>
            <a:solidFill>
              <a:srgbClr val="FAECE7"/>
            </a:solidFill>
            <a:ln cap="flat" cmpd="sng" w="9425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6950" lIns="33925" spcFirstLastPara="1" rIns="33925" wrap="square" tIns="16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8"/>
                <a:buFont typeface="Arial"/>
                <a:buNone/>
              </a:pPr>
              <a:r>
                <a:rPr b="0" i="0" lang="en-US" sz="408" u="none" cap="none" strike="noStrike">
                  <a:solidFill>
                    <a:srgbClr val="993C1D"/>
                  </a:solidFill>
                  <a:latin typeface="Consolas"/>
                  <a:ea typeface="Consolas"/>
                  <a:cs typeface="Consolas"/>
                  <a:sym typeface="Consolas"/>
                </a:rPr>
                <a:t>path 1</a:t>
              </a:r>
              <a:endParaRPr sz="520"/>
            </a:p>
          </p:txBody>
        </p:sp>
        <p:sp>
          <p:nvSpPr>
            <p:cNvPr id="717" name="Google Shape;717;g3fbdc396aed_1_407"/>
            <p:cNvSpPr/>
            <p:nvPr/>
          </p:nvSpPr>
          <p:spPr>
            <a:xfrm>
              <a:off x="2868113" y="3258545"/>
              <a:ext cx="514200" cy="171300"/>
            </a:xfrm>
            <a:prstGeom prst="rect">
              <a:avLst/>
            </a:prstGeom>
            <a:solidFill>
              <a:srgbClr val="FAECE7"/>
            </a:solidFill>
            <a:ln cap="flat" cmpd="sng" w="9425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6950" lIns="33925" spcFirstLastPara="1" rIns="33925" wrap="square" tIns="16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8"/>
                <a:buFont typeface="Arial"/>
                <a:buNone/>
              </a:pPr>
              <a:r>
                <a:rPr b="0" i="0" lang="en-US" sz="408" u="none" cap="none" strike="noStrike">
                  <a:solidFill>
                    <a:srgbClr val="993C1D"/>
                  </a:solidFill>
                  <a:latin typeface="Consolas"/>
                  <a:ea typeface="Consolas"/>
                  <a:cs typeface="Consolas"/>
                  <a:sym typeface="Consolas"/>
                </a:rPr>
                <a:t>path 2</a:t>
              </a:r>
              <a:endParaRPr sz="520"/>
            </a:p>
          </p:txBody>
        </p:sp>
        <p:cxnSp>
          <p:nvCxnSpPr>
            <p:cNvPr id="718" name="Google Shape;718;g3fbdc396aed_1_407"/>
            <p:cNvCxnSpPr/>
            <p:nvPr/>
          </p:nvCxnSpPr>
          <p:spPr>
            <a:xfrm>
              <a:off x="2439534" y="3429979"/>
              <a:ext cx="342900" cy="2142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719" name="Google Shape;719;g3fbdc396aed_1_407"/>
            <p:cNvCxnSpPr/>
            <p:nvPr/>
          </p:nvCxnSpPr>
          <p:spPr>
            <a:xfrm flipH="1">
              <a:off x="2782361" y="3429979"/>
              <a:ext cx="342900" cy="2142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sp>
          <p:nvSpPr>
            <p:cNvPr id="720" name="Google Shape;720;g3fbdc396aed_1_407"/>
            <p:cNvSpPr/>
            <p:nvPr/>
          </p:nvSpPr>
          <p:spPr>
            <a:xfrm>
              <a:off x="2525250" y="3644272"/>
              <a:ext cx="514200" cy="171300"/>
            </a:xfrm>
            <a:prstGeom prst="rect">
              <a:avLst/>
            </a:prstGeom>
            <a:solidFill>
              <a:srgbClr val="2C2C2A"/>
            </a:solidFill>
            <a:ln>
              <a:noFill/>
            </a:ln>
          </p:spPr>
          <p:txBody>
            <a:bodyPr anchorCtr="0" anchor="ctr" bIns="16950" lIns="33925" spcFirstLastPara="1" rIns="33925" wrap="square" tIns="169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8"/>
                <a:buFont typeface="Arial"/>
                <a:buNone/>
              </a:pPr>
              <a:r>
                <a:rPr b="0" i="0" lang="en-US" sz="408" u="none" cap="none" strike="noStrike">
                  <a:solidFill>
                    <a:srgbClr val="FFFFFF"/>
                  </a:solidFill>
                  <a:latin typeface="Consolas"/>
                  <a:ea typeface="Consolas"/>
                  <a:cs typeface="Consolas"/>
                  <a:sym typeface="Consolas"/>
                </a:rPr>
                <a:t>merge</a:t>
              </a:r>
              <a:endParaRPr sz="520"/>
            </a:p>
          </p:txBody>
        </p:sp>
        <p:grpSp>
          <p:nvGrpSpPr>
            <p:cNvPr id="721" name="Google Shape;721;g3fbdc396aed_1_407"/>
            <p:cNvGrpSpPr/>
            <p:nvPr/>
          </p:nvGrpSpPr>
          <p:grpSpPr>
            <a:xfrm>
              <a:off x="3026880" y="2883661"/>
              <a:ext cx="310264" cy="93863"/>
              <a:chOff x="-4762" y="-4762"/>
              <a:chExt cx="723900" cy="219000"/>
            </a:xfrm>
          </p:grpSpPr>
          <p:pic>
            <p:nvPicPr>
              <p:cNvPr id="722" name="Google Shape;722;g3fbdc396aed_1_40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4762" y="-4762"/>
                <a:ext cx="723900" cy="219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23" name="Google Shape;723;g3fbdc396aed_1_407"/>
              <p:cNvSpPr txBox="1"/>
              <p:nvPr/>
            </p:nvSpPr>
            <p:spPr>
              <a:xfrm>
                <a:off x="0" y="0"/>
                <a:ext cx="714300" cy="20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334">
                    <a:solidFill>
                      <a:srgbClr val="D85A30"/>
                    </a:solidFill>
                    <a:latin typeface="Consolas"/>
                    <a:ea typeface="Consolas"/>
                    <a:cs typeface="Consolas"/>
                    <a:sym typeface="Consolas"/>
                  </a:rPr>
                  <a:t>symbolic</a:t>
                </a:r>
                <a:endParaRPr b="1" sz="334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  <p:pic>
          <p:nvPicPr>
            <p:cNvPr id="724" name="Google Shape;724;g3fbdc396aed_1_40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35061" y="2928579"/>
              <a:ext cx="195900" cy="654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25" name="Google Shape;725;g3fbdc396aed_1_407"/>
            <p:cNvCxnSpPr>
              <a:endCxn id="713" idx="0"/>
            </p:cNvCxnSpPr>
            <p:nvPr/>
          </p:nvCxnSpPr>
          <p:spPr>
            <a:xfrm>
              <a:off x="2782437" y="2739576"/>
              <a:ext cx="0" cy="176100"/>
            </a:xfrm>
            <a:prstGeom prst="straightConnector1">
              <a:avLst/>
            </a:prstGeom>
            <a:noFill/>
            <a:ln cap="flat" cmpd="sng" w="8500">
              <a:solidFill>
                <a:srgbClr val="2C2C2A"/>
              </a:solidFill>
              <a:prstDash val="solid"/>
              <a:round/>
              <a:headEnd len="sm" w="sm" type="none"/>
              <a:tailEnd len="med" w="med" type="stealth"/>
            </a:ln>
          </p:spPr>
        </p:cxnSp>
      </p:grpSp>
      <p:cxnSp>
        <p:nvCxnSpPr>
          <p:cNvPr id="726" name="Google Shape;726;g3fbdc396aed_1_407"/>
          <p:cNvCxnSpPr>
            <a:stCxn id="720" idx="2"/>
          </p:cNvCxnSpPr>
          <p:nvPr/>
        </p:nvCxnSpPr>
        <p:spPr>
          <a:xfrm>
            <a:off x="4330211" y="4704822"/>
            <a:ext cx="4800" cy="219000"/>
          </a:xfrm>
          <a:prstGeom prst="straightConnector1">
            <a:avLst/>
          </a:prstGeom>
          <a:noFill/>
          <a:ln cap="flat" cmpd="sng" w="82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727" name="Google Shape;727;g3fbdc396aed_1_407"/>
          <p:cNvSpPr/>
          <p:nvPr/>
        </p:nvSpPr>
        <p:spPr>
          <a:xfrm>
            <a:off x="4162836" y="4865799"/>
            <a:ext cx="445500" cy="148200"/>
          </a:xfrm>
          <a:prstGeom prst="rect">
            <a:avLst/>
          </a:prstGeom>
          <a:solidFill>
            <a:srgbClr val="FAECE7"/>
          </a:solidFill>
          <a:ln cap="flat" cmpd="sng" w="94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950" lIns="33925" spcFirstLastPara="1" rIns="33925" wrap="square" tIns="16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8"/>
              <a:buFont typeface="Arial"/>
              <a:buNone/>
            </a:pPr>
            <a:r>
              <a:rPr lang="en-US" sz="408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Repeat</a:t>
            </a:r>
            <a:endParaRPr sz="520"/>
          </a:p>
        </p:txBody>
      </p:sp>
      <p:sp>
        <p:nvSpPr>
          <p:cNvPr id="728" name="Google Shape;728;g3fbdc396aed_1_407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g3fbdc396aed_1_407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2^N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g3fbdc396aed_1_407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in N  iterations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fa7dc8f11e_0_121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g3fa7dc8f11e_0_121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And Now We Have A Problem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8" name="Google Shape;738;g3fa7dc8f11e_0_121"/>
          <p:cNvCxnSpPr/>
          <p:nvPr/>
        </p:nvCxnSpPr>
        <p:spPr>
          <a:xfrm>
            <a:off x="449075" y="404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9" name="Google Shape;739;g3fa7dc8f11e_0_121"/>
          <p:cNvCxnSpPr/>
          <p:nvPr/>
        </p:nvCxnSpPr>
        <p:spPr>
          <a:xfrm>
            <a:off x="449075" y="1791972"/>
            <a:ext cx="2100" cy="22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0" name="Google Shape;740;g3fa7dc8f11e_0_121"/>
          <p:cNvCxnSpPr/>
          <p:nvPr/>
        </p:nvCxnSpPr>
        <p:spPr>
          <a:xfrm>
            <a:off x="449075" y="179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41" name="Google Shape;741;g3fa7dc8f11e_0_121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g3fa7dc8f11e_0_121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2^N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g3fa7dc8f11e_0_121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in N  iterations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g3fa7dc8f11e_0_121"/>
          <p:cNvSpPr/>
          <p:nvPr/>
        </p:nvSpPr>
        <p:spPr>
          <a:xfrm>
            <a:off x="5120640" y="2843715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g3fa7dc8f11e_0_121"/>
          <p:cNvSpPr/>
          <p:nvPr/>
        </p:nvSpPr>
        <p:spPr>
          <a:xfrm>
            <a:off x="5120640" y="3410643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We can solve this quickly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g3fa7dc8f11e_0_121"/>
          <p:cNvSpPr/>
          <p:nvPr/>
        </p:nvSpPr>
        <p:spPr>
          <a:xfrm>
            <a:off x="5120640" y="265176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g3fa7dc8f11e_0_121"/>
          <p:cNvSpPr/>
          <p:nvPr/>
        </p:nvSpPr>
        <p:spPr>
          <a:xfrm>
            <a:off x="5120640" y="274320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OOT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g3fa7dc8f11e_0_121"/>
          <p:cNvSpPr/>
          <p:nvPr/>
        </p:nvSpPr>
        <p:spPr>
          <a:xfrm>
            <a:off x="5120640" y="331012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vanilla KLEE at N=50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g3fa7dc8f11e_0_121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750" name="Google Shape;750;g3fa7dc8f11e_0_121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51" name="Google Shape;751;g3fa7dc8f11e_0_121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752" name="Google Shape;752;g3fa7dc8f11e_0_121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753" name="Google Shape;753;g3fa7dc8f11e_0_121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754" name="Google Shape;754;g3fa7dc8f11e_0_121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755" name="Google Shape;755;g3fa7dc8f11e_0_121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56" name="Google Shape;756;g3fa7dc8f11e_0_121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757" name="Google Shape;757;g3fa7dc8f11e_0_121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758" name="Google Shape;758;g3fa7dc8f11e_0_121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759" name="Google Shape;759;g3fa7dc8f11e_0_121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60" name="Google Shape;760;g3fa7dc8f11e_0_121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761" name="Google Shape;761;g3fa7dc8f11e_0_121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762" name="Google Shape;762;g3fa7dc8f11e_0_1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3" name="Google Shape;763;g3fa7dc8f11e_0_121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764" name="Google Shape;764;g3fa7dc8f11e_0_1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5" name="Google Shape;765;g3fa7dc8f11e_0_121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766" name="Google Shape;766;g3fa7dc8f11e_0_121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g3fa7dc8f11e_0_121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fa7dc8f11e_0_15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g3fa7dc8f11e_0_15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And Now We Have A Problem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5" name="Google Shape;775;g3fa7dc8f11e_0_158"/>
          <p:cNvCxnSpPr/>
          <p:nvPr/>
        </p:nvCxnSpPr>
        <p:spPr>
          <a:xfrm>
            <a:off x="449075" y="404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6" name="Google Shape;776;g3fa7dc8f11e_0_158"/>
          <p:cNvCxnSpPr/>
          <p:nvPr/>
        </p:nvCxnSpPr>
        <p:spPr>
          <a:xfrm>
            <a:off x="449075" y="1791972"/>
            <a:ext cx="2100" cy="22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7" name="Google Shape;777;g3fa7dc8f11e_0_158"/>
          <p:cNvCxnSpPr/>
          <p:nvPr/>
        </p:nvCxnSpPr>
        <p:spPr>
          <a:xfrm>
            <a:off x="449075" y="1791972"/>
            <a:ext cx="1119900" cy="2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78" name="Google Shape;778;g3fa7dc8f11e_0_158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g3fa7dc8f11e_0_158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2^N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g3fa7dc8f11e_0_158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in N  iterations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g3fa7dc8f11e_0_158"/>
          <p:cNvSpPr/>
          <p:nvPr/>
        </p:nvSpPr>
        <p:spPr>
          <a:xfrm>
            <a:off x="5120640" y="2843715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g3fa7dc8f11e_0_158"/>
          <p:cNvSpPr/>
          <p:nvPr/>
        </p:nvSpPr>
        <p:spPr>
          <a:xfrm>
            <a:off x="5120640" y="3410643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We can solve this quickly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g3fa7dc8f11e_0_158"/>
          <p:cNvSpPr/>
          <p:nvPr/>
        </p:nvSpPr>
        <p:spPr>
          <a:xfrm>
            <a:off x="5120640" y="265176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g3fa7dc8f11e_0_158"/>
          <p:cNvSpPr/>
          <p:nvPr/>
        </p:nvSpPr>
        <p:spPr>
          <a:xfrm>
            <a:off x="5120640" y="274320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OOT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g3fa7dc8f11e_0_158"/>
          <p:cNvSpPr/>
          <p:nvPr/>
        </p:nvSpPr>
        <p:spPr>
          <a:xfrm>
            <a:off x="5120640" y="331012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vanilla KLEE at N=50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g3fa7dc8f11e_0_158"/>
          <p:cNvSpPr/>
          <p:nvPr/>
        </p:nvSpPr>
        <p:spPr>
          <a:xfrm>
            <a:off x="5120750" y="3882000"/>
            <a:ext cx="2011800" cy="9240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g3fa7dc8f11e_0_158"/>
          <p:cNvSpPr/>
          <p:nvPr/>
        </p:nvSpPr>
        <p:spPr>
          <a:xfrm>
            <a:off x="4875050" y="3978300"/>
            <a:ext cx="2503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lang="en-US" sz="16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Every query ⇒ </a:t>
            </a:r>
            <a:endParaRPr sz="1600">
              <a:solidFill>
                <a:srgbClr val="993C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lang="en-US" sz="1600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initiation + solving time</a:t>
            </a:r>
            <a:endParaRPr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g3fa7dc8f11e_0_158"/>
          <p:cNvSpPr/>
          <p:nvPr/>
        </p:nvSpPr>
        <p:spPr>
          <a:xfrm>
            <a:off x="1539414" y="159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entry block</a:t>
            </a:r>
            <a:endParaRPr/>
          </a:p>
        </p:txBody>
      </p:sp>
      <p:cxnSp>
        <p:nvCxnSpPr>
          <p:cNvPr id="789" name="Google Shape;789;g3fa7dc8f11e_0_158"/>
          <p:cNvCxnSpPr/>
          <p:nvPr/>
        </p:nvCxnSpPr>
        <p:spPr>
          <a:xfrm>
            <a:off x="2138914" y="1996387"/>
            <a:ext cx="900" cy="15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90" name="Google Shape;790;g3fa7dc8f11e_0_158"/>
          <p:cNvSpPr/>
          <p:nvPr/>
        </p:nvSpPr>
        <p:spPr>
          <a:xfrm>
            <a:off x="1689414" y="2146387"/>
            <a:ext cx="900000" cy="5199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/>
          </a:p>
        </p:txBody>
      </p:sp>
      <p:sp>
        <p:nvSpPr>
          <p:cNvPr id="791" name="Google Shape;791;g3fa7dc8f11e_0_158"/>
          <p:cNvSpPr txBox="1"/>
          <p:nvPr/>
        </p:nvSpPr>
        <p:spPr>
          <a:xfrm>
            <a:off x="939414" y="2356821"/>
            <a:ext cx="30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true</a:t>
            </a:r>
            <a:endParaRPr/>
          </a:p>
        </p:txBody>
      </p:sp>
      <p:sp>
        <p:nvSpPr>
          <p:cNvPr id="792" name="Google Shape;792;g3fa7dc8f11e_0_158"/>
          <p:cNvSpPr txBox="1"/>
          <p:nvPr/>
        </p:nvSpPr>
        <p:spPr>
          <a:xfrm>
            <a:off x="2882207" y="2373412"/>
            <a:ext cx="3300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1" lang="en-US" sz="950" u="none" cap="none" strike="noStrike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rPr>
              <a:t>false</a:t>
            </a:r>
            <a:endParaRPr/>
          </a:p>
        </p:txBody>
      </p:sp>
      <p:cxnSp>
        <p:nvCxnSpPr>
          <p:cNvPr id="793" name="Google Shape;793;g3fa7dc8f11e_0_158"/>
          <p:cNvCxnSpPr/>
          <p:nvPr/>
        </p:nvCxnSpPr>
        <p:spPr>
          <a:xfrm flipH="1">
            <a:off x="13393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794" name="Google Shape;794;g3fa7dc8f11e_0_158"/>
          <p:cNvCxnSpPr/>
          <p:nvPr/>
        </p:nvCxnSpPr>
        <p:spPr>
          <a:xfrm>
            <a:off x="2589414" y="2406387"/>
            <a:ext cx="350100" cy="5400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95" name="Google Shape;795;g3fa7dc8f11e_0_158"/>
          <p:cNvSpPr/>
          <p:nvPr/>
        </p:nvSpPr>
        <p:spPr>
          <a:xfrm>
            <a:off x="7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1</a:t>
            </a:r>
            <a:endParaRPr/>
          </a:p>
        </p:txBody>
      </p:sp>
      <p:sp>
        <p:nvSpPr>
          <p:cNvPr id="796" name="Google Shape;796;g3fa7dc8f11e_0_158"/>
          <p:cNvSpPr/>
          <p:nvPr/>
        </p:nvSpPr>
        <p:spPr>
          <a:xfrm>
            <a:off x="2339414" y="2946387"/>
            <a:ext cx="1200000" cy="399900"/>
          </a:xfrm>
          <a:prstGeom prst="rect">
            <a:avLst/>
          </a:prstGeom>
          <a:solidFill>
            <a:srgbClr val="FAECE7"/>
          </a:solidFill>
          <a:ln cap="flat" cmpd="sng" w="254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path 2</a:t>
            </a:r>
            <a:endParaRPr/>
          </a:p>
        </p:txBody>
      </p:sp>
      <p:cxnSp>
        <p:nvCxnSpPr>
          <p:cNvPr id="797" name="Google Shape;797;g3fa7dc8f11e_0_158"/>
          <p:cNvCxnSpPr/>
          <p:nvPr/>
        </p:nvCxnSpPr>
        <p:spPr>
          <a:xfrm>
            <a:off x="13394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798" name="Google Shape;798;g3fa7dc8f11e_0_158"/>
          <p:cNvCxnSpPr/>
          <p:nvPr/>
        </p:nvCxnSpPr>
        <p:spPr>
          <a:xfrm flipH="1">
            <a:off x="2139314" y="3346387"/>
            <a:ext cx="800100" cy="500100"/>
          </a:xfrm>
          <a:prstGeom prst="straightConnector1">
            <a:avLst/>
          </a:prstGeom>
          <a:noFill/>
          <a:ln cap="flat" cmpd="sng" w="228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799" name="Google Shape;799;g3fa7dc8f11e_0_158"/>
          <p:cNvSpPr/>
          <p:nvPr/>
        </p:nvSpPr>
        <p:spPr>
          <a:xfrm>
            <a:off x="1539414" y="3846387"/>
            <a:ext cx="1200000" cy="3999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/>
          </a:p>
        </p:txBody>
      </p:sp>
      <p:grpSp>
        <p:nvGrpSpPr>
          <p:cNvPr id="800" name="Google Shape;800;g3fa7dc8f11e_0_158"/>
          <p:cNvGrpSpPr/>
          <p:nvPr/>
        </p:nvGrpSpPr>
        <p:grpSpPr>
          <a:xfrm>
            <a:off x="2709863" y="2071688"/>
            <a:ext cx="723900" cy="219000"/>
            <a:chOff x="-4762" y="-4762"/>
            <a:chExt cx="723900" cy="219000"/>
          </a:xfrm>
        </p:grpSpPr>
        <p:pic>
          <p:nvPicPr>
            <p:cNvPr id="801" name="Google Shape;801;g3fa7dc8f11e_0_15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4762" y="-4762"/>
              <a:ext cx="723900" cy="2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2" name="Google Shape;802;g3fa7dc8f11e_0_158"/>
            <p:cNvSpPr txBox="1"/>
            <p:nvPr/>
          </p:nvSpPr>
          <p:spPr>
            <a:xfrm>
              <a:off x="0" y="0"/>
              <a:ext cx="7143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D85A30"/>
                  </a:solidFill>
                  <a:latin typeface="Consolas"/>
                  <a:ea typeface="Consolas"/>
                  <a:cs typeface="Consolas"/>
                  <a:sym typeface="Consolas"/>
                </a:rPr>
                <a:t>symbolic</a:t>
              </a:r>
              <a:endParaRPr b="1" sz="900">
                <a:solidFill>
                  <a:srgbClr val="D85A30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pic>
        <p:nvPicPr>
          <p:cNvPr id="803" name="Google Shape;803;g3fa7dc8f11e_0_1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292" y="2176492"/>
            <a:ext cx="457200" cy="152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4" name="Google Shape;804;g3fa7dc8f11e_0_15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805" name="Google Shape;805;g3fa7dc8f11e_0_15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g3fa7dc8f11e_0_15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h5521812b82a2febe_0_5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h5521812b82a2febe_0_5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Solver Gets Overloaded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h5521812b82a2febe_0_57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h5521812b82a2febe_0_57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4ᴺ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h5521812b82a2febe_0_57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after N loop iters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h5521812b82a2febe_0_57"/>
          <p:cNvSpPr/>
          <p:nvPr/>
        </p:nvSpPr>
        <p:spPr>
          <a:xfrm>
            <a:off x="5120640" y="265176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h5521812b82a2febe_0_57"/>
          <p:cNvSpPr/>
          <p:nvPr/>
        </p:nvSpPr>
        <p:spPr>
          <a:xfrm>
            <a:off x="5120640" y="290330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OOT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h5521812b82a2febe_0_57"/>
          <p:cNvSpPr/>
          <p:nvPr/>
        </p:nvSpPr>
        <p:spPr>
          <a:xfrm>
            <a:off x="5120640" y="3794760"/>
            <a:ext cx="37491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h5521812b82a2febe_0_57"/>
          <p:cNvSpPr/>
          <p:nvPr/>
        </p:nvSpPr>
        <p:spPr>
          <a:xfrm>
            <a:off x="5212080" y="3840480"/>
            <a:ext cx="3566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Exponential number of SMT queries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h5521812b82a2febe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1825" y="2389903"/>
            <a:ext cx="3065083" cy="20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h5521812b82a2febe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025" y="2566318"/>
            <a:ext cx="2728876" cy="1801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h5521812b82a2febe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249" y="1387625"/>
            <a:ext cx="2431449" cy="16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h5521812b82a2febe_0_57"/>
          <p:cNvPicPr preferRelativeResize="0"/>
          <p:nvPr/>
        </p:nvPicPr>
        <p:blipFill rotWithShape="1">
          <a:blip r:embed="rId3">
            <a:alphaModFix/>
          </a:blip>
          <a:srcRect b="-18948" l="0" r="-18948" t="0"/>
          <a:stretch/>
        </p:blipFill>
        <p:spPr>
          <a:xfrm>
            <a:off x="5841750" y="917816"/>
            <a:ext cx="3065083" cy="20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h5521812b82a2febe_0_57"/>
          <p:cNvPicPr preferRelativeResize="0"/>
          <p:nvPr/>
        </p:nvPicPr>
        <p:blipFill rotWithShape="1">
          <a:blip r:embed="rId3">
            <a:alphaModFix/>
          </a:blip>
          <a:srcRect b="1780" l="-2050" r="2050" t="-1780"/>
          <a:stretch/>
        </p:blipFill>
        <p:spPr>
          <a:xfrm>
            <a:off x="3151829" y="909837"/>
            <a:ext cx="2576748" cy="170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h5521812b82a2febe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0662" y="2651754"/>
            <a:ext cx="2431449" cy="1604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7" name="Google Shape;827;h5521812b82a2febe_0_5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828" name="Google Shape;828;h5521812b82a2febe_0_5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h5521812b82a2febe_0_5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10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f01927b16c_0_31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g3f01927b16c_0_315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we currently deal with this?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7" name="Google Shape;837;g3f01927b16c_0_315"/>
          <p:cNvGrpSpPr/>
          <p:nvPr/>
        </p:nvGrpSpPr>
        <p:grpSpPr>
          <a:xfrm>
            <a:off x="476250" y="1047750"/>
            <a:ext cx="8191500" cy="476400"/>
            <a:chOff x="0" y="0"/>
            <a:chExt cx="8191500" cy="476400"/>
          </a:xfrm>
        </p:grpSpPr>
        <p:sp>
          <p:nvSpPr>
            <p:cNvPr id="838" name="Google Shape;838;g3f01927b16c_0_315"/>
            <p:cNvSpPr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g3f01927b16c_0_315"/>
            <p:cNvSpPr txBox="1"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The foundational technique for path explosion is </a:t>
              </a:r>
              <a:r>
                <a:rPr b="1" i="0" lang="en-US" sz="16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State Merging</a:t>
              </a:r>
              <a:endParaRPr b="1" i="1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840" name="Google Shape;840;g3f01927b16c_0_315"/>
          <p:cNvGrpSpPr/>
          <p:nvPr/>
        </p:nvGrpSpPr>
        <p:grpSpPr>
          <a:xfrm>
            <a:off x="476250" y="1771650"/>
            <a:ext cx="2533800" cy="2609850"/>
            <a:chOff x="0" y="-133350"/>
            <a:chExt cx="2533800" cy="2609850"/>
          </a:xfrm>
        </p:grpSpPr>
        <p:sp>
          <p:nvSpPr>
            <p:cNvPr id="841" name="Google Shape;841;g3f01927b16c_0_315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g3f01927b16c_0_315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g3f01927b16c_0_315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44" name="Google Shape;844;g3f01927b16c_0_315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Fork &amp; Merge</a:t>
              </a:r>
              <a:endParaRPr b="1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Paths that rejoin are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lang="en-US" sz="1450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merged into one state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5" name="Google Shape;845;g3f01927b16c_0_31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846" name="Google Shape;846;g3f01927b16c_0_31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g3f01927b16c_0_31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3fa7dc8f11e_0_24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g3fa7dc8f11e_0_246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we currently deal with this?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5" name="Google Shape;855;g3fa7dc8f11e_0_246"/>
          <p:cNvGrpSpPr/>
          <p:nvPr/>
        </p:nvGrpSpPr>
        <p:grpSpPr>
          <a:xfrm>
            <a:off x="476250" y="1047750"/>
            <a:ext cx="8191500" cy="476400"/>
            <a:chOff x="0" y="0"/>
            <a:chExt cx="8191500" cy="476400"/>
          </a:xfrm>
        </p:grpSpPr>
        <p:sp>
          <p:nvSpPr>
            <p:cNvPr id="856" name="Google Shape;856;g3fa7dc8f11e_0_246"/>
            <p:cNvSpPr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g3fa7dc8f11e_0_246"/>
            <p:cNvSpPr txBox="1"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The foundational technique for path explosion is </a:t>
              </a:r>
              <a:r>
                <a:rPr b="1" i="0" lang="en-US" sz="16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State Merging</a:t>
              </a:r>
              <a:endParaRPr i="1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858" name="Google Shape;858;g3fa7dc8f11e_0_246"/>
          <p:cNvGrpSpPr/>
          <p:nvPr/>
        </p:nvGrpSpPr>
        <p:grpSpPr>
          <a:xfrm>
            <a:off x="476250" y="1771650"/>
            <a:ext cx="2533800" cy="2609850"/>
            <a:chOff x="0" y="-133350"/>
            <a:chExt cx="2533800" cy="2609850"/>
          </a:xfrm>
        </p:grpSpPr>
        <p:sp>
          <p:nvSpPr>
            <p:cNvPr id="859" name="Google Shape;859;g3fa7dc8f11e_0_246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g3fa7dc8f11e_0_246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g3fa7dc8f11e_0_246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62" name="Google Shape;862;g3fa7dc8f11e_0_246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Fork &amp; Merge</a:t>
              </a:r>
              <a:endParaRPr b="1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Paths that rejoin are </a:t>
              </a:r>
              <a:r>
                <a:rPr b="1" lang="en-US" sz="1450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merged into one state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3" name="Google Shape;863;g3fa7dc8f11e_0_246"/>
          <p:cNvGrpSpPr/>
          <p:nvPr/>
        </p:nvGrpSpPr>
        <p:grpSpPr>
          <a:xfrm>
            <a:off x="3305175" y="1771650"/>
            <a:ext cx="2533800" cy="2609850"/>
            <a:chOff x="0" y="-133350"/>
            <a:chExt cx="2533800" cy="2609850"/>
          </a:xfrm>
        </p:grpSpPr>
        <p:sp>
          <p:nvSpPr>
            <p:cNvPr id="864" name="Google Shape;864;g3fa7dc8f11e_0_246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g3fa7dc8f11e_0_246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g3fa7dc8f11e_0_246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02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67" name="Google Shape;867;g3fa7dc8f11e_0_246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Why it works</a:t>
              </a:r>
              <a:endParaRPr b="1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Some states stay linear instead of growing at </a:t>
              </a:r>
              <a:r>
                <a:rPr b="1" lang="en-US" sz="1450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exponentially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8" name="Google Shape;868;g3fa7dc8f11e_0_246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869" name="Google Shape;869;g3fa7dc8f11e_0_246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g3fa7dc8f11e_0_246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fba17bf1c6_0_54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g3fba17bf1c6_0_54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we currently deal with this?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8" name="Google Shape;878;g3fba17bf1c6_0_548"/>
          <p:cNvGrpSpPr/>
          <p:nvPr/>
        </p:nvGrpSpPr>
        <p:grpSpPr>
          <a:xfrm>
            <a:off x="476250" y="1047750"/>
            <a:ext cx="8191500" cy="476400"/>
            <a:chOff x="0" y="0"/>
            <a:chExt cx="8191500" cy="476400"/>
          </a:xfrm>
        </p:grpSpPr>
        <p:sp>
          <p:nvSpPr>
            <p:cNvPr id="879" name="Google Shape;879;g3fba17bf1c6_0_548"/>
            <p:cNvSpPr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g3fba17bf1c6_0_548"/>
            <p:cNvSpPr txBox="1"/>
            <p:nvPr/>
          </p:nvSpPr>
          <p:spPr>
            <a:xfrm>
              <a:off x="0" y="0"/>
              <a:ext cx="8191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The foundational technique for path explosion is </a:t>
              </a:r>
              <a:r>
                <a:rPr b="1" i="0" lang="en-US" sz="16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State Merging</a:t>
              </a:r>
              <a:endParaRPr i="1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881" name="Google Shape;881;g3fba17bf1c6_0_548"/>
          <p:cNvGrpSpPr/>
          <p:nvPr/>
        </p:nvGrpSpPr>
        <p:grpSpPr>
          <a:xfrm>
            <a:off x="476250" y="1771650"/>
            <a:ext cx="2533800" cy="2609850"/>
            <a:chOff x="0" y="-133350"/>
            <a:chExt cx="2533800" cy="2609850"/>
          </a:xfrm>
        </p:grpSpPr>
        <p:sp>
          <p:nvSpPr>
            <p:cNvPr id="882" name="Google Shape;882;g3fba17bf1c6_0_548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g3fba17bf1c6_0_548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g3fba17bf1c6_0_548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85" name="Google Shape;885;g3fba17bf1c6_0_548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Fork &amp; Merge</a:t>
              </a:r>
              <a:endParaRPr b="1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Paths that rejoin are </a:t>
              </a:r>
              <a:r>
                <a:rPr b="1" lang="en-US" sz="1450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merged into one state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6" name="Google Shape;886;g3fba17bf1c6_0_548"/>
          <p:cNvGrpSpPr/>
          <p:nvPr/>
        </p:nvGrpSpPr>
        <p:grpSpPr>
          <a:xfrm>
            <a:off x="3305175" y="1771650"/>
            <a:ext cx="2533800" cy="2609850"/>
            <a:chOff x="0" y="-133350"/>
            <a:chExt cx="2533800" cy="2609850"/>
          </a:xfrm>
        </p:grpSpPr>
        <p:sp>
          <p:nvSpPr>
            <p:cNvPr id="887" name="Google Shape;887;g3fba17bf1c6_0_548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g3fba17bf1c6_0_548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g3fba17bf1c6_0_548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02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90" name="Google Shape;890;g3fba17bf1c6_0_548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Why it works</a:t>
              </a:r>
              <a:endParaRPr b="1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Some states stay linear instead of growing 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at </a:t>
              </a:r>
              <a:r>
                <a:rPr b="1" lang="en-US" sz="1450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exponentially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1" name="Google Shape;891;g3fba17bf1c6_0_54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892" name="Google Shape;892;g3fba17bf1c6_0_54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g3fba17bf1c6_0_54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94" name="Google Shape;894;g3fba17bf1c6_0_548"/>
          <p:cNvGrpSpPr/>
          <p:nvPr/>
        </p:nvGrpSpPr>
        <p:grpSpPr>
          <a:xfrm>
            <a:off x="6134100" y="1771650"/>
            <a:ext cx="2533800" cy="2609850"/>
            <a:chOff x="0" y="-133350"/>
            <a:chExt cx="2533800" cy="2609850"/>
          </a:xfrm>
        </p:grpSpPr>
        <p:sp>
          <p:nvSpPr>
            <p:cNvPr id="895" name="Google Shape;895;g3fba17bf1c6_0_548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g3fba17bf1c6_0_548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g3fba17bf1c6_0_548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03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98" name="Google Shape;898;g3fba17bf1c6_0_548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When it happens</a:t>
              </a:r>
              <a:endParaRPr b="1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At runtime, after each </a:t>
              </a:r>
              <a:r>
                <a:rPr b="1" lang="en-US" sz="1450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fork</a:t>
              </a:r>
              <a:r>
                <a:rPr lang="en-US" sz="1450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50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3f01927b16c_0_41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g3f01927b16c_0_41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Why This Isn’t Enough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6" name="Google Shape;906;g3f01927b16c_0_41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907" name="Google Shape;907;g3f01927b16c_0_41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g3f01927b16c_0_41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fa7dc8f11e_0_29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g3fa7dc8f11e_0_29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Why This Isn’t Enough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g3fa7dc8f11e_0_294"/>
          <p:cNvSpPr/>
          <p:nvPr/>
        </p:nvSpPr>
        <p:spPr>
          <a:xfrm>
            <a:off x="476250" y="5905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7" name="Google Shape;917;g3fa7dc8f11e_0_294"/>
          <p:cNvGrpSpPr/>
          <p:nvPr/>
        </p:nvGrpSpPr>
        <p:grpSpPr>
          <a:xfrm>
            <a:off x="704850" y="1314455"/>
            <a:ext cx="3119108" cy="3212725"/>
            <a:chOff x="0" y="-133350"/>
            <a:chExt cx="2533800" cy="2609850"/>
          </a:xfrm>
        </p:grpSpPr>
        <p:sp>
          <p:nvSpPr>
            <p:cNvPr id="918" name="Google Shape;918;g3fa7dc8f11e_0_294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76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g3fa7dc8f11e_0_294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g3fa7dc8f11e_0_294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77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477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21" name="Google Shape;921;g3fa7dc8f11e_0_294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7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Forking still requires solving</a:t>
              </a:r>
              <a:endParaRPr b="1" sz="197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108"/>
                </a:spcBef>
                <a:spcAft>
                  <a:spcPts val="1108"/>
                </a:spcAft>
                <a:buNone/>
              </a:pPr>
              <a:r>
                <a:rPr b="0" lang="en-US" sz="1785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Checking if both paths are possible still means </a:t>
              </a:r>
              <a:r>
                <a:rPr b="1" lang="en-US" sz="1785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calling the solver first</a:t>
              </a:r>
              <a:r>
                <a:rPr b="0" lang="en-US" sz="1785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b="0" sz="1785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2" name="Google Shape;922;g3fa7dc8f11e_0_29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923" name="Google Shape;923;g3fa7dc8f11e_0_29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g3fa7dc8f11e_0_29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3fba17bf1c6_0_41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g3fba17bf1c6_0_416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Why This Isn’t Enough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g3fba17bf1c6_0_416"/>
          <p:cNvSpPr/>
          <p:nvPr/>
        </p:nvSpPr>
        <p:spPr>
          <a:xfrm>
            <a:off x="476250" y="5905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3" name="Google Shape;933;g3fba17bf1c6_0_416"/>
          <p:cNvGrpSpPr/>
          <p:nvPr/>
        </p:nvGrpSpPr>
        <p:grpSpPr>
          <a:xfrm>
            <a:off x="704850" y="1314455"/>
            <a:ext cx="3119108" cy="3212725"/>
            <a:chOff x="0" y="-133350"/>
            <a:chExt cx="2533800" cy="2609850"/>
          </a:xfrm>
        </p:grpSpPr>
        <p:sp>
          <p:nvSpPr>
            <p:cNvPr id="934" name="Google Shape;934;g3fba17bf1c6_0_416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76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g3fba17bf1c6_0_416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g3fba17bf1c6_0_416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77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477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37" name="Google Shape;937;g3fba17bf1c6_0_416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7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Forking still requires solving</a:t>
              </a:r>
              <a:endParaRPr b="1" sz="197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108"/>
                </a:spcBef>
                <a:spcAft>
                  <a:spcPts val="1108"/>
                </a:spcAft>
                <a:buNone/>
              </a:pPr>
              <a:r>
                <a:rPr b="0" lang="en-US" sz="1785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Checking if both paths are possible still means </a:t>
              </a:r>
              <a:r>
                <a:rPr b="1" lang="en-US" sz="1785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calling the solver first</a:t>
              </a:r>
              <a:r>
                <a:rPr b="0" lang="en-US" sz="1785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b="0" sz="1785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8" name="Google Shape;938;g3fba17bf1c6_0_416"/>
          <p:cNvGrpSpPr/>
          <p:nvPr/>
        </p:nvGrpSpPr>
        <p:grpSpPr>
          <a:xfrm>
            <a:off x="5300162" y="1314450"/>
            <a:ext cx="3119108" cy="3212725"/>
            <a:chOff x="0" y="-133350"/>
            <a:chExt cx="2533800" cy="2609850"/>
          </a:xfrm>
        </p:grpSpPr>
        <p:sp>
          <p:nvSpPr>
            <p:cNvPr id="939" name="Google Shape;939;g3fba17bf1c6_0_416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76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g3fba17bf1c6_0_416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g3fba17bf1c6_0_416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77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02</a:t>
              </a:r>
              <a:endParaRPr b="1" sz="1477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42" name="Google Shape;942;g3fba17bf1c6_0_416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7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States, not paths</a:t>
              </a:r>
              <a:endParaRPr b="1" sz="197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108"/>
                </a:spcBef>
                <a:spcAft>
                  <a:spcPts val="0"/>
                </a:spcAft>
                <a:buNone/>
              </a:pPr>
              <a:r>
                <a:rPr lang="en-US" sz="1785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Merging reduces the states tracked,</a:t>
              </a:r>
              <a:r>
                <a:rPr lang="en-US" sz="1785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lang="en-US" sz="1785">
                  <a:solidFill>
                    <a:srgbClr val="D85A30"/>
                  </a:solidFill>
                  <a:latin typeface="Calibri"/>
                  <a:ea typeface="Calibri"/>
                  <a:cs typeface="Calibri"/>
                  <a:sym typeface="Calibri"/>
                </a:rPr>
                <a:t>not the paths forked</a:t>
              </a:r>
              <a:r>
                <a:rPr lang="en-US" sz="1785">
                  <a:solidFill>
                    <a:srgbClr val="5F5E5A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785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1108"/>
                </a:spcBef>
                <a:spcAft>
                  <a:spcPts val="1108"/>
                </a:spcAft>
                <a:buNone/>
              </a:pPr>
              <a:r>
                <a:t/>
              </a:r>
              <a:endParaRPr sz="1785">
                <a:solidFill>
                  <a:srgbClr val="5F5E5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3" name="Google Shape;943;g3fba17bf1c6_0_416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944" name="Google Shape;944;g3fba17bf1c6_0_416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g3fba17bf1c6_0_416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fbdc396aed_1_719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1D5DB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g3fbdc396aed_1_719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>
                <a:solidFill>
                  <a:srgbClr val="9CA3AF"/>
                </a:solidFill>
                <a:latin typeface="Georgia"/>
                <a:ea typeface="Georgia"/>
                <a:cs typeface="Georgia"/>
                <a:sym typeface="Georgia"/>
              </a:rPr>
              <a:t>Why This Isn’t Enough</a:t>
            </a:r>
            <a:endParaRPr b="1" i="0" sz="2800">
              <a:solidFill>
                <a:srgbClr val="9CA3A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53" name="Google Shape;953;g3fbdc396aed_1_719"/>
          <p:cNvSpPr/>
          <p:nvPr/>
        </p:nvSpPr>
        <p:spPr>
          <a:xfrm>
            <a:off x="476250" y="5905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4" name="Google Shape;954;g3fbdc396aed_1_719"/>
          <p:cNvGrpSpPr/>
          <p:nvPr/>
        </p:nvGrpSpPr>
        <p:grpSpPr>
          <a:xfrm>
            <a:off x="704850" y="1314455"/>
            <a:ext cx="3119108" cy="3212725"/>
            <a:chOff x="0" y="-133350"/>
            <a:chExt cx="2533800" cy="2609850"/>
          </a:xfrm>
        </p:grpSpPr>
        <p:sp>
          <p:nvSpPr>
            <p:cNvPr id="955" name="Google Shape;955;g3fbdc396aed_1_719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5681" name="adj"/>
              </a:avLst>
            </a:prstGeom>
            <a:solidFill>
              <a:srgbClr val="F3F4F6"/>
            </a:solidFill>
            <a:ln cap="flat" cmpd="sng" w="1760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g3fbdc396aed_1_719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9CA3A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g3fbdc396aed_1_719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77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i="0" sz="1477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58" name="Google Shape;958;g3fbdc396aed_1_719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70">
                  <a:solidFill>
                    <a:srgbClr val="9CA3AF"/>
                  </a:solidFill>
                  <a:latin typeface="Georgia"/>
                  <a:ea typeface="Georgia"/>
                  <a:cs typeface="Georgia"/>
                  <a:sym typeface="Georgia"/>
                </a:rPr>
                <a:t>Forking still requires solving</a:t>
              </a:r>
              <a:endParaRPr b="1" i="0" sz="1970">
                <a:solidFill>
                  <a:srgbClr val="9CA3AF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108"/>
                </a:spcBef>
                <a:spcAft>
                  <a:spcPts val="1108"/>
                </a:spcAft>
                <a:buNone/>
              </a:pPr>
              <a:r>
                <a:rPr b="0" i="0" lang="en-US" sz="1785">
                  <a:solidFill>
                    <a:srgbClr val="D1D5DB"/>
                  </a:solidFill>
                  <a:latin typeface="Calibri"/>
                  <a:ea typeface="Calibri"/>
                  <a:cs typeface="Calibri"/>
                  <a:sym typeface="Calibri"/>
                </a:rPr>
                <a:t>Checking if both paths are possible still means </a:t>
              </a:r>
              <a:r>
                <a:rPr b="1" i="0" lang="en-US" sz="1785">
                  <a:solidFill>
                    <a:srgbClr val="9CA3AF"/>
                  </a:solidFill>
                  <a:latin typeface="Calibri"/>
                  <a:ea typeface="Calibri"/>
                  <a:cs typeface="Calibri"/>
                  <a:sym typeface="Calibri"/>
                </a:rPr>
                <a:t>calling the solver first</a:t>
              </a:r>
              <a:r>
                <a:rPr b="0" i="0" lang="en-US" sz="1785">
                  <a:solidFill>
                    <a:srgbClr val="D1D5DB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b="1" i="0" sz="1785">
                <a:solidFill>
                  <a:srgbClr val="9CA3A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959" name="Google Shape;959;g3fbdc396aed_1_719"/>
          <p:cNvGrpSpPr/>
          <p:nvPr/>
        </p:nvGrpSpPr>
        <p:grpSpPr>
          <a:xfrm>
            <a:off x="5300162" y="1314450"/>
            <a:ext cx="3119108" cy="3212725"/>
            <a:chOff x="0" y="-133350"/>
            <a:chExt cx="2533800" cy="2609850"/>
          </a:xfrm>
        </p:grpSpPr>
        <p:sp>
          <p:nvSpPr>
            <p:cNvPr id="960" name="Google Shape;960;g3fbdc396aed_1_719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5681" name="adj"/>
              </a:avLst>
            </a:prstGeom>
            <a:solidFill>
              <a:srgbClr val="F3F4F6"/>
            </a:solidFill>
            <a:ln cap="flat" cmpd="sng" w="17600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g3fbdc396aed_1_719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9CA3A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g3fbdc396aed_1_719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477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02</a:t>
              </a:r>
              <a:endParaRPr b="1" i="0" sz="1477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63" name="Google Shape;963;g3fbdc396aed_1_719"/>
            <p:cNvSpPr txBox="1"/>
            <p:nvPr/>
          </p:nvSpPr>
          <p:spPr>
            <a:xfrm>
              <a:off x="171450" y="26670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970">
                  <a:solidFill>
                    <a:srgbClr val="9CA3AF"/>
                  </a:solidFill>
                  <a:latin typeface="Georgia"/>
                  <a:ea typeface="Georgia"/>
                  <a:cs typeface="Georgia"/>
                  <a:sym typeface="Georgia"/>
                </a:rPr>
                <a:t>States, not paths</a:t>
              </a:r>
              <a:endParaRPr b="1" i="0" sz="1970">
                <a:solidFill>
                  <a:srgbClr val="9CA3AF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108"/>
                </a:spcBef>
                <a:spcAft>
                  <a:spcPts val="1108"/>
                </a:spcAft>
                <a:buNone/>
              </a:pPr>
              <a:r>
                <a:rPr b="0" i="0" lang="en-US" sz="1785">
                  <a:solidFill>
                    <a:srgbClr val="D1D5DB"/>
                  </a:solidFill>
                  <a:latin typeface="Calibri"/>
                  <a:ea typeface="Calibri"/>
                  <a:cs typeface="Calibri"/>
                  <a:sym typeface="Calibri"/>
                </a:rPr>
                <a:t>Merging reduces the states tracked, </a:t>
              </a:r>
              <a:r>
                <a:rPr b="1" i="0" lang="en-US" sz="1785">
                  <a:solidFill>
                    <a:srgbClr val="9CA3AF"/>
                  </a:solidFill>
                  <a:latin typeface="Calibri"/>
                  <a:ea typeface="Calibri"/>
                  <a:cs typeface="Calibri"/>
                  <a:sym typeface="Calibri"/>
                </a:rPr>
                <a:t>not the paths forked</a:t>
              </a:r>
              <a:r>
                <a:rPr b="0" i="0" lang="en-US" sz="1785">
                  <a:solidFill>
                    <a:srgbClr val="D1D5DB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b="1" i="0" sz="1785">
                <a:solidFill>
                  <a:srgbClr val="9CA3A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964" name="Google Shape;964;g3fbdc396aed_1_719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965" name="Google Shape;965;g3fbdc396aed_1_719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3F4F6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g3fbdc396aed_1_719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>
                  <a:solidFill>
                    <a:srgbClr val="9CA3AF"/>
                  </a:solidFill>
                  <a:latin typeface="Inter"/>
                  <a:ea typeface="Inter"/>
                  <a:cs typeface="Inter"/>
                  <a:sym typeface="Inter"/>
                </a:rPr>
                <a:t>1</a:t>
              </a:r>
              <a:r>
                <a:rPr b="1" lang="en-US" sz="1000">
                  <a:solidFill>
                    <a:srgbClr val="9CA3AF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b="1" i="0" sz="1000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67" name="Google Shape;967;g3fbdc396aed_1_719"/>
          <p:cNvSpPr/>
          <p:nvPr/>
        </p:nvSpPr>
        <p:spPr>
          <a:xfrm>
            <a:off x="1203150" y="2280975"/>
            <a:ext cx="6680100" cy="1253400"/>
          </a:xfrm>
          <a:prstGeom prst="roundRect">
            <a:avLst>
              <a:gd fmla="val 16667" name="adj"/>
            </a:avLst>
          </a:prstGeom>
          <a:solidFill>
            <a:srgbClr val="D85A3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g3fbdc396aed_1_719"/>
          <p:cNvSpPr txBox="1"/>
          <p:nvPr/>
        </p:nvSpPr>
        <p:spPr>
          <a:xfrm>
            <a:off x="1478875" y="2406325"/>
            <a:ext cx="6216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Path Explosion makes symbolic execution not scalable</a:t>
            </a:r>
            <a:endParaRPr b="1" sz="2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fba17bf1c6_0_43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g3fba17bf1c6_0_43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Our Solution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g3fba17bf1c6_0_438"/>
          <p:cNvSpPr txBox="1"/>
          <p:nvPr/>
        </p:nvSpPr>
        <p:spPr>
          <a:xfrm>
            <a:off x="457200" y="1117600"/>
            <a:ext cx="8229600" cy="38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1" sz="2000">
              <a:solidFill>
                <a:srgbClr val="4A4A4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rgbClr val="4A4A4A"/>
                </a:solidFill>
                <a:latin typeface="Georgia"/>
                <a:ea typeface="Georgia"/>
                <a:cs typeface="Georgia"/>
                <a:sym typeface="Georgia"/>
              </a:rPr>
              <a:t>Don’t Worry About the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Hydra</a:t>
            </a:r>
            <a:endParaRPr b="1" i="0" sz="5400" u="none" cap="none">
              <a:solidFill>
                <a:srgbClr val="D85A3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1" sz="5400">
              <a:solidFill>
                <a:srgbClr val="D85A3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  <p:grpSp>
        <p:nvGrpSpPr>
          <p:cNvPr id="977" name="Google Shape;977;g3fba17bf1c6_0_43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978" name="Google Shape;978;g3fba17bf1c6_0_43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g3fba17bf1c6_0_43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13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80" name="Google Shape;980;g3fba17bf1c6_0_4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5725" y="1461662"/>
            <a:ext cx="2171075" cy="222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1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1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Our Solution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10"/>
          <p:cNvSpPr txBox="1"/>
          <p:nvPr/>
        </p:nvSpPr>
        <p:spPr>
          <a:xfrm>
            <a:off x="457200" y="1117600"/>
            <a:ext cx="8229600" cy="38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rgbClr val="4A4A4A"/>
                </a:solidFill>
                <a:latin typeface="Georgia"/>
                <a:ea typeface="Georgia"/>
                <a:cs typeface="Georgia"/>
                <a:sym typeface="Georgia"/>
              </a:rPr>
              <a:t>Don’t Worry About the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sng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Hydra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rgbClr val="4A4A4A"/>
                </a:solidFill>
                <a:latin typeface="Georgia"/>
                <a:ea typeface="Georgia"/>
                <a:cs typeface="Georgia"/>
                <a:sym typeface="Georgia"/>
              </a:rPr>
              <a:t>Just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Restructure It</a:t>
            </a:r>
            <a:endParaRPr/>
          </a:p>
        </p:txBody>
      </p:sp>
      <p:sp>
        <p:nvSpPr>
          <p:cNvPr id="989" name="Google Shape;989;p10"/>
          <p:cNvSpPr/>
          <p:nvPr/>
        </p:nvSpPr>
        <p:spPr>
          <a:xfrm>
            <a:off x="4305300" y="3124200"/>
            <a:ext cx="76200" cy="76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0" name="Google Shape;990;p10"/>
          <p:cNvSpPr/>
          <p:nvPr/>
        </p:nvSpPr>
        <p:spPr>
          <a:xfrm>
            <a:off x="4533900" y="3124200"/>
            <a:ext cx="76200" cy="76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10"/>
          <p:cNvSpPr/>
          <p:nvPr/>
        </p:nvSpPr>
        <p:spPr>
          <a:xfrm>
            <a:off x="4762500" y="3124200"/>
            <a:ext cx="76200" cy="76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2" name="Google Shape;992;p1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993" name="Google Shape;993;p1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13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95" name="Google Shape;995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5725" y="1461662"/>
            <a:ext cx="2171075" cy="222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f04b72ba01_0_3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g3f04b72ba01_0_32"/>
          <p:cNvSpPr txBox="1"/>
          <p:nvPr/>
        </p:nvSpPr>
        <p:spPr>
          <a:xfrm>
            <a:off x="762000" y="1143000"/>
            <a:ext cx="76200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2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rPr>
              <a:t>Our answer</a:t>
            </a:r>
            <a:endParaRPr i="1" sz="2200">
              <a:solidFill>
                <a:srgbClr val="5F5E5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CFM-SE</a:t>
            </a:r>
            <a:endParaRPr b="1" sz="3800">
              <a:solidFill>
                <a:srgbClr val="D85A3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control-flow melding for symbolic execution</a:t>
            </a:r>
            <a:endParaRPr sz="2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003" name="Google Shape;1003;g3f04b72ba01_0_32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004" name="Google Shape;1004;g3f04b72ba01_0_32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g3f04b72ba01_0_32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3f04b72ba01_0_8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g3f04b72ba01_0_83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CFM-SE Does It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g3f04b72ba01_0_83"/>
          <p:cNvSpPr/>
          <p:nvPr/>
        </p:nvSpPr>
        <p:spPr>
          <a:xfrm>
            <a:off x="476250" y="10477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4" name="Google Shape;1014;g3f04b72ba01_0_8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015" name="Google Shape;1015;g3f04b72ba01_0_8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g3f04b72ba01_0_8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017" name="Google Shape;1017;g3f04b72ba01_0_83"/>
          <p:cNvSpPr txBox="1"/>
          <p:nvPr/>
        </p:nvSpPr>
        <p:spPr>
          <a:xfrm>
            <a:off x="476250" y="976675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We </a:t>
            </a:r>
            <a:r>
              <a:rPr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merge 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paths within a branch </a:t>
            </a:r>
            <a:r>
              <a:rPr b="1"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statically </a:t>
            </a:r>
            <a:r>
              <a:rPr i="1" lang="en-US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with the compile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r.</a:t>
            </a:r>
            <a:endParaRPr i="1" sz="16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fa7dc8f11e_0_45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g3fa7dc8f11e_0_45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CFM-SE Does It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g3fa7dc8f11e_0_450"/>
          <p:cNvSpPr/>
          <p:nvPr/>
        </p:nvSpPr>
        <p:spPr>
          <a:xfrm>
            <a:off x="476250" y="10477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6" name="Google Shape;1026;g3fa7dc8f11e_0_450"/>
          <p:cNvGrpSpPr/>
          <p:nvPr/>
        </p:nvGrpSpPr>
        <p:grpSpPr>
          <a:xfrm>
            <a:off x="476175" y="1703273"/>
            <a:ext cx="2571900" cy="3156584"/>
            <a:chOff x="0" y="-133350"/>
            <a:chExt cx="2571900" cy="3467250"/>
          </a:xfrm>
        </p:grpSpPr>
        <p:sp>
          <p:nvSpPr>
            <p:cNvPr id="1027" name="Google Shape;1027;g3fa7dc8f11e_0_450"/>
            <p:cNvSpPr/>
            <p:nvPr/>
          </p:nvSpPr>
          <p:spPr>
            <a:xfrm>
              <a:off x="0" y="0"/>
              <a:ext cx="2571900" cy="3333900"/>
            </a:xfrm>
            <a:prstGeom prst="roundRect">
              <a:avLst>
                <a:gd fmla="val 4444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28" name="Google Shape;1028;g3fa7dc8f11e_0_450"/>
            <p:cNvGrpSpPr/>
            <p:nvPr/>
          </p:nvGrpSpPr>
          <p:grpSpPr>
            <a:xfrm>
              <a:off x="171450" y="-133350"/>
              <a:ext cx="457200" cy="266700"/>
              <a:chOff x="0" y="0"/>
              <a:chExt cx="457200" cy="266700"/>
            </a:xfrm>
          </p:grpSpPr>
          <p:sp>
            <p:nvSpPr>
              <p:cNvPr id="1029" name="Google Shape;1029;g3fa7dc8f11e_0_450"/>
              <p:cNvSpPr/>
              <p:nvPr/>
            </p:nvSpPr>
            <p:spPr>
              <a:xfrm>
                <a:off x="0" y="0"/>
                <a:ext cx="457200" cy="2667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g3fa7dc8f11e_0_450"/>
              <p:cNvSpPr txBox="1"/>
              <p:nvPr/>
            </p:nvSpPr>
            <p:spPr>
              <a:xfrm>
                <a:off x="0" y="0"/>
                <a:ext cx="4572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100">
                    <a:solidFill>
                      <a:srgbClr val="FFFFFF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01</a:t>
                </a:r>
                <a:endParaRPr b="1" sz="11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1031" name="Google Shape;1031;g3fa7dc8f11e_0_450"/>
            <p:cNvSpPr txBox="1"/>
            <p:nvPr/>
          </p:nvSpPr>
          <p:spPr>
            <a:xfrm>
              <a:off x="171450" y="190500"/>
              <a:ext cx="2229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Two basic blocks become one</a:t>
              </a:r>
              <a:endParaRPr b="1" sz="14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32" name="Google Shape;1032;g3fa7dc8f11e_0_450"/>
            <p:cNvSpPr/>
            <p:nvPr/>
          </p:nvSpPr>
          <p:spPr>
            <a:xfrm>
              <a:off x="142875" y="904875"/>
              <a:ext cx="571500" cy="381000"/>
            </a:xfrm>
            <a:prstGeom prst="roundRect">
              <a:avLst>
                <a:gd fmla="val 10000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g3fa7dc8f11e_0_450"/>
            <p:cNvSpPr txBox="1"/>
            <p:nvPr/>
          </p:nvSpPr>
          <p:spPr>
            <a:xfrm>
              <a:off x="142875" y="904875"/>
              <a:ext cx="571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B1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34" name="Google Shape;1034;g3fa7dc8f11e_0_450"/>
            <p:cNvSpPr/>
            <p:nvPr/>
          </p:nvSpPr>
          <p:spPr>
            <a:xfrm>
              <a:off x="142875" y="1428750"/>
              <a:ext cx="571500" cy="381000"/>
            </a:xfrm>
            <a:prstGeom prst="roundRect">
              <a:avLst>
                <a:gd fmla="val 10000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g3fa7dc8f11e_0_450"/>
            <p:cNvSpPr txBox="1"/>
            <p:nvPr/>
          </p:nvSpPr>
          <p:spPr>
            <a:xfrm>
              <a:off x="142875" y="1428750"/>
              <a:ext cx="571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B2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36" name="Google Shape;1036;g3fa7dc8f11e_0_450"/>
            <p:cNvSpPr/>
            <p:nvPr/>
          </p:nvSpPr>
          <p:spPr>
            <a:xfrm>
              <a:off x="809625" y="1209675"/>
              <a:ext cx="285900" cy="285900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60000" y="40000"/>
                  </a:lnTo>
                  <a:lnTo>
                    <a:pt x="60000" y="0"/>
                  </a:lnTo>
                  <a:lnTo>
                    <a:pt x="120000" y="60000"/>
                  </a:lnTo>
                  <a:lnTo>
                    <a:pt x="60000" y="120000"/>
                  </a:lnTo>
                  <a:lnTo>
                    <a:pt x="60000" y="80000"/>
                  </a:lnTo>
                  <a:lnTo>
                    <a:pt x="0" y="80000"/>
                  </a:lnTo>
                  <a:close/>
                </a:path>
              </a:pathLst>
            </a:custGeom>
            <a:solidFill>
              <a:srgbClr val="F0997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g3fa7dc8f11e_0_450"/>
            <p:cNvSpPr/>
            <p:nvPr/>
          </p:nvSpPr>
          <p:spPr>
            <a:xfrm>
              <a:off x="1190625" y="904875"/>
              <a:ext cx="1190700" cy="904800"/>
            </a:xfrm>
            <a:prstGeom prst="roundRect">
              <a:avLst>
                <a:gd fmla="val 6315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g3fa7dc8f11e_0_450"/>
            <p:cNvSpPr txBox="1"/>
            <p:nvPr/>
          </p:nvSpPr>
          <p:spPr>
            <a:xfrm>
              <a:off x="1190625" y="904875"/>
              <a:ext cx="11907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B1_B2</a:t>
              </a:r>
              <a:endParaRPr b="1"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39" name="Google Shape;1039;g3fa7dc8f11e_0_450"/>
            <p:cNvSpPr txBox="1"/>
            <p:nvPr/>
          </p:nvSpPr>
          <p:spPr>
            <a:xfrm>
              <a:off x="171450" y="2047875"/>
              <a:ext cx="2229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cfm-se rewrites the if and else paths into a single block using select operators.</a:t>
              </a:r>
              <a:endParaRPr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040" name="Google Shape;1040;g3fa7dc8f11e_0_45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041" name="Google Shape;1041;g3fa7dc8f11e_0_45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g3fa7dc8f11e_0_45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043" name="Google Shape;1043;g3fa7dc8f11e_0_450"/>
          <p:cNvSpPr txBox="1"/>
          <p:nvPr/>
        </p:nvSpPr>
        <p:spPr>
          <a:xfrm>
            <a:off x="476250" y="976675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We </a:t>
            </a:r>
            <a:r>
              <a:rPr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merge 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paths within a branch </a:t>
            </a:r>
            <a:r>
              <a:rPr b="1"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statically </a:t>
            </a:r>
            <a:r>
              <a:rPr i="1" lang="en-US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with the compile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r.</a:t>
            </a:r>
            <a:endParaRPr i="1" sz="16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3fbb86b4b85_0_21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g3fbb86b4b85_0_216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CFM-SE Does It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g3fbb86b4b85_0_216"/>
          <p:cNvSpPr/>
          <p:nvPr/>
        </p:nvSpPr>
        <p:spPr>
          <a:xfrm>
            <a:off x="476250" y="10477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52" name="Google Shape;1052;g3fbb86b4b85_0_216"/>
          <p:cNvGrpSpPr/>
          <p:nvPr/>
        </p:nvGrpSpPr>
        <p:grpSpPr>
          <a:xfrm>
            <a:off x="476175" y="1703273"/>
            <a:ext cx="2571900" cy="3156584"/>
            <a:chOff x="0" y="-133350"/>
            <a:chExt cx="2571900" cy="3467250"/>
          </a:xfrm>
        </p:grpSpPr>
        <p:sp>
          <p:nvSpPr>
            <p:cNvPr id="1053" name="Google Shape;1053;g3fbb86b4b85_0_216"/>
            <p:cNvSpPr/>
            <p:nvPr/>
          </p:nvSpPr>
          <p:spPr>
            <a:xfrm>
              <a:off x="0" y="0"/>
              <a:ext cx="2571900" cy="3333900"/>
            </a:xfrm>
            <a:prstGeom prst="roundRect">
              <a:avLst>
                <a:gd fmla="val 4444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4" name="Google Shape;1054;g3fbb86b4b85_0_216"/>
            <p:cNvGrpSpPr/>
            <p:nvPr/>
          </p:nvGrpSpPr>
          <p:grpSpPr>
            <a:xfrm>
              <a:off x="171450" y="-133350"/>
              <a:ext cx="457200" cy="266700"/>
              <a:chOff x="0" y="0"/>
              <a:chExt cx="457200" cy="266700"/>
            </a:xfrm>
          </p:grpSpPr>
          <p:sp>
            <p:nvSpPr>
              <p:cNvPr id="1055" name="Google Shape;1055;g3fbb86b4b85_0_216"/>
              <p:cNvSpPr/>
              <p:nvPr/>
            </p:nvSpPr>
            <p:spPr>
              <a:xfrm>
                <a:off x="0" y="0"/>
                <a:ext cx="457200" cy="2667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g3fbb86b4b85_0_216"/>
              <p:cNvSpPr txBox="1"/>
              <p:nvPr/>
            </p:nvSpPr>
            <p:spPr>
              <a:xfrm>
                <a:off x="0" y="0"/>
                <a:ext cx="4572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100">
                    <a:solidFill>
                      <a:srgbClr val="FFFFFF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01</a:t>
                </a:r>
                <a:endParaRPr b="1" sz="11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1057" name="Google Shape;1057;g3fbb86b4b85_0_216"/>
            <p:cNvSpPr txBox="1"/>
            <p:nvPr/>
          </p:nvSpPr>
          <p:spPr>
            <a:xfrm>
              <a:off x="171450" y="190500"/>
              <a:ext cx="2229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Two basic blocks become one</a:t>
              </a:r>
              <a:endParaRPr b="1" sz="14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58" name="Google Shape;1058;g3fbb86b4b85_0_216"/>
            <p:cNvSpPr/>
            <p:nvPr/>
          </p:nvSpPr>
          <p:spPr>
            <a:xfrm>
              <a:off x="142875" y="904875"/>
              <a:ext cx="571500" cy="381000"/>
            </a:xfrm>
            <a:prstGeom prst="roundRect">
              <a:avLst>
                <a:gd fmla="val 10000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g3fbb86b4b85_0_216"/>
            <p:cNvSpPr txBox="1"/>
            <p:nvPr/>
          </p:nvSpPr>
          <p:spPr>
            <a:xfrm>
              <a:off x="142875" y="904875"/>
              <a:ext cx="571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B1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60" name="Google Shape;1060;g3fbb86b4b85_0_216"/>
            <p:cNvSpPr/>
            <p:nvPr/>
          </p:nvSpPr>
          <p:spPr>
            <a:xfrm>
              <a:off x="142875" y="1428750"/>
              <a:ext cx="571500" cy="381000"/>
            </a:xfrm>
            <a:prstGeom prst="roundRect">
              <a:avLst>
                <a:gd fmla="val 10000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g3fbb86b4b85_0_216"/>
            <p:cNvSpPr txBox="1"/>
            <p:nvPr/>
          </p:nvSpPr>
          <p:spPr>
            <a:xfrm>
              <a:off x="142875" y="1428750"/>
              <a:ext cx="571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B2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62" name="Google Shape;1062;g3fbb86b4b85_0_216"/>
            <p:cNvSpPr/>
            <p:nvPr/>
          </p:nvSpPr>
          <p:spPr>
            <a:xfrm>
              <a:off x="809625" y="1209675"/>
              <a:ext cx="285900" cy="285900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60000" y="40000"/>
                  </a:lnTo>
                  <a:lnTo>
                    <a:pt x="60000" y="0"/>
                  </a:lnTo>
                  <a:lnTo>
                    <a:pt x="120000" y="60000"/>
                  </a:lnTo>
                  <a:lnTo>
                    <a:pt x="60000" y="120000"/>
                  </a:lnTo>
                  <a:lnTo>
                    <a:pt x="60000" y="80000"/>
                  </a:lnTo>
                  <a:lnTo>
                    <a:pt x="0" y="80000"/>
                  </a:lnTo>
                  <a:close/>
                </a:path>
              </a:pathLst>
            </a:custGeom>
            <a:solidFill>
              <a:srgbClr val="F0997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g3fbb86b4b85_0_216"/>
            <p:cNvSpPr/>
            <p:nvPr/>
          </p:nvSpPr>
          <p:spPr>
            <a:xfrm>
              <a:off x="1190625" y="904875"/>
              <a:ext cx="1190700" cy="904800"/>
            </a:xfrm>
            <a:prstGeom prst="roundRect">
              <a:avLst>
                <a:gd fmla="val 6315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g3fbb86b4b85_0_216"/>
            <p:cNvSpPr txBox="1"/>
            <p:nvPr/>
          </p:nvSpPr>
          <p:spPr>
            <a:xfrm>
              <a:off x="1190625" y="904875"/>
              <a:ext cx="11907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B1_B2</a:t>
              </a:r>
              <a:endParaRPr b="1"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65" name="Google Shape;1065;g3fbb86b4b85_0_216"/>
            <p:cNvSpPr txBox="1"/>
            <p:nvPr/>
          </p:nvSpPr>
          <p:spPr>
            <a:xfrm>
              <a:off x="171450" y="2047875"/>
              <a:ext cx="2229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cfm-se rewrites the if and else paths into a single block using select operators.</a:t>
              </a:r>
              <a:endParaRPr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066" name="Google Shape;1066;g3fbb86b4b85_0_216"/>
          <p:cNvGrpSpPr/>
          <p:nvPr/>
        </p:nvGrpSpPr>
        <p:grpSpPr>
          <a:xfrm>
            <a:off x="3286050" y="1703273"/>
            <a:ext cx="2571900" cy="3156584"/>
            <a:chOff x="0" y="-133350"/>
            <a:chExt cx="2571900" cy="3467250"/>
          </a:xfrm>
        </p:grpSpPr>
        <p:sp>
          <p:nvSpPr>
            <p:cNvPr id="1067" name="Google Shape;1067;g3fbb86b4b85_0_216"/>
            <p:cNvSpPr/>
            <p:nvPr/>
          </p:nvSpPr>
          <p:spPr>
            <a:xfrm>
              <a:off x="0" y="0"/>
              <a:ext cx="2571900" cy="3333900"/>
            </a:xfrm>
            <a:prstGeom prst="roundRect">
              <a:avLst>
                <a:gd fmla="val 4444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68" name="Google Shape;1068;g3fbb86b4b85_0_216"/>
            <p:cNvGrpSpPr/>
            <p:nvPr/>
          </p:nvGrpSpPr>
          <p:grpSpPr>
            <a:xfrm>
              <a:off x="171450" y="-133350"/>
              <a:ext cx="457200" cy="266700"/>
              <a:chOff x="0" y="0"/>
              <a:chExt cx="457200" cy="266700"/>
            </a:xfrm>
          </p:grpSpPr>
          <p:sp>
            <p:nvSpPr>
              <p:cNvPr id="1069" name="Google Shape;1069;g3fbb86b4b85_0_216"/>
              <p:cNvSpPr/>
              <p:nvPr/>
            </p:nvSpPr>
            <p:spPr>
              <a:xfrm>
                <a:off x="0" y="0"/>
                <a:ext cx="457200" cy="2667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g3fbb86b4b85_0_216"/>
              <p:cNvSpPr txBox="1"/>
              <p:nvPr/>
            </p:nvSpPr>
            <p:spPr>
              <a:xfrm>
                <a:off x="0" y="0"/>
                <a:ext cx="4572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100">
                    <a:solidFill>
                      <a:srgbClr val="FFFFFF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02</a:t>
                </a:r>
                <a:endParaRPr b="1" sz="11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1071" name="Google Shape;1071;g3fbb86b4b85_0_216"/>
            <p:cNvSpPr txBox="1"/>
            <p:nvPr/>
          </p:nvSpPr>
          <p:spPr>
            <a:xfrm>
              <a:off x="171450" y="190500"/>
              <a:ext cx="2229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No fork, no solver call</a:t>
              </a:r>
              <a:endParaRPr b="1" sz="14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72" name="Google Shape;1072;g3fbb86b4b85_0_216"/>
            <p:cNvSpPr/>
            <p:nvPr/>
          </p:nvSpPr>
          <p:spPr>
            <a:xfrm>
              <a:off x="142875" y="904875"/>
              <a:ext cx="1047900" cy="904800"/>
            </a:xfrm>
            <a:prstGeom prst="roundRect">
              <a:avLst>
                <a:gd fmla="val 6315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g3fbb86b4b85_0_216"/>
            <p:cNvSpPr txBox="1"/>
            <p:nvPr/>
          </p:nvSpPr>
          <p:spPr>
            <a:xfrm>
              <a:off x="142875" y="904875"/>
              <a:ext cx="10479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B1_B2</a:t>
              </a:r>
              <a:endParaRPr b="1"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pic>
          <p:nvPicPr>
            <p:cNvPr id="1074" name="Google Shape;1074;g3fbb86b4b85_0_2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23975" y="1057275"/>
              <a:ext cx="1114500" cy="59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5" name="Google Shape;1075;g3fbb86b4b85_0_216"/>
            <p:cNvSpPr txBox="1"/>
            <p:nvPr/>
          </p:nvSpPr>
          <p:spPr>
            <a:xfrm>
              <a:off x="1333500" y="1066800"/>
              <a:ext cx="10953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solver idle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76" name="Google Shape;1076;g3fbb86b4b85_0_216"/>
            <p:cNvSpPr txBox="1"/>
            <p:nvPr/>
          </p:nvSpPr>
          <p:spPr>
            <a:xfrm>
              <a:off x="171450" y="2047875"/>
              <a:ext cx="2229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With one block instead of two there is nothing to branch on, so KLEE never queries the solver here.</a:t>
              </a:r>
              <a:endParaRPr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077" name="Google Shape;1077;g3fbb86b4b85_0_216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078" name="Google Shape;1078;g3fbb86b4b85_0_216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g3fbb86b4b85_0_216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080" name="Google Shape;1080;g3fbb86b4b85_0_216"/>
          <p:cNvSpPr txBox="1"/>
          <p:nvPr/>
        </p:nvSpPr>
        <p:spPr>
          <a:xfrm>
            <a:off x="476250" y="976675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We </a:t>
            </a:r>
            <a:r>
              <a:rPr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merge 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paths within a branch </a:t>
            </a:r>
            <a:r>
              <a:rPr b="1"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statically </a:t>
            </a:r>
            <a:r>
              <a:rPr i="1" lang="en-US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with the compile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r.</a:t>
            </a:r>
            <a:endParaRPr i="1" sz="16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3fbb86b4b85_0_26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1087;g3fbb86b4b85_0_26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CFM-SE Does It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g3fbb86b4b85_0_264"/>
          <p:cNvSpPr/>
          <p:nvPr/>
        </p:nvSpPr>
        <p:spPr>
          <a:xfrm>
            <a:off x="476250" y="10477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89" name="Google Shape;1089;g3fbb86b4b85_0_264"/>
          <p:cNvGrpSpPr/>
          <p:nvPr/>
        </p:nvGrpSpPr>
        <p:grpSpPr>
          <a:xfrm>
            <a:off x="476175" y="1703273"/>
            <a:ext cx="2571900" cy="3156584"/>
            <a:chOff x="0" y="-133350"/>
            <a:chExt cx="2571900" cy="3467250"/>
          </a:xfrm>
        </p:grpSpPr>
        <p:sp>
          <p:nvSpPr>
            <p:cNvPr id="1090" name="Google Shape;1090;g3fbb86b4b85_0_264"/>
            <p:cNvSpPr/>
            <p:nvPr/>
          </p:nvSpPr>
          <p:spPr>
            <a:xfrm>
              <a:off x="0" y="0"/>
              <a:ext cx="2571900" cy="3333900"/>
            </a:xfrm>
            <a:prstGeom prst="roundRect">
              <a:avLst>
                <a:gd fmla="val 4444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1" name="Google Shape;1091;g3fbb86b4b85_0_264"/>
            <p:cNvGrpSpPr/>
            <p:nvPr/>
          </p:nvGrpSpPr>
          <p:grpSpPr>
            <a:xfrm>
              <a:off x="171450" y="-133350"/>
              <a:ext cx="457200" cy="266700"/>
              <a:chOff x="0" y="0"/>
              <a:chExt cx="457200" cy="266700"/>
            </a:xfrm>
          </p:grpSpPr>
          <p:sp>
            <p:nvSpPr>
              <p:cNvPr id="1092" name="Google Shape;1092;g3fbb86b4b85_0_264"/>
              <p:cNvSpPr/>
              <p:nvPr/>
            </p:nvSpPr>
            <p:spPr>
              <a:xfrm>
                <a:off x="0" y="0"/>
                <a:ext cx="457200" cy="2667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g3fbb86b4b85_0_264"/>
              <p:cNvSpPr txBox="1"/>
              <p:nvPr/>
            </p:nvSpPr>
            <p:spPr>
              <a:xfrm>
                <a:off x="0" y="0"/>
                <a:ext cx="4572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100">
                    <a:solidFill>
                      <a:srgbClr val="FFFFFF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01</a:t>
                </a:r>
                <a:endParaRPr b="1" sz="11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1094" name="Google Shape;1094;g3fbb86b4b85_0_264"/>
            <p:cNvSpPr txBox="1"/>
            <p:nvPr/>
          </p:nvSpPr>
          <p:spPr>
            <a:xfrm>
              <a:off x="171450" y="190500"/>
              <a:ext cx="2229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Two basic blocks become one</a:t>
              </a:r>
              <a:endParaRPr b="1" sz="14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95" name="Google Shape;1095;g3fbb86b4b85_0_264"/>
            <p:cNvSpPr/>
            <p:nvPr/>
          </p:nvSpPr>
          <p:spPr>
            <a:xfrm>
              <a:off x="142875" y="904875"/>
              <a:ext cx="571500" cy="381000"/>
            </a:xfrm>
            <a:prstGeom prst="roundRect">
              <a:avLst>
                <a:gd fmla="val 10000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g3fbb86b4b85_0_264"/>
            <p:cNvSpPr txBox="1"/>
            <p:nvPr/>
          </p:nvSpPr>
          <p:spPr>
            <a:xfrm>
              <a:off x="142875" y="904875"/>
              <a:ext cx="571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B1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97" name="Google Shape;1097;g3fbb86b4b85_0_264"/>
            <p:cNvSpPr/>
            <p:nvPr/>
          </p:nvSpPr>
          <p:spPr>
            <a:xfrm>
              <a:off x="142875" y="1428750"/>
              <a:ext cx="571500" cy="381000"/>
            </a:xfrm>
            <a:prstGeom prst="roundRect">
              <a:avLst>
                <a:gd fmla="val 10000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g3fbb86b4b85_0_264"/>
            <p:cNvSpPr txBox="1"/>
            <p:nvPr/>
          </p:nvSpPr>
          <p:spPr>
            <a:xfrm>
              <a:off x="142875" y="1428750"/>
              <a:ext cx="571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B2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99" name="Google Shape;1099;g3fbb86b4b85_0_264"/>
            <p:cNvSpPr/>
            <p:nvPr/>
          </p:nvSpPr>
          <p:spPr>
            <a:xfrm>
              <a:off x="809625" y="1209675"/>
              <a:ext cx="285900" cy="285900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60000" y="40000"/>
                  </a:lnTo>
                  <a:lnTo>
                    <a:pt x="60000" y="0"/>
                  </a:lnTo>
                  <a:lnTo>
                    <a:pt x="120000" y="60000"/>
                  </a:lnTo>
                  <a:lnTo>
                    <a:pt x="60000" y="120000"/>
                  </a:lnTo>
                  <a:lnTo>
                    <a:pt x="60000" y="80000"/>
                  </a:lnTo>
                  <a:lnTo>
                    <a:pt x="0" y="80000"/>
                  </a:lnTo>
                  <a:close/>
                </a:path>
              </a:pathLst>
            </a:custGeom>
            <a:solidFill>
              <a:srgbClr val="F0997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g3fbb86b4b85_0_264"/>
            <p:cNvSpPr/>
            <p:nvPr/>
          </p:nvSpPr>
          <p:spPr>
            <a:xfrm>
              <a:off x="1190625" y="904875"/>
              <a:ext cx="1190700" cy="904800"/>
            </a:xfrm>
            <a:prstGeom prst="roundRect">
              <a:avLst>
                <a:gd fmla="val 6315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g3fbb86b4b85_0_264"/>
            <p:cNvSpPr txBox="1"/>
            <p:nvPr/>
          </p:nvSpPr>
          <p:spPr>
            <a:xfrm>
              <a:off x="1190625" y="904875"/>
              <a:ext cx="11907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B1_B2</a:t>
              </a:r>
              <a:endParaRPr b="1"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102" name="Google Shape;1102;g3fbb86b4b85_0_264"/>
            <p:cNvSpPr txBox="1"/>
            <p:nvPr/>
          </p:nvSpPr>
          <p:spPr>
            <a:xfrm>
              <a:off x="171450" y="2047875"/>
              <a:ext cx="2229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cfm-se rewrites the if and else paths into a single block using select operators.</a:t>
              </a:r>
              <a:endParaRPr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103" name="Google Shape;1103;g3fbb86b4b85_0_264"/>
          <p:cNvGrpSpPr/>
          <p:nvPr/>
        </p:nvGrpSpPr>
        <p:grpSpPr>
          <a:xfrm>
            <a:off x="3286050" y="1703273"/>
            <a:ext cx="2571900" cy="3156584"/>
            <a:chOff x="0" y="-133350"/>
            <a:chExt cx="2571900" cy="3467250"/>
          </a:xfrm>
        </p:grpSpPr>
        <p:sp>
          <p:nvSpPr>
            <p:cNvPr id="1104" name="Google Shape;1104;g3fbb86b4b85_0_264"/>
            <p:cNvSpPr/>
            <p:nvPr/>
          </p:nvSpPr>
          <p:spPr>
            <a:xfrm>
              <a:off x="0" y="0"/>
              <a:ext cx="2571900" cy="3333900"/>
            </a:xfrm>
            <a:prstGeom prst="roundRect">
              <a:avLst>
                <a:gd fmla="val 4444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5" name="Google Shape;1105;g3fbb86b4b85_0_264"/>
            <p:cNvGrpSpPr/>
            <p:nvPr/>
          </p:nvGrpSpPr>
          <p:grpSpPr>
            <a:xfrm>
              <a:off x="171450" y="-133350"/>
              <a:ext cx="457200" cy="266700"/>
              <a:chOff x="0" y="0"/>
              <a:chExt cx="457200" cy="266700"/>
            </a:xfrm>
          </p:grpSpPr>
          <p:sp>
            <p:nvSpPr>
              <p:cNvPr id="1106" name="Google Shape;1106;g3fbb86b4b85_0_264"/>
              <p:cNvSpPr/>
              <p:nvPr/>
            </p:nvSpPr>
            <p:spPr>
              <a:xfrm>
                <a:off x="0" y="0"/>
                <a:ext cx="457200" cy="2667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g3fbb86b4b85_0_264"/>
              <p:cNvSpPr txBox="1"/>
              <p:nvPr/>
            </p:nvSpPr>
            <p:spPr>
              <a:xfrm>
                <a:off x="0" y="0"/>
                <a:ext cx="4572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100">
                    <a:solidFill>
                      <a:srgbClr val="FFFFFF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02</a:t>
                </a:r>
                <a:endParaRPr b="1" sz="11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1108" name="Google Shape;1108;g3fbb86b4b85_0_264"/>
            <p:cNvSpPr txBox="1"/>
            <p:nvPr/>
          </p:nvSpPr>
          <p:spPr>
            <a:xfrm>
              <a:off x="171450" y="190500"/>
              <a:ext cx="2229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No fork, no solver call</a:t>
              </a:r>
              <a:endParaRPr b="1" sz="14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109" name="Google Shape;1109;g3fbb86b4b85_0_264"/>
            <p:cNvSpPr/>
            <p:nvPr/>
          </p:nvSpPr>
          <p:spPr>
            <a:xfrm>
              <a:off x="142875" y="904875"/>
              <a:ext cx="1047900" cy="904800"/>
            </a:xfrm>
            <a:prstGeom prst="roundRect">
              <a:avLst>
                <a:gd fmla="val 6315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g3fbb86b4b85_0_264"/>
            <p:cNvSpPr txBox="1"/>
            <p:nvPr/>
          </p:nvSpPr>
          <p:spPr>
            <a:xfrm>
              <a:off x="142875" y="904875"/>
              <a:ext cx="10479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B1_B2</a:t>
              </a:r>
              <a:endParaRPr b="1"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pic>
          <p:nvPicPr>
            <p:cNvPr id="1111" name="Google Shape;1111;g3fbb86b4b85_0_2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23975" y="1057275"/>
              <a:ext cx="1114500" cy="59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2" name="Google Shape;1112;g3fbb86b4b85_0_264"/>
            <p:cNvSpPr txBox="1"/>
            <p:nvPr/>
          </p:nvSpPr>
          <p:spPr>
            <a:xfrm>
              <a:off x="1333500" y="1066800"/>
              <a:ext cx="10953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solver idle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113" name="Google Shape;1113;g3fbb86b4b85_0_264"/>
            <p:cNvSpPr txBox="1"/>
            <p:nvPr/>
          </p:nvSpPr>
          <p:spPr>
            <a:xfrm>
              <a:off x="171450" y="2047875"/>
              <a:ext cx="2229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With one block instead of two there is nothing to branch on, so KLEE never queries the solver here.</a:t>
              </a:r>
              <a:endParaRPr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114" name="Google Shape;1114;g3fbb86b4b85_0_264"/>
          <p:cNvGrpSpPr/>
          <p:nvPr/>
        </p:nvGrpSpPr>
        <p:grpSpPr>
          <a:xfrm>
            <a:off x="6095925" y="1703273"/>
            <a:ext cx="2571900" cy="3156584"/>
            <a:chOff x="0" y="-133350"/>
            <a:chExt cx="2571900" cy="3467250"/>
          </a:xfrm>
        </p:grpSpPr>
        <p:sp>
          <p:nvSpPr>
            <p:cNvPr id="1115" name="Google Shape;1115;g3fbb86b4b85_0_264"/>
            <p:cNvSpPr/>
            <p:nvPr/>
          </p:nvSpPr>
          <p:spPr>
            <a:xfrm>
              <a:off x="0" y="0"/>
              <a:ext cx="2571900" cy="3333900"/>
            </a:xfrm>
            <a:prstGeom prst="roundRect">
              <a:avLst>
                <a:gd fmla="val 4444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16" name="Google Shape;1116;g3fbb86b4b85_0_264"/>
            <p:cNvGrpSpPr/>
            <p:nvPr/>
          </p:nvGrpSpPr>
          <p:grpSpPr>
            <a:xfrm>
              <a:off x="171450" y="-133350"/>
              <a:ext cx="457200" cy="266700"/>
              <a:chOff x="0" y="0"/>
              <a:chExt cx="457200" cy="266700"/>
            </a:xfrm>
          </p:grpSpPr>
          <p:sp>
            <p:nvSpPr>
              <p:cNvPr id="1117" name="Google Shape;1117;g3fbb86b4b85_0_264"/>
              <p:cNvSpPr/>
              <p:nvPr/>
            </p:nvSpPr>
            <p:spPr>
              <a:xfrm>
                <a:off x="0" y="0"/>
                <a:ext cx="457200" cy="2667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g3fbb86b4b85_0_264"/>
              <p:cNvSpPr txBox="1"/>
              <p:nvPr/>
            </p:nvSpPr>
            <p:spPr>
              <a:xfrm>
                <a:off x="0" y="0"/>
                <a:ext cx="4572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100">
                    <a:solidFill>
                      <a:srgbClr val="FFFFFF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03</a:t>
                </a:r>
                <a:endParaRPr b="1" sz="11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1119" name="Google Shape;1119;g3fbb86b4b85_0_264"/>
            <p:cNvSpPr txBox="1"/>
            <p:nvPr/>
          </p:nvSpPr>
          <p:spPr>
            <a:xfrm>
              <a:off x="171450" y="190500"/>
              <a:ext cx="2229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Paid once, not every time</a:t>
              </a:r>
              <a:endParaRPr b="1" sz="14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120" name="Google Shape;1120;g3fbb86b4b85_0_264"/>
            <p:cNvSpPr/>
            <p:nvPr/>
          </p:nvSpPr>
          <p:spPr>
            <a:xfrm>
              <a:off x="142875" y="904875"/>
              <a:ext cx="1000200" cy="904800"/>
            </a:xfrm>
            <a:prstGeom prst="roundRect">
              <a:avLst>
                <a:gd fmla="val 6315" name="adj"/>
              </a:avLst>
            </a:prstGeom>
            <a:solidFill>
              <a:srgbClr val="F8C0AD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g3fbb86b4b85_0_264"/>
            <p:cNvSpPr txBox="1"/>
            <p:nvPr/>
          </p:nvSpPr>
          <p:spPr>
            <a:xfrm>
              <a:off x="142875" y="904875"/>
              <a:ext cx="10002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Compile</a:t>
              </a:r>
              <a:br>
                <a:rPr b="1" lang="en-US" sz="11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</a:br>
              <a:r>
                <a:rPr b="1" lang="en-US" sz="11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once</a:t>
              </a:r>
              <a:endParaRPr b="1" sz="11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122" name="Google Shape;1122;g3fbb86b4b85_0_264"/>
            <p:cNvSpPr/>
            <p:nvPr/>
          </p:nvSpPr>
          <p:spPr>
            <a:xfrm>
              <a:off x="1190625" y="1266825"/>
              <a:ext cx="171600" cy="171600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66667" y="40000"/>
                  </a:lnTo>
                  <a:lnTo>
                    <a:pt x="66667" y="0"/>
                  </a:lnTo>
                  <a:lnTo>
                    <a:pt x="120000" y="60000"/>
                  </a:lnTo>
                  <a:lnTo>
                    <a:pt x="66667" y="120000"/>
                  </a:lnTo>
                  <a:lnTo>
                    <a:pt x="66667" y="80000"/>
                  </a:lnTo>
                  <a:lnTo>
                    <a:pt x="0" y="80000"/>
                  </a:lnTo>
                  <a:close/>
                </a:path>
              </a:pathLst>
            </a:custGeom>
            <a:solidFill>
              <a:srgbClr val="F0997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g3fbb86b4b85_0_264"/>
            <p:cNvSpPr/>
            <p:nvPr/>
          </p:nvSpPr>
          <p:spPr>
            <a:xfrm>
              <a:off x="1409700" y="904875"/>
              <a:ext cx="1019100" cy="904800"/>
            </a:xfrm>
            <a:prstGeom prst="roundRect">
              <a:avLst>
                <a:gd fmla="val 6315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g3fbb86b4b85_0_264"/>
            <p:cNvSpPr txBox="1"/>
            <p:nvPr/>
          </p:nvSpPr>
          <p:spPr>
            <a:xfrm>
              <a:off x="1409700" y="904875"/>
              <a:ext cx="10191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Run * N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en-US" sz="10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no extra cost</a:t>
              </a:r>
              <a:endParaRPr b="0" sz="10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125" name="Google Shape;1125;g3fbb86b4b85_0_264"/>
            <p:cNvSpPr txBox="1"/>
            <p:nvPr/>
          </p:nvSpPr>
          <p:spPr>
            <a:xfrm>
              <a:off x="171450" y="2047875"/>
              <a:ext cx="2229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The rewrite happens at compile time. DSE never revisits it, however many times the code runs.</a:t>
              </a:r>
              <a:endParaRPr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1126" name="Google Shape;1126;g3fbb86b4b85_0_264"/>
          <p:cNvSpPr txBox="1"/>
          <p:nvPr/>
        </p:nvSpPr>
        <p:spPr>
          <a:xfrm>
            <a:off x="476250" y="976675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We </a:t>
            </a:r>
            <a:r>
              <a:rPr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merge 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paths within a branch </a:t>
            </a:r>
            <a:r>
              <a:rPr b="1" i="1" lang="en-US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statically </a:t>
            </a:r>
            <a:r>
              <a:rPr i="1" lang="en-US" sz="16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with the compile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r</a:t>
            </a:r>
            <a:r>
              <a:rPr i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i="1" sz="16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127" name="Google Shape;1127;g3fbb86b4b85_0_26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128" name="Google Shape;1128;g3fbb86b4b85_0_26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g3fbb86b4b85_0_26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h54e7b1b8cb4f435_0_18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6" name="Google Shape;1136;h54e7b1b8cb4f435_0_184"/>
          <p:cNvGrpSpPr/>
          <p:nvPr/>
        </p:nvGrpSpPr>
        <p:grpSpPr>
          <a:xfrm>
            <a:off x="422945" y="274330"/>
            <a:ext cx="8138100" cy="594300"/>
            <a:chOff x="0" y="0"/>
            <a:chExt cx="8138100" cy="594300"/>
          </a:xfrm>
        </p:grpSpPr>
        <p:sp>
          <p:nvSpPr>
            <p:cNvPr id="1137" name="Google Shape;1137;h54e7b1b8cb4f435_0_184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h54e7b1b8cb4f435_0_184"/>
            <p:cNvSpPr txBox="1"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Let's look at an example</a:t>
              </a:r>
              <a:endParaRPr b="1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139" name="Google Shape;1139;h54e7b1b8cb4f435_0_18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140" name="Google Shape;1140;h54e7b1b8cb4f435_0_18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h54e7b1b8cb4f435_0_18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42" name="Google Shape;1142;h54e7b1b8cb4f435_0_184"/>
          <p:cNvSpPr/>
          <p:nvPr/>
        </p:nvSpPr>
        <p:spPr>
          <a:xfrm>
            <a:off x="368550" y="1203275"/>
            <a:ext cx="5774400" cy="2965800"/>
          </a:xfrm>
          <a:prstGeom prst="roundRect">
            <a:avLst>
              <a:gd fmla="val 3428" name="adj"/>
            </a:avLst>
          </a:prstGeom>
          <a:solidFill>
            <a:srgbClr val="202024"/>
          </a:solidFill>
          <a:ln cap="flat" cmpd="sng" w="14300">
            <a:solidFill>
              <a:srgbClr val="6F71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h54e7b1b8cb4f435_0_184"/>
          <p:cNvSpPr/>
          <p:nvPr/>
        </p:nvSpPr>
        <p:spPr>
          <a:xfrm>
            <a:off x="597150" y="1384249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h54e7b1b8cb4f435_0_184"/>
          <p:cNvSpPr/>
          <p:nvPr/>
        </p:nvSpPr>
        <p:spPr>
          <a:xfrm>
            <a:off x="787650" y="1384249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h54e7b1b8cb4f435_0_184"/>
          <p:cNvSpPr/>
          <p:nvPr/>
        </p:nvSpPr>
        <p:spPr>
          <a:xfrm>
            <a:off x="978151" y="1384249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h54e7b1b8cb4f435_0_184"/>
          <p:cNvSpPr txBox="1"/>
          <p:nvPr/>
        </p:nvSpPr>
        <p:spPr>
          <a:xfrm>
            <a:off x="597150" y="1441475"/>
            <a:ext cx="55209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7BF874"/>
                </a:solidFill>
                <a:latin typeface="Courier New"/>
                <a:ea typeface="Courier New"/>
                <a:cs typeface="Courier New"/>
                <a:sym typeface="Courier New"/>
              </a:rPr>
              <a:t>to_upper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*text, 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n) {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 i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n; i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++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 {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  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((text[i]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    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}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3fbb86b4b85_0_12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3" name="Google Shape;1153;g3fbb86b4b85_0_126"/>
          <p:cNvGrpSpPr/>
          <p:nvPr/>
        </p:nvGrpSpPr>
        <p:grpSpPr>
          <a:xfrm>
            <a:off x="422945" y="274330"/>
            <a:ext cx="8138100" cy="594300"/>
            <a:chOff x="0" y="0"/>
            <a:chExt cx="8138100" cy="594300"/>
          </a:xfrm>
        </p:grpSpPr>
        <p:sp>
          <p:nvSpPr>
            <p:cNvPr id="1154" name="Google Shape;1154;g3fbb86b4b85_0_126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g3fbb86b4b85_0_126"/>
            <p:cNvSpPr txBox="1"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Let's look at an example</a:t>
              </a:r>
              <a:endParaRPr b="1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156" name="Google Shape;1156;g3fbb86b4b85_0_126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157" name="Google Shape;1157;g3fbb86b4b85_0_126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g3fbb86b4b85_0_126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59" name="Google Shape;1159;g3fbb86b4b85_0_126"/>
          <p:cNvSpPr/>
          <p:nvPr/>
        </p:nvSpPr>
        <p:spPr>
          <a:xfrm>
            <a:off x="368550" y="1203275"/>
            <a:ext cx="5774400" cy="2965800"/>
          </a:xfrm>
          <a:prstGeom prst="roundRect">
            <a:avLst>
              <a:gd fmla="val 3428" name="adj"/>
            </a:avLst>
          </a:prstGeom>
          <a:solidFill>
            <a:srgbClr val="202024"/>
          </a:solidFill>
          <a:ln cap="flat" cmpd="sng" w="14300">
            <a:solidFill>
              <a:srgbClr val="6F71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g3fbb86b4b85_0_126"/>
          <p:cNvSpPr/>
          <p:nvPr/>
        </p:nvSpPr>
        <p:spPr>
          <a:xfrm>
            <a:off x="597150" y="1384249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g3fbb86b4b85_0_126"/>
          <p:cNvSpPr/>
          <p:nvPr/>
        </p:nvSpPr>
        <p:spPr>
          <a:xfrm>
            <a:off x="787650" y="1384249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g3fbb86b4b85_0_126"/>
          <p:cNvSpPr/>
          <p:nvPr/>
        </p:nvSpPr>
        <p:spPr>
          <a:xfrm>
            <a:off x="978151" y="1384249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g3fbb86b4b85_0_126"/>
          <p:cNvSpPr txBox="1"/>
          <p:nvPr/>
        </p:nvSpPr>
        <p:spPr>
          <a:xfrm>
            <a:off x="597150" y="1441475"/>
            <a:ext cx="55209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7BF874"/>
                </a:solidFill>
                <a:latin typeface="Courier New"/>
                <a:ea typeface="Courier New"/>
                <a:cs typeface="Courier New"/>
                <a:sym typeface="Courier New"/>
              </a:rPr>
              <a:t>to_upper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*text, 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n) {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i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 i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n; i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++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 {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  </a:t>
            </a:r>
            <a:r>
              <a:rPr b="1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((text[i]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    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5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  }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5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164" name="Google Shape;1164;g3fbb86b4b85_0_126"/>
          <p:cNvPicPr preferRelativeResize="0"/>
          <p:nvPr/>
        </p:nvPicPr>
        <p:blipFill rotWithShape="1">
          <a:blip r:embed="rId3">
            <a:alphaModFix/>
          </a:blip>
          <a:srcRect b="5222" l="0" r="0" t="0"/>
          <a:stretch/>
        </p:blipFill>
        <p:spPr>
          <a:xfrm>
            <a:off x="6430370" y="804853"/>
            <a:ext cx="2050775" cy="37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h13b07611c8cfab93_0_11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h13b07611c8cfab93_0_11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2" name="Google Shape;1172;h13b07611c8cfab93_0_11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173" name="Google Shape;1173;h13b07611c8cfab93_0_11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h13b07611c8cfab93_0_11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17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75" name="Google Shape;1175;h13b07611c8cfab93_0_110"/>
          <p:cNvSpPr/>
          <p:nvPr/>
        </p:nvSpPr>
        <p:spPr>
          <a:xfrm>
            <a:off x="1489014" y="1457875"/>
            <a:ext cx="1376400" cy="637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55975" spcFirstLastPara="1" rIns="5597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b="1" lang="en-US" sz="171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br c</a:t>
            </a:r>
            <a:endParaRPr sz="1715"/>
          </a:p>
        </p:txBody>
      </p:sp>
      <p:cxnSp>
        <p:nvCxnSpPr>
          <p:cNvPr id="1176" name="Google Shape;1176;h13b07611c8cfab93_0_110"/>
          <p:cNvCxnSpPr/>
          <p:nvPr/>
        </p:nvCxnSpPr>
        <p:spPr>
          <a:xfrm flipH="1">
            <a:off x="1370912" y="1979554"/>
            <a:ext cx="429000" cy="6615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177" name="Google Shape;1177;h13b07611c8cfab93_0_110"/>
          <p:cNvCxnSpPr/>
          <p:nvPr/>
        </p:nvCxnSpPr>
        <p:spPr>
          <a:xfrm>
            <a:off x="2530262" y="1979554"/>
            <a:ext cx="429000" cy="6615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178" name="Google Shape;1178;h13b07611c8cfab93_0_110"/>
          <p:cNvSpPr/>
          <p:nvPr/>
        </p:nvSpPr>
        <p:spPr>
          <a:xfrm>
            <a:off x="579498" y="2707777"/>
            <a:ext cx="1470300" cy="489600"/>
          </a:xfrm>
          <a:prstGeom prst="rect">
            <a:avLst/>
          </a:prstGeom>
          <a:solidFill>
            <a:srgbClr val="FAECE7"/>
          </a:solidFill>
          <a:ln cap="flat" cmpd="sng" w="311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1" lang="en-US" sz="1715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t = a + 1</a:t>
            </a:r>
            <a:endParaRPr b="1" sz="1715"/>
          </a:p>
        </p:txBody>
      </p:sp>
      <p:sp>
        <p:nvSpPr>
          <p:cNvPr id="1179" name="Google Shape;1179;h13b07611c8cfab93_0_110"/>
          <p:cNvSpPr/>
          <p:nvPr/>
        </p:nvSpPr>
        <p:spPr>
          <a:xfrm>
            <a:off x="2539757" y="2707777"/>
            <a:ext cx="1470300" cy="489600"/>
          </a:xfrm>
          <a:prstGeom prst="rect">
            <a:avLst/>
          </a:prstGeom>
          <a:solidFill>
            <a:srgbClr val="FAECE7"/>
          </a:solidFill>
          <a:ln cap="flat" cmpd="sng" w="311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1" lang="en-US" sz="1715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t = b + 1</a:t>
            </a:r>
            <a:endParaRPr b="1" sz="1715"/>
          </a:p>
        </p:txBody>
      </p:sp>
      <p:cxnSp>
        <p:nvCxnSpPr>
          <p:cNvPr id="1180" name="Google Shape;1180;h13b07611c8cfab93_0_110"/>
          <p:cNvCxnSpPr/>
          <p:nvPr/>
        </p:nvCxnSpPr>
        <p:spPr>
          <a:xfrm>
            <a:off x="1314350" y="3197833"/>
            <a:ext cx="980100" cy="6129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181" name="Google Shape;1181;h13b07611c8cfab93_0_110"/>
          <p:cNvCxnSpPr/>
          <p:nvPr/>
        </p:nvCxnSpPr>
        <p:spPr>
          <a:xfrm flipH="1">
            <a:off x="2294754" y="3197833"/>
            <a:ext cx="980100" cy="6129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182" name="Google Shape;1182;h13b07611c8cfab93_0_110"/>
          <p:cNvSpPr/>
          <p:nvPr/>
        </p:nvSpPr>
        <p:spPr>
          <a:xfrm>
            <a:off x="1442134" y="3810647"/>
            <a:ext cx="1470300" cy="4896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0" i="0" lang="en-US" sz="1348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 sz="1715"/>
          </a:p>
        </p:txBody>
      </p:sp>
      <p:grpSp>
        <p:nvGrpSpPr>
          <p:cNvPr id="1183" name="Google Shape;1183;h13b07611c8cfab93_0_110"/>
          <p:cNvGrpSpPr/>
          <p:nvPr/>
        </p:nvGrpSpPr>
        <p:grpSpPr>
          <a:xfrm>
            <a:off x="422945" y="274325"/>
            <a:ext cx="9216605" cy="594305"/>
            <a:chOff x="0" y="-5"/>
            <a:chExt cx="9216605" cy="594305"/>
          </a:xfrm>
        </p:grpSpPr>
        <p:sp>
          <p:nvSpPr>
            <p:cNvPr id="1184" name="Google Shape;1184;h13b07611c8cfab93_0_110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h13b07611c8cfab93_0_110"/>
            <p:cNvSpPr txBox="1"/>
            <p:nvPr/>
          </p:nvSpPr>
          <p:spPr>
            <a:xfrm>
              <a:off x="5" y="-5"/>
              <a:ext cx="9216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Compilers can remove branches: If-conversion</a:t>
              </a:r>
              <a:endParaRPr b="1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h13b07611c8cfab93_0_30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2" name="Google Shape;1192;h13b07611c8cfab93_0_305"/>
          <p:cNvGrpSpPr/>
          <p:nvPr/>
        </p:nvGrpSpPr>
        <p:grpSpPr>
          <a:xfrm>
            <a:off x="422945" y="274325"/>
            <a:ext cx="9216605" cy="594305"/>
            <a:chOff x="0" y="-5"/>
            <a:chExt cx="9216605" cy="594305"/>
          </a:xfrm>
        </p:grpSpPr>
        <p:sp>
          <p:nvSpPr>
            <p:cNvPr id="1193" name="Google Shape;1193;h13b07611c8cfab93_0_305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h13b07611c8cfab93_0_305"/>
            <p:cNvSpPr txBox="1"/>
            <p:nvPr/>
          </p:nvSpPr>
          <p:spPr>
            <a:xfrm>
              <a:off x="5" y="-5"/>
              <a:ext cx="9216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Compilers can remove branches: If-conversion</a:t>
              </a:r>
              <a:endParaRPr b="1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195" name="Google Shape;1195;h13b07611c8cfab93_0_30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196" name="Google Shape;1196;h13b07611c8cfab93_0_30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h13b07611c8cfab93_0_30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17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98" name="Google Shape;1198;h13b07611c8cfab93_0_305"/>
          <p:cNvSpPr/>
          <p:nvPr/>
        </p:nvSpPr>
        <p:spPr>
          <a:xfrm>
            <a:off x="1489014" y="1457875"/>
            <a:ext cx="1376400" cy="637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55975" spcFirstLastPara="1" rIns="5597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b="1" lang="en-US" sz="171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br c</a:t>
            </a:r>
            <a:endParaRPr sz="1715"/>
          </a:p>
        </p:txBody>
      </p:sp>
      <p:cxnSp>
        <p:nvCxnSpPr>
          <p:cNvPr id="1199" name="Google Shape;1199;h13b07611c8cfab93_0_305"/>
          <p:cNvCxnSpPr/>
          <p:nvPr/>
        </p:nvCxnSpPr>
        <p:spPr>
          <a:xfrm flipH="1">
            <a:off x="1370912" y="1979554"/>
            <a:ext cx="429000" cy="6615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00" name="Google Shape;1200;h13b07611c8cfab93_0_305"/>
          <p:cNvCxnSpPr/>
          <p:nvPr/>
        </p:nvCxnSpPr>
        <p:spPr>
          <a:xfrm>
            <a:off x="2530262" y="1979554"/>
            <a:ext cx="429000" cy="6615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201" name="Google Shape;1201;h13b07611c8cfab93_0_305"/>
          <p:cNvSpPr/>
          <p:nvPr/>
        </p:nvSpPr>
        <p:spPr>
          <a:xfrm>
            <a:off x="579498" y="2707777"/>
            <a:ext cx="1470300" cy="489600"/>
          </a:xfrm>
          <a:prstGeom prst="rect">
            <a:avLst/>
          </a:prstGeom>
          <a:solidFill>
            <a:srgbClr val="FAECE7"/>
          </a:solidFill>
          <a:ln cap="flat" cmpd="sng" w="311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1" lang="en-US" sz="1715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t = a + 1</a:t>
            </a:r>
            <a:endParaRPr b="1" sz="1715"/>
          </a:p>
        </p:txBody>
      </p:sp>
      <p:sp>
        <p:nvSpPr>
          <p:cNvPr id="1202" name="Google Shape;1202;h13b07611c8cfab93_0_305"/>
          <p:cNvSpPr/>
          <p:nvPr/>
        </p:nvSpPr>
        <p:spPr>
          <a:xfrm>
            <a:off x="2539757" y="2707777"/>
            <a:ext cx="1470300" cy="489600"/>
          </a:xfrm>
          <a:prstGeom prst="rect">
            <a:avLst/>
          </a:prstGeom>
          <a:solidFill>
            <a:srgbClr val="FAECE7"/>
          </a:solidFill>
          <a:ln cap="flat" cmpd="sng" w="311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1" lang="en-US" sz="1715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t = b + 1</a:t>
            </a:r>
            <a:endParaRPr b="1" sz="1715"/>
          </a:p>
        </p:txBody>
      </p:sp>
      <p:cxnSp>
        <p:nvCxnSpPr>
          <p:cNvPr id="1203" name="Google Shape;1203;h13b07611c8cfab93_0_305"/>
          <p:cNvCxnSpPr/>
          <p:nvPr/>
        </p:nvCxnSpPr>
        <p:spPr>
          <a:xfrm>
            <a:off x="1314350" y="3197833"/>
            <a:ext cx="980100" cy="6129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04" name="Google Shape;1204;h13b07611c8cfab93_0_305"/>
          <p:cNvCxnSpPr/>
          <p:nvPr/>
        </p:nvCxnSpPr>
        <p:spPr>
          <a:xfrm flipH="1">
            <a:off x="2294754" y="3197833"/>
            <a:ext cx="980100" cy="6129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205" name="Google Shape;1205;h13b07611c8cfab93_0_305"/>
          <p:cNvSpPr/>
          <p:nvPr/>
        </p:nvSpPr>
        <p:spPr>
          <a:xfrm>
            <a:off x="1442134" y="3810647"/>
            <a:ext cx="1470300" cy="4896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0" i="0" lang="en-US" sz="1348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 sz="1715"/>
          </a:p>
        </p:txBody>
      </p:sp>
      <p:cxnSp>
        <p:nvCxnSpPr>
          <p:cNvPr id="1206" name="Google Shape;1206;h13b07611c8cfab93_0_305"/>
          <p:cNvCxnSpPr/>
          <p:nvPr/>
        </p:nvCxnSpPr>
        <p:spPr>
          <a:xfrm>
            <a:off x="4591493" y="2950171"/>
            <a:ext cx="980400" cy="4800"/>
          </a:xfrm>
          <a:prstGeom prst="straightConnector1">
            <a:avLst/>
          </a:prstGeom>
          <a:noFill/>
          <a:ln cap="flat" cmpd="sng" w="28450">
            <a:solidFill>
              <a:srgbClr val="D85A3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207" name="Google Shape;1207;h13b07611c8cfab93_0_305"/>
          <p:cNvSpPr/>
          <p:nvPr/>
        </p:nvSpPr>
        <p:spPr>
          <a:xfrm>
            <a:off x="5835115" y="2530319"/>
            <a:ext cx="3114300" cy="844500"/>
          </a:xfrm>
          <a:prstGeom prst="rect">
            <a:avLst/>
          </a:prstGeom>
          <a:solidFill>
            <a:srgbClr val="FAECE7"/>
          </a:solidFill>
          <a:ln cap="flat" cmpd="sng" w="316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875" lIns="113775" spcFirstLastPara="1" rIns="113775" wrap="square" tIns="56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9"/>
              <a:buFont typeface="Arial"/>
              <a:buNone/>
            </a:pPr>
            <a:r>
              <a:t/>
            </a:r>
            <a:endParaRPr sz="1991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9"/>
              <a:buFont typeface="Arial"/>
              <a:buNone/>
            </a:pPr>
            <a:r>
              <a:rPr lang="en-US" sz="1991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s = select c, a , b</a:t>
            </a:r>
            <a:endParaRPr sz="1991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9"/>
              <a:buFont typeface="Arial"/>
              <a:buNone/>
            </a:pPr>
            <a:r>
              <a:rPr lang="en-US" sz="1991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t = s + 1</a:t>
            </a:r>
            <a:endParaRPr sz="1991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9"/>
              <a:buFont typeface="Arial"/>
              <a:buNone/>
            </a:pPr>
            <a:r>
              <a:t/>
            </a:r>
            <a:endParaRPr sz="1991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h13b07611c8cfab93_0_27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4" name="Google Shape;1214;h13b07611c8cfab93_0_277"/>
          <p:cNvGrpSpPr/>
          <p:nvPr/>
        </p:nvGrpSpPr>
        <p:grpSpPr>
          <a:xfrm>
            <a:off x="422945" y="274330"/>
            <a:ext cx="8138100" cy="594300"/>
            <a:chOff x="0" y="0"/>
            <a:chExt cx="8138100" cy="594300"/>
          </a:xfrm>
        </p:grpSpPr>
        <p:sp>
          <p:nvSpPr>
            <p:cNvPr id="1215" name="Google Shape;1215;h13b07611c8cfab93_0_277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h13b07611c8cfab93_0_277"/>
            <p:cNvSpPr txBox="1"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Where if conversion falls short</a:t>
              </a:r>
              <a:endParaRPr b="1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217" name="Google Shape;1217;h13b07611c8cfab93_0_27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218" name="Google Shape;1218;h13b07611c8cfab93_0_27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h13b07611c8cfab93_0_27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18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20" name="Google Shape;1220;h13b07611c8cfab93_0_277"/>
          <p:cNvSpPr/>
          <p:nvPr/>
        </p:nvSpPr>
        <p:spPr>
          <a:xfrm>
            <a:off x="2064536" y="1740263"/>
            <a:ext cx="1383600" cy="6405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56275" spcFirstLastPara="1" rIns="5627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4"/>
              <a:buFont typeface="Arial"/>
              <a:buNone/>
            </a:pPr>
            <a:r>
              <a:rPr b="1" lang="en-US" sz="1724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br c</a:t>
            </a:r>
            <a:endParaRPr sz="1724"/>
          </a:p>
        </p:txBody>
      </p:sp>
      <p:cxnSp>
        <p:nvCxnSpPr>
          <p:cNvPr id="1221" name="Google Shape;1221;h13b07611c8cfab93_0_277"/>
          <p:cNvCxnSpPr/>
          <p:nvPr/>
        </p:nvCxnSpPr>
        <p:spPr>
          <a:xfrm flipH="1">
            <a:off x="1945653" y="2264665"/>
            <a:ext cx="431400" cy="665100"/>
          </a:xfrm>
          <a:prstGeom prst="straightConnector1">
            <a:avLst/>
          </a:prstGeom>
          <a:noFill/>
          <a:ln cap="flat" cmpd="sng" w="281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22" name="Google Shape;1222;h13b07611c8cfab93_0_277"/>
          <p:cNvCxnSpPr/>
          <p:nvPr/>
        </p:nvCxnSpPr>
        <p:spPr>
          <a:xfrm>
            <a:off x="3111203" y="2264665"/>
            <a:ext cx="431400" cy="665100"/>
          </a:xfrm>
          <a:prstGeom prst="straightConnector1">
            <a:avLst/>
          </a:prstGeom>
          <a:noFill/>
          <a:ln cap="flat" cmpd="sng" w="2815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223" name="Google Shape;1223;h13b07611c8cfab93_0_277"/>
          <p:cNvSpPr/>
          <p:nvPr/>
        </p:nvSpPr>
        <p:spPr>
          <a:xfrm>
            <a:off x="1150288" y="2996689"/>
            <a:ext cx="1477800" cy="492600"/>
          </a:xfrm>
          <a:prstGeom prst="rect">
            <a:avLst/>
          </a:prstGeom>
          <a:solidFill>
            <a:srgbClr val="FAECE7"/>
          </a:solidFill>
          <a:ln cap="flat" cmpd="sng" w="3127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275" lIns="112575" spcFirstLastPara="1" rIns="112575" wrap="square" tIns="56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5"/>
              <a:buFont typeface="Arial"/>
              <a:buNone/>
            </a:pPr>
            <a:r>
              <a:rPr lang="en-US" sz="1724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endParaRPr sz="1724"/>
          </a:p>
        </p:txBody>
      </p:sp>
      <p:sp>
        <p:nvSpPr>
          <p:cNvPr id="1224" name="Google Shape;1224;h13b07611c8cfab93_0_277"/>
          <p:cNvSpPr/>
          <p:nvPr/>
        </p:nvSpPr>
        <p:spPr>
          <a:xfrm>
            <a:off x="3120748" y="2996689"/>
            <a:ext cx="1477800" cy="492600"/>
          </a:xfrm>
          <a:prstGeom prst="rect">
            <a:avLst/>
          </a:prstGeom>
          <a:solidFill>
            <a:schemeClr val="lt2"/>
          </a:solidFill>
          <a:ln cap="flat" cmpd="sng" w="3127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56275" lIns="112575" spcFirstLastPara="1" rIns="112575" wrap="square" tIns="56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5"/>
              <a:buFont typeface="Arial"/>
              <a:buNone/>
            </a:pPr>
            <a:r>
              <a:rPr lang="en-US" sz="1724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no else</a:t>
            </a:r>
            <a:endParaRPr sz="1724"/>
          </a:p>
        </p:txBody>
      </p:sp>
      <p:sp>
        <p:nvSpPr>
          <p:cNvPr id="1225" name="Google Shape;1225;h13b07611c8cfab93_0_277"/>
          <p:cNvSpPr/>
          <p:nvPr/>
        </p:nvSpPr>
        <p:spPr>
          <a:xfrm>
            <a:off x="5292688" y="2197017"/>
            <a:ext cx="3081600" cy="83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56275" lIns="112575" spcFirstLastPara="1" rIns="112575" wrap="square" tIns="56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5"/>
              <a:buFont typeface="Arial"/>
              <a:buNone/>
            </a:pPr>
            <a:r>
              <a:t/>
            </a:r>
            <a:endParaRPr sz="1970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5"/>
              <a:buFont typeface="Arial"/>
              <a:buNone/>
            </a:pPr>
            <a:r>
              <a:rPr lang="en-US" sz="2463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Nothing to match against</a:t>
            </a:r>
            <a:endParaRPr sz="2463">
              <a:solidFill>
                <a:srgbClr val="993C1D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5"/>
              <a:buFont typeface="Arial"/>
              <a:buNone/>
            </a:pPr>
            <a:r>
              <a:t/>
            </a:r>
            <a:endParaRPr sz="1970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3fbb86b4b85_0_14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2" name="Google Shape;1232;g3fbb86b4b85_0_143"/>
          <p:cNvGrpSpPr/>
          <p:nvPr/>
        </p:nvGrpSpPr>
        <p:grpSpPr>
          <a:xfrm>
            <a:off x="284907" y="274325"/>
            <a:ext cx="8721000" cy="594306"/>
            <a:chOff x="-138038" y="-6"/>
            <a:chExt cx="8721000" cy="594306"/>
          </a:xfrm>
        </p:grpSpPr>
        <p:sp>
          <p:nvSpPr>
            <p:cNvPr id="1233" name="Google Shape;1233;g3fbb86b4b85_0_143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g3fbb86b4b85_0_143"/>
            <p:cNvSpPr txBox="1"/>
            <p:nvPr/>
          </p:nvSpPr>
          <p:spPr>
            <a:xfrm>
              <a:off x="-138038" y="-6"/>
              <a:ext cx="87210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Example of Melding- Intermediate Representation</a:t>
              </a:r>
              <a:endParaRPr b="1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235" name="Google Shape;1235;g3fbb86b4b85_0_14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236" name="Google Shape;1236;g3fbb86b4b85_0_14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g3fbb86b4b85_0_14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38" name="Google Shape;1238;g3fbb86b4b85_0_143"/>
          <p:cNvSpPr txBox="1"/>
          <p:nvPr/>
        </p:nvSpPr>
        <p:spPr>
          <a:xfrm>
            <a:off x="1404905" y="143071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239" name="Google Shape;1239;g3fbb86b4b85_0_1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3655" y="1360953"/>
            <a:ext cx="35295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g3fbb86b4b85_0_143"/>
          <p:cNvSpPr/>
          <p:nvPr/>
        </p:nvSpPr>
        <p:spPr>
          <a:xfrm>
            <a:off x="817191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g3fbb86b4b85_0_143"/>
          <p:cNvSpPr/>
          <p:nvPr/>
        </p:nvSpPr>
        <p:spPr>
          <a:xfrm>
            <a:off x="964028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g3fbb86b4b85_0_143"/>
          <p:cNvSpPr/>
          <p:nvPr/>
        </p:nvSpPr>
        <p:spPr>
          <a:xfrm>
            <a:off x="1110866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g3fbb86b4b85_0_143"/>
          <p:cNvSpPr txBox="1"/>
          <p:nvPr/>
        </p:nvSpPr>
        <p:spPr>
          <a:xfrm>
            <a:off x="589430" y="1759628"/>
            <a:ext cx="3821100" cy="28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&amp;&amp;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)){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 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t1 </a:t>
            </a:r>
            <a:r>
              <a:rPr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</a:t>
            </a:r>
            <a:endParaRPr b="1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t1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44" name="Google Shape;1244;g3fbb86b4b85_0_143"/>
          <p:cNvSpPr txBox="1"/>
          <p:nvPr/>
        </p:nvSpPr>
        <p:spPr>
          <a:xfrm>
            <a:off x="1336956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3fbb86b4b85_0_31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1" name="Google Shape;1251;g3fbb86b4b85_0_312"/>
          <p:cNvGrpSpPr/>
          <p:nvPr/>
        </p:nvGrpSpPr>
        <p:grpSpPr>
          <a:xfrm>
            <a:off x="284907" y="274325"/>
            <a:ext cx="8721000" cy="594306"/>
            <a:chOff x="-138038" y="-6"/>
            <a:chExt cx="8721000" cy="594306"/>
          </a:xfrm>
        </p:grpSpPr>
        <p:sp>
          <p:nvSpPr>
            <p:cNvPr id="1252" name="Google Shape;1252;g3fbb86b4b85_0_312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g3fbb86b4b85_0_312"/>
            <p:cNvSpPr txBox="1"/>
            <p:nvPr/>
          </p:nvSpPr>
          <p:spPr>
            <a:xfrm>
              <a:off x="-138038" y="-6"/>
              <a:ext cx="87210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Example of Melding - Intermediate Representation</a:t>
              </a:r>
              <a:endParaRPr b="1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254" name="Google Shape;1254;g3fbb86b4b85_0_312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255" name="Google Shape;1255;g3fbb86b4b85_0_312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g3fbb86b4b85_0_312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57" name="Google Shape;1257;g3fbb86b4b85_0_312"/>
          <p:cNvSpPr txBox="1"/>
          <p:nvPr/>
        </p:nvSpPr>
        <p:spPr>
          <a:xfrm>
            <a:off x="1404905" y="143071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258" name="Google Shape;1258;g3fbb86b4b85_0_3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2680" y="1360953"/>
            <a:ext cx="35298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9" name="Google Shape;1259;g3fbb86b4b85_0_312"/>
          <p:cNvSpPr/>
          <p:nvPr/>
        </p:nvSpPr>
        <p:spPr>
          <a:xfrm>
            <a:off x="4966226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0" name="Google Shape;1260;g3fbb86b4b85_0_312"/>
          <p:cNvSpPr/>
          <p:nvPr/>
        </p:nvSpPr>
        <p:spPr>
          <a:xfrm>
            <a:off x="5113063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g3fbb86b4b85_0_312"/>
          <p:cNvSpPr/>
          <p:nvPr/>
        </p:nvSpPr>
        <p:spPr>
          <a:xfrm>
            <a:off x="5259900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g3fbb86b4b85_0_312"/>
          <p:cNvSpPr txBox="1"/>
          <p:nvPr/>
        </p:nvSpPr>
        <p:spPr>
          <a:xfrm>
            <a:off x="4713575" y="2057225"/>
            <a:ext cx="3034500" cy="251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t7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t8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t8;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63" name="Google Shape;1263;g3fbb86b4b85_0_312"/>
          <p:cNvSpPr txBox="1"/>
          <p:nvPr/>
        </p:nvSpPr>
        <p:spPr>
          <a:xfrm>
            <a:off x="5505327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264" name="Google Shape;1264;g3fbb86b4b85_0_3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3655" y="1360953"/>
            <a:ext cx="35295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g3fbb86b4b85_0_312"/>
          <p:cNvSpPr/>
          <p:nvPr/>
        </p:nvSpPr>
        <p:spPr>
          <a:xfrm>
            <a:off x="817191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g3fbb86b4b85_0_312"/>
          <p:cNvSpPr/>
          <p:nvPr/>
        </p:nvSpPr>
        <p:spPr>
          <a:xfrm>
            <a:off x="964028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g3fbb86b4b85_0_312"/>
          <p:cNvSpPr/>
          <p:nvPr/>
        </p:nvSpPr>
        <p:spPr>
          <a:xfrm>
            <a:off x="1110866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g3fbb86b4b85_0_312"/>
          <p:cNvSpPr txBox="1"/>
          <p:nvPr/>
        </p:nvSpPr>
        <p:spPr>
          <a:xfrm>
            <a:off x="589430" y="1759628"/>
            <a:ext cx="3821100" cy="28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&amp;&amp;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)){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 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t1 </a:t>
            </a:r>
            <a:r>
              <a:rPr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</a:t>
            </a:r>
            <a:endParaRPr b="1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t1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69" name="Google Shape;1269;g3fbb86b4b85_0_312"/>
          <p:cNvSpPr txBox="1"/>
          <p:nvPr/>
        </p:nvSpPr>
        <p:spPr>
          <a:xfrm>
            <a:off x="1336956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70" name="Google Shape;1270;g3fbb86b4b85_0_312"/>
          <p:cNvSpPr txBox="1"/>
          <p:nvPr/>
        </p:nvSpPr>
        <p:spPr>
          <a:xfrm>
            <a:off x="4947275" y="1746200"/>
            <a:ext cx="31284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// extra instructions</a:t>
            </a:r>
            <a:endParaRPr sz="1600">
              <a:solidFill>
                <a:srgbClr val="F0997B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3fbb86b4b85_0_37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7" name="Google Shape;1277;g3fbb86b4b85_0_375"/>
          <p:cNvGrpSpPr/>
          <p:nvPr/>
        </p:nvGrpSpPr>
        <p:grpSpPr>
          <a:xfrm>
            <a:off x="284907" y="274325"/>
            <a:ext cx="8721000" cy="594306"/>
            <a:chOff x="-138038" y="-6"/>
            <a:chExt cx="8721000" cy="594306"/>
          </a:xfrm>
        </p:grpSpPr>
        <p:sp>
          <p:nvSpPr>
            <p:cNvPr id="1278" name="Google Shape;1278;g3fbb86b4b85_0_375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g3fbb86b4b85_0_375"/>
            <p:cNvSpPr txBox="1"/>
            <p:nvPr/>
          </p:nvSpPr>
          <p:spPr>
            <a:xfrm>
              <a:off x="-138038" y="-6"/>
              <a:ext cx="87210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Example of Melding - Intermediate Representation</a:t>
              </a:r>
              <a:endParaRPr b="1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280" name="Google Shape;1280;g3fbb86b4b85_0_37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281" name="Google Shape;1281;g3fbb86b4b85_0_37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g3fbb86b4b85_0_37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83" name="Google Shape;1283;g3fbb86b4b85_0_375"/>
          <p:cNvSpPr txBox="1"/>
          <p:nvPr/>
        </p:nvSpPr>
        <p:spPr>
          <a:xfrm>
            <a:off x="1404905" y="143071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284" name="Google Shape;1284;g3fbb86b4b85_0_3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2680" y="1360953"/>
            <a:ext cx="35298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g3fbb86b4b85_0_375"/>
          <p:cNvSpPr/>
          <p:nvPr/>
        </p:nvSpPr>
        <p:spPr>
          <a:xfrm>
            <a:off x="4966226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g3fbb86b4b85_0_375"/>
          <p:cNvSpPr/>
          <p:nvPr/>
        </p:nvSpPr>
        <p:spPr>
          <a:xfrm>
            <a:off x="5113063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g3fbb86b4b85_0_375"/>
          <p:cNvSpPr/>
          <p:nvPr/>
        </p:nvSpPr>
        <p:spPr>
          <a:xfrm>
            <a:off x="5259900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g3fbb86b4b85_0_375"/>
          <p:cNvSpPr txBox="1"/>
          <p:nvPr/>
        </p:nvSpPr>
        <p:spPr>
          <a:xfrm>
            <a:off x="4713565" y="2057236"/>
            <a:ext cx="5065800" cy="251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t7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t8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t8;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89" name="Google Shape;1289;g3fbb86b4b85_0_375"/>
          <p:cNvSpPr txBox="1"/>
          <p:nvPr/>
        </p:nvSpPr>
        <p:spPr>
          <a:xfrm>
            <a:off x="5505327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290" name="Google Shape;1290;g3fbb86b4b85_0_3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55" y="1360953"/>
            <a:ext cx="35295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1" name="Google Shape;1291;g3fbb86b4b85_0_375"/>
          <p:cNvSpPr/>
          <p:nvPr/>
        </p:nvSpPr>
        <p:spPr>
          <a:xfrm>
            <a:off x="817191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2" name="Google Shape;1292;g3fbb86b4b85_0_375"/>
          <p:cNvSpPr/>
          <p:nvPr/>
        </p:nvSpPr>
        <p:spPr>
          <a:xfrm>
            <a:off x="964028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g3fbb86b4b85_0_375"/>
          <p:cNvSpPr/>
          <p:nvPr/>
        </p:nvSpPr>
        <p:spPr>
          <a:xfrm>
            <a:off x="1110866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g3fbb86b4b85_0_375"/>
          <p:cNvSpPr txBox="1"/>
          <p:nvPr/>
        </p:nvSpPr>
        <p:spPr>
          <a:xfrm>
            <a:off x="589430" y="1759628"/>
            <a:ext cx="3821100" cy="28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&amp;&amp;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)){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 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t1 </a:t>
            </a:r>
            <a:r>
              <a:rPr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</a:t>
            </a:r>
            <a:endParaRPr b="1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t1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95" name="Google Shape;1295;g3fbb86b4b85_0_375"/>
          <p:cNvSpPr txBox="1"/>
          <p:nvPr/>
        </p:nvSpPr>
        <p:spPr>
          <a:xfrm>
            <a:off x="1336956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96" name="Google Shape;1296;g3fbb86b4b85_0_375"/>
          <p:cNvSpPr/>
          <p:nvPr/>
        </p:nvSpPr>
        <p:spPr>
          <a:xfrm>
            <a:off x="1142325" y="1743725"/>
            <a:ext cx="2715300" cy="710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g3fbb86b4b85_0_375"/>
          <p:cNvSpPr/>
          <p:nvPr/>
        </p:nvSpPr>
        <p:spPr>
          <a:xfrm>
            <a:off x="5259900" y="2104025"/>
            <a:ext cx="2005500" cy="365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g3fbb86b4b85_0_375"/>
          <p:cNvSpPr/>
          <p:nvPr/>
        </p:nvSpPr>
        <p:spPr>
          <a:xfrm>
            <a:off x="1876575" y="3328925"/>
            <a:ext cx="5715000" cy="857400"/>
          </a:xfrm>
          <a:prstGeom prst="rect">
            <a:avLst/>
          </a:prstGeom>
          <a:solidFill>
            <a:srgbClr val="1A1B26"/>
          </a:solidFill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300" lIns="171450" spcFirstLastPara="1" rIns="171450" wrap="square" tIns="114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unsigned</a:t>
            </a:r>
            <a:r>
              <a:rPr i="0" lang="en-US" sz="125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25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i="0" lang="en-US" sz="125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0" lang="en-US" sz="12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i="0" lang="en-US" sz="125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0" lang="en-US" sz="12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(text[i] </a:t>
            </a:r>
            <a:r>
              <a:rPr i="0" lang="en-US" sz="12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i="0" lang="en-US" sz="125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0" lang="en-US" sz="125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i="0" lang="en-US" sz="12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i="0" lang="en-US" sz="12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</a:t>
            </a:r>
            <a:r>
              <a:rPr i="0" lang="en-US" sz="125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0" lang="en-US" sz="12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(text[i] </a:t>
            </a:r>
            <a:r>
              <a:rPr i="0" lang="en-US" sz="12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i="0" lang="en-US" sz="125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i="0" lang="en-US" sz="125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i="0" lang="en-US" sz="12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i="0" sz="1250"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299" name="Google Shape;1299;g3fbb86b4b85_0_375"/>
          <p:cNvCxnSpPr>
            <a:stCxn id="1296" idx="2"/>
          </p:cNvCxnSpPr>
          <p:nvPr/>
        </p:nvCxnSpPr>
        <p:spPr>
          <a:xfrm>
            <a:off x="2499975" y="2453825"/>
            <a:ext cx="1281600" cy="901200"/>
          </a:xfrm>
          <a:prstGeom prst="straightConnector1">
            <a:avLst/>
          </a:prstGeom>
          <a:noFill/>
          <a:ln cap="flat" cmpd="sng" w="28575">
            <a:solidFill>
              <a:srgbClr val="FF5F5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0" name="Google Shape;1300;g3fbb86b4b85_0_375"/>
          <p:cNvCxnSpPr>
            <a:endCxn id="1298" idx="0"/>
          </p:cNvCxnSpPr>
          <p:nvPr/>
        </p:nvCxnSpPr>
        <p:spPr>
          <a:xfrm flipH="1">
            <a:off x="4734075" y="2469125"/>
            <a:ext cx="950100" cy="859800"/>
          </a:xfrm>
          <a:prstGeom prst="straightConnector1">
            <a:avLst/>
          </a:prstGeom>
          <a:noFill/>
          <a:ln cap="flat" cmpd="sng" w="28575">
            <a:solidFill>
              <a:srgbClr val="FF5F5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1" name="Google Shape;1301;g3fbb86b4b85_0_375"/>
          <p:cNvSpPr txBox="1"/>
          <p:nvPr/>
        </p:nvSpPr>
        <p:spPr>
          <a:xfrm>
            <a:off x="4947275" y="1746200"/>
            <a:ext cx="31284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// extra instructions</a:t>
            </a:r>
            <a:endParaRPr sz="1600">
              <a:solidFill>
                <a:srgbClr val="F0997B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fbb86b4b85_0_55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8" name="Google Shape;1308;g3fbb86b4b85_0_553"/>
          <p:cNvGrpSpPr/>
          <p:nvPr/>
        </p:nvGrpSpPr>
        <p:grpSpPr>
          <a:xfrm>
            <a:off x="284907" y="274325"/>
            <a:ext cx="8721000" cy="594306"/>
            <a:chOff x="-138038" y="-6"/>
            <a:chExt cx="8721000" cy="594306"/>
          </a:xfrm>
        </p:grpSpPr>
        <p:sp>
          <p:nvSpPr>
            <p:cNvPr id="1309" name="Google Shape;1309;g3fbb86b4b85_0_553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g3fbb86b4b85_0_553"/>
            <p:cNvSpPr txBox="1"/>
            <p:nvPr/>
          </p:nvSpPr>
          <p:spPr>
            <a:xfrm>
              <a:off x="-138038" y="-6"/>
              <a:ext cx="87210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Example of Melding - Intermediate Representation</a:t>
              </a:r>
              <a:endParaRPr b="1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311" name="Google Shape;1311;g3fbb86b4b85_0_55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312" name="Google Shape;1312;g3fbb86b4b85_0_55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g3fbb86b4b85_0_55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314" name="Google Shape;1314;g3fbb86b4b85_0_553"/>
          <p:cNvSpPr txBox="1"/>
          <p:nvPr/>
        </p:nvSpPr>
        <p:spPr>
          <a:xfrm>
            <a:off x="1404905" y="143071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315" name="Google Shape;1315;g3fbb86b4b85_0_5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2680" y="1360953"/>
            <a:ext cx="35298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g3fbb86b4b85_0_553"/>
          <p:cNvSpPr/>
          <p:nvPr/>
        </p:nvSpPr>
        <p:spPr>
          <a:xfrm>
            <a:off x="4966226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g3fbb86b4b85_0_553"/>
          <p:cNvSpPr/>
          <p:nvPr/>
        </p:nvSpPr>
        <p:spPr>
          <a:xfrm>
            <a:off x="5113063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g3fbb86b4b85_0_553"/>
          <p:cNvSpPr/>
          <p:nvPr/>
        </p:nvSpPr>
        <p:spPr>
          <a:xfrm>
            <a:off x="5259900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g3fbb86b4b85_0_553"/>
          <p:cNvSpPr txBox="1"/>
          <p:nvPr/>
        </p:nvSpPr>
        <p:spPr>
          <a:xfrm>
            <a:off x="4713575" y="2057225"/>
            <a:ext cx="3034500" cy="251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t7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t8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t8;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20" name="Google Shape;1320;g3fbb86b4b85_0_553"/>
          <p:cNvSpPr txBox="1"/>
          <p:nvPr/>
        </p:nvSpPr>
        <p:spPr>
          <a:xfrm>
            <a:off x="5505327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321" name="Google Shape;1321;g3fbb86b4b85_0_5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55" y="1360953"/>
            <a:ext cx="35295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g3fbb86b4b85_0_553"/>
          <p:cNvSpPr/>
          <p:nvPr/>
        </p:nvSpPr>
        <p:spPr>
          <a:xfrm>
            <a:off x="817191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g3fbb86b4b85_0_553"/>
          <p:cNvSpPr/>
          <p:nvPr/>
        </p:nvSpPr>
        <p:spPr>
          <a:xfrm>
            <a:off x="964028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4" name="Google Shape;1324;g3fbb86b4b85_0_553"/>
          <p:cNvSpPr/>
          <p:nvPr/>
        </p:nvSpPr>
        <p:spPr>
          <a:xfrm>
            <a:off x="1110866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g3fbb86b4b85_0_553"/>
          <p:cNvSpPr txBox="1"/>
          <p:nvPr/>
        </p:nvSpPr>
        <p:spPr>
          <a:xfrm>
            <a:off x="589430" y="1759628"/>
            <a:ext cx="3821100" cy="28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&amp;&amp;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)){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 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t1 </a:t>
            </a:r>
            <a:r>
              <a:rPr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</a:t>
            </a:r>
            <a:endParaRPr b="1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t1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26" name="Google Shape;1326;g3fbb86b4b85_0_553"/>
          <p:cNvSpPr txBox="1"/>
          <p:nvPr/>
        </p:nvSpPr>
        <p:spPr>
          <a:xfrm>
            <a:off x="1336956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27" name="Google Shape;1327;g3fbb86b4b85_0_553"/>
          <p:cNvSpPr/>
          <p:nvPr/>
        </p:nvSpPr>
        <p:spPr>
          <a:xfrm>
            <a:off x="1110875" y="2421900"/>
            <a:ext cx="2443200" cy="365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g3fbb86b4b85_0_553"/>
          <p:cNvSpPr/>
          <p:nvPr/>
        </p:nvSpPr>
        <p:spPr>
          <a:xfrm>
            <a:off x="5228075" y="2421900"/>
            <a:ext cx="2005500" cy="365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9" name="Google Shape;1329;g3fbb86b4b85_0_553"/>
          <p:cNvSpPr/>
          <p:nvPr/>
        </p:nvSpPr>
        <p:spPr>
          <a:xfrm>
            <a:off x="2655046" y="3549577"/>
            <a:ext cx="3980700" cy="857400"/>
          </a:xfrm>
          <a:prstGeom prst="rect">
            <a:avLst/>
          </a:prstGeom>
          <a:solidFill>
            <a:srgbClr val="1A1B26"/>
          </a:solidFill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300" lIns="171450" spcFirstLastPara="1" rIns="171450" wrap="square" tIns="114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None/>
            </a:pPr>
            <a:r>
              <a:rPr b="1" i="0" lang="en-US" sz="1450" u="none" strike="noStrike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t1</a:t>
            </a:r>
            <a:r>
              <a:rPr b="1" i="0" lang="en-US" sz="145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_</a:t>
            </a:r>
            <a:r>
              <a:rPr b="1" i="0" lang="en-US" sz="1450" u="none" strike="noStrike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t5</a:t>
            </a:r>
            <a:r>
              <a:rPr b="1" i="0" lang="en-US" sz="145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5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45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450" u="none" strike="noStrike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330" name="Google Shape;1330;g3fbb86b4b85_0_553"/>
          <p:cNvCxnSpPr>
            <a:stCxn id="1327" idx="2"/>
          </p:cNvCxnSpPr>
          <p:nvPr/>
        </p:nvCxnSpPr>
        <p:spPr>
          <a:xfrm>
            <a:off x="2332475" y="2787000"/>
            <a:ext cx="1022700" cy="710400"/>
          </a:xfrm>
          <a:prstGeom prst="straightConnector1">
            <a:avLst/>
          </a:prstGeom>
          <a:noFill/>
          <a:ln cap="flat" cmpd="sng" w="28575">
            <a:solidFill>
              <a:srgbClr val="FF5F5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1" name="Google Shape;1331;g3fbb86b4b85_0_553"/>
          <p:cNvCxnSpPr>
            <a:stCxn id="1328" idx="2"/>
          </p:cNvCxnSpPr>
          <p:nvPr/>
        </p:nvCxnSpPr>
        <p:spPr>
          <a:xfrm flipH="1">
            <a:off x="4990025" y="2787000"/>
            <a:ext cx="1240800" cy="753000"/>
          </a:xfrm>
          <a:prstGeom prst="straightConnector1">
            <a:avLst/>
          </a:prstGeom>
          <a:noFill/>
          <a:ln cap="flat" cmpd="sng" w="28575">
            <a:solidFill>
              <a:srgbClr val="FF5F5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32" name="Google Shape;1332;g3fbb86b4b85_0_553"/>
          <p:cNvSpPr txBox="1"/>
          <p:nvPr/>
        </p:nvSpPr>
        <p:spPr>
          <a:xfrm>
            <a:off x="4947275" y="1746200"/>
            <a:ext cx="31284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// extra instructions</a:t>
            </a:r>
            <a:endParaRPr sz="1600">
              <a:solidFill>
                <a:srgbClr val="F0997B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3fbb86b4b85_0_63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9" name="Google Shape;1339;g3fbb86b4b85_0_635"/>
          <p:cNvGrpSpPr/>
          <p:nvPr/>
        </p:nvGrpSpPr>
        <p:grpSpPr>
          <a:xfrm>
            <a:off x="284907" y="274325"/>
            <a:ext cx="8721000" cy="594306"/>
            <a:chOff x="-138038" y="-6"/>
            <a:chExt cx="8721000" cy="594306"/>
          </a:xfrm>
        </p:grpSpPr>
        <p:sp>
          <p:nvSpPr>
            <p:cNvPr id="1340" name="Google Shape;1340;g3fbb86b4b85_0_635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g3fbb86b4b85_0_635"/>
            <p:cNvSpPr txBox="1"/>
            <p:nvPr/>
          </p:nvSpPr>
          <p:spPr>
            <a:xfrm>
              <a:off x="-138038" y="-6"/>
              <a:ext cx="87210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Example of Merging - Intermediate Representation</a:t>
              </a:r>
              <a:endParaRPr b="1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342" name="Google Shape;1342;g3fbb86b4b85_0_63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343" name="Google Shape;1343;g3fbb86b4b85_0_63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g3fbb86b4b85_0_63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19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345" name="Google Shape;1345;g3fbb86b4b85_0_635"/>
          <p:cNvSpPr txBox="1"/>
          <p:nvPr/>
        </p:nvSpPr>
        <p:spPr>
          <a:xfrm>
            <a:off x="1404905" y="143071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346" name="Google Shape;1346;g3fbb86b4b85_0_6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2680" y="1360953"/>
            <a:ext cx="35298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7" name="Google Shape;1347;g3fbb86b4b85_0_635"/>
          <p:cNvSpPr/>
          <p:nvPr/>
        </p:nvSpPr>
        <p:spPr>
          <a:xfrm>
            <a:off x="4966226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g3fbb86b4b85_0_635"/>
          <p:cNvSpPr/>
          <p:nvPr/>
        </p:nvSpPr>
        <p:spPr>
          <a:xfrm>
            <a:off x="5113063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g3fbb86b4b85_0_635"/>
          <p:cNvSpPr/>
          <p:nvPr/>
        </p:nvSpPr>
        <p:spPr>
          <a:xfrm>
            <a:off x="5259900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g3fbb86b4b85_0_635"/>
          <p:cNvSpPr txBox="1"/>
          <p:nvPr/>
        </p:nvSpPr>
        <p:spPr>
          <a:xfrm>
            <a:off x="4713575" y="2057225"/>
            <a:ext cx="3034500" cy="251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t5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t7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t6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t8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 u="none" strike="noStrike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t8;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 u="none" strike="noStrike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 u="none" strike="noStrike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1" i="0" sz="1700" u="none" strike="noStrike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51" name="Google Shape;1351;g3fbb86b4b85_0_635"/>
          <p:cNvSpPr txBox="1"/>
          <p:nvPr/>
        </p:nvSpPr>
        <p:spPr>
          <a:xfrm>
            <a:off x="5505327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352" name="Google Shape;1352;g3fbb86b4b85_0_6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55" y="1360953"/>
            <a:ext cx="3529500" cy="32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g3fbb86b4b85_0_635"/>
          <p:cNvSpPr/>
          <p:nvPr/>
        </p:nvSpPr>
        <p:spPr>
          <a:xfrm>
            <a:off x="817191" y="1512023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g3fbb86b4b85_0_635"/>
          <p:cNvSpPr/>
          <p:nvPr/>
        </p:nvSpPr>
        <p:spPr>
          <a:xfrm>
            <a:off x="964028" y="1512023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g3fbb86b4b85_0_635"/>
          <p:cNvSpPr/>
          <p:nvPr/>
        </p:nvSpPr>
        <p:spPr>
          <a:xfrm>
            <a:off x="1110866" y="1512023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g3fbb86b4b85_0_635"/>
          <p:cNvSpPr txBox="1"/>
          <p:nvPr/>
        </p:nvSpPr>
        <p:spPr>
          <a:xfrm>
            <a:off x="589430" y="1759628"/>
            <a:ext cx="3821100" cy="28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381000" spcFirstLastPara="1" rIns="3810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&amp;&amp;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)){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3 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t1 </a:t>
            </a:r>
            <a:r>
              <a:rPr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</a:t>
            </a:r>
            <a:endParaRPr b="1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t1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0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</a:t>
            </a:r>
            <a:r>
              <a:rPr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b="1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7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57" name="Google Shape;1357;g3fbb86b4b85_0_635"/>
          <p:cNvSpPr txBox="1"/>
          <p:nvPr/>
        </p:nvSpPr>
        <p:spPr>
          <a:xfrm>
            <a:off x="1336956" y="147268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</a:t>
            </a:r>
            <a:r>
              <a:rPr b="1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58" name="Google Shape;1358;g3fbb86b4b85_0_635"/>
          <p:cNvSpPr/>
          <p:nvPr/>
        </p:nvSpPr>
        <p:spPr>
          <a:xfrm>
            <a:off x="1078325" y="2815650"/>
            <a:ext cx="2443200" cy="365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g3fbb86b4b85_0_635"/>
          <p:cNvSpPr/>
          <p:nvPr/>
        </p:nvSpPr>
        <p:spPr>
          <a:xfrm>
            <a:off x="5169325" y="2748875"/>
            <a:ext cx="2005500" cy="365100"/>
          </a:xfrm>
          <a:prstGeom prst="rect">
            <a:avLst/>
          </a:prstGeom>
          <a:noFill/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g3fbb86b4b85_0_635"/>
          <p:cNvSpPr/>
          <p:nvPr/>
        </p:nvSpPr>
        <p:spPr>
          <a:xfrm>
            <a:off x="2655046" y="3549577"/>
            <a:ext cx="3980700" cy="857400"/>
          </a:xfrm>
          <a:prstGeom prst="rect">
            <a:avLst/>
          </a:prstGeom>
          <a:solidFill>
            <a:srgbClr val="1A1B26"/>
          </a:solidFill>
          <a:ln cap="flat" cmpd="sng" w="1905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300" lIns="171450" spcFirstLastPara="1" rIns="171450" wrap="square" tIns="114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s1 </a:t>
            </a:r>
            <a:r>
              <a:rPr b="0" i="0" lang="en-US" sz="14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5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4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5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4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?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5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4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5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0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b="1" i="0" lang="en-US" sz="145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t2_t6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4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5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t1_t5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145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1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s1</a:t>
            </a:r>
            <a:r>
              <a:rPr b="0" i="0" lang="en-US" sz="145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45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361" name="Google Shape;1361;g3fbb86b4b85_0_635"/>
          <p:cNvCxnSpPr>
            <a:stCxn id="1358" idx="2"/>
          </p:cNvCxnSpPr>
          <p:nvPr/>
        </p:nvCxnSpPr>
        <p:spPr>
          <a:xfrm>
            <a:off x="2299925" y="3180750"/>
            <a:ext cx="1055400" cy="316500"/>
          </a:xfrm>
          <a:prstGeom prst="straightConnector1">
            <a:avLst/>
          </a:prstGeom>
          <a:noFill/>
          <a:ln cap="flat" cmpd="sng" w="28575">
            <a:solidFill>
              <a:srgbClr val="FF5F5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62" name="Google Shape;1362;g3fbb86b4b85_0_635"/>
          <p:cNvCxnSpPr>
            <a:stCxn id="1359" idx="2"/>
            <a:endCxn id="1360" idx="0"/>
          </p:cNvCxnSpPr>
          <p:nvPr/>
        </p:nvCxnSpPr>
        <p:spPr>
          <a:xfrm flipH="1">
            <a:off x="4645375" y="3113975"/>
            <a:ext cx="1526700" cy="435600"/>
          </a:xfrm>
          <a:prstGeom prst="straightConnector1">
            <a:avLst/>
          </a:prstGeom>
          <a:noFill/>
          <a:ln cap="flat" cmpd="sng" w="28575">
            <a:solidFill>
              <a:srgbClr val="FF5F5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63" name="Google Shape;1363;g3fbb86b4b85_0_635"/>
          <p:cNvSpPr txBox="1"/>
          <p:nvPr/>
        </p:nvSpPr>
        <p:spPr>
          <a:xfrm>
            <a:off x="4947275" y="1746200"/>
            <a:ext cx="31284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// extra instructions</a:t>
            </a:r>
            <a:endParaRPr sz="1600">
              <a:solidFill>
                <a:srgbClr val="F0997B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3fbb86b4b85_0_70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0" name="Google Shape;1370;g3fbb86b4b85_0_704"/>
          <p:cNvGrpSpPr/>
          <p:nvPr/>
        </p:nvGrpSpPr>
        <p:grpSpPr>
          <a:xfrm>
            <a:off x="284907" y="274325"/>
            <a:ext cx="8721000" cy="594306"/>
            <a:chOff x="-138038" y="-6"/>
            <a:chExt cx="8721000" cy="594306"/>
          </a:xfrm>
        </p:grpSpPr>
        <p:sp>
          <p:nvSpPr>
            <p:cNvPr id="1371" name="Google Shape;1371;g3fbb86b4b85_0_704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g3fbb86b4b85_0_704"/>
            <p:cNvSpPr txBox="1"/>
            <p:nvPr/>
          </p:nvSpPr>
          <p:spPr>
            <a:xfrm>
              <a:off x="-138038" y="-6"/>
              <a:ext cx="87210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Melded Block from Block 1 and Block 2</a:t>
              </a:r>
              <a:endParaRPr b="1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373" name="Google Shape;1373;g3fbb86b4b85_0_70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374" name="Google Shape;1374;g3fbb86b4b85_0_70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g3fbb86b4b85_0_70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20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376" name="Google Shape;1376;g3fbb86b4b85_0_704"/>
          <p:cNvPicPr preferRelativeResize="0"/>
          <p:nvPr/>
        </p:nvPicPr>
        <p:blipFill rotWithShape="1">
          <a:blip r:embed="rId3">
            <a:alphaModFix/>
          </a:blip>
          <a:srcRect b="0" l="24713" r="24708" t="0"/>
          <a:stretch/>
        </p:blipFill>
        <p:spPr>
          <a:xfrm>
            <a:off x="387250" y="857250"/>
            <a:ext cx="5627700" cy="41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g3fbb86b4b85_0_704"/>
          <p:cNvSpPr/>
          <p:nvPr/>
        </p:nvSpPr>
        <p:spPr>
          <a:xfrm>
            <a:off x="616124" y="1066800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g3fbb86b4b85_0_704"/>
          <p:cNvSpPr/>
          <p:nvPr/>
        </p:nvSpPr>
        <p:spPr>
          <a:xfrm>
            <a:off x="768524" y="1066800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g3fbb86b4b85_0_704"/>
          <p:cNvSpPr/>
          <p:nvPr/>
        </p:nvSpPr>
        <p:spPr>
          <a:xfrm>
            <a:off x="920924" y="1066800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g3fbb86b4b85_0_704"/>
          <p:cNvSpPr txBox="1"/>
          <p:nvPr/>
        </p:nvSpPr>
        <p:spPr>
          <a:xfrm>
            <a:off x="501824" y="1333500"/>
            <a:ext cx="5328300" cy="330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190500" spcFirstLastPara="1" rIns="1905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unsigned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 =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t1_t5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s1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?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t2_t6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t1_t5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s1;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s2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?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8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t3_t7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t2_t6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s2;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9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t4_t8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10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s3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?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t4_t8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t3_t7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11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s3;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81" name="Google Shape;1381;g3fbb86b4b85_0_704"/>
          <p:cNvSpPr txBox="1"/>
          <p:nvPr/>
        </p:nvSpPr>
        <p:spPr>
          <a:xfrm>
            <a:off x="1149524" y="990600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1_2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h4d6510515007dee1_0_1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8" name="Google Shape;1388;h4d6510515007dee1_0_12"/>
          <p:cNvGrpSpPr/>
          <p:nvPr/>
        </p:nvGrpSpPr>
        <p:grpSpPr>
          <a:xfrm>
            <a:off x="284907" y="274325"/>
            <a:ext cx="8721000" cy="594306"/>
            <a:chOff x="-138038" y="-6"/>
            <a:chExt cx="8721000" cy="594306"/>
          </a:xfrm>
        </p:grpSpPr>
        <p:sp>
          <p:nvSpPr>
            <p:cNvPr id="1389" name="Google Shape;1389;h4d6510515007dee1_0_12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h4d6510515007dee1_0_12"/>
            <p:cNvSpPr txBox="1"/>
            <p:nvPr/>
          </p:nvSpPr>
          <p:spPr>
            <a:xfrm>
              <a:off x="-138038" y="-6"/>
              <a:ext cx="87210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Melded Block from Block 1 and Block 2</a:t>
              </a:r>
              <a:endParaRPr b="1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391" name="Google Shape;1391;h4d6510515007dee1_0_12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392" name="Google Shape;1392;h4d6510515007dee1_0_12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h4d6510515007dee1_0_12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20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394" name="Google Shape;1394;h4d6510515007dee1_0_12"/>
          <p:cNvPicPr preferRelativeResize="0"/>
          <p:nvPr/>
        </p:nvPicPr>
        <p:blipFill rotWithShape="1">
          <a:blip r:embed="rId4">
            <a:alphaModFix/>
          </a:blip>
          <a:srcRect b="0" l="24713" r="24708" t="0"/>
          <a:stretch/>
        </p:blipFill>
        <p:spPr>
          <a:xfrm>
            <a:off x="387250" y="857250"/>
            <a:ext cx="5627700" cy="41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h4d6510515007dee1_0_12"/>
          <p:cNvSpPr/>
          <p:nvPr/>
        </p:nvSpPr>
        <p:spPr>
          <a:xfrm>
            <a:off x="616124" y="1066800"/>
            <a:ext cx="114300" cy="1143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h4d6510515007dee1_0_12"/>
          <p:cNvSpPr/>
          <p:nvPr/>
        </p:nvSpPr>
        <p:spPr>
          <a:xfrm>
            <a:off x="768524" y="1066800"/>
            <a:ext cx="114300" cy="1143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h4d6510515007dee1_0_12"/>
          <p:cNvSpPr/>
          <p:nvPr/>
        </p:nvSpPr>
        <p:spPr>
          <a:xfrm>
            <a:off x="920924" y="1066800"/>
            <a:ext cx="114300" cy="1143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h4d6510515007dee1_0_12"/>
          <p:cNvSpPr txBox="1"/>
          <p:nvPr/>
        </p:nvSpPr>
        <p:spPr>
          <a:xfrm>
            <a:off x="501824" y="1333500"/>
            <a:ext cx="5328300" cy="330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190500" spcFirstLastPara="1" rIns="19050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unsigned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 =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&gt;=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&amp;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(text[i]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'z'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4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t1_t5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5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s1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?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6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t2_t6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t1_t5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s1;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7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s2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?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'A'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8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t3_t7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t2_t6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+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s2;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9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t4_t8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text[i];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10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s3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7AA2F7"/>
                </a:solidFill>
                <a:latin typeface="Courier New"/>
                <a:ea typeface="Courier New"/>
                <a:cs typeface="Courier New"/>
                <a:sym typeface="Courier New"/>
              </a:rPr>
              <a:t>is_lower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==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B48FF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?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t4_t8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700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t3_t7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b="1" i="0" lang="en-US" sz="1700">
                <a:solidFill>
                  <a:srgbClr val="616D9E"/>
                </a:solidFill>
                <a:latin typeface="Courier New"/>
                <a:ea typeface="Courier New"/>
                <a:cs typeface="Courier New"/>
                <a:sym typeface="Courier New"/>
              </a:rPr>
              <a:t>11 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text[i] </a:t>
            </a:r>
            <a:r>
              <a:rPr b="1" i="0" lang="en-US" sz="1700">
                <a:solidFill>
                  <a:srgbClr val="EE75C2"/>
                </a:solidFill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b="1" i="0" lang="en-US" sz="17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 s3;</a:t>
            </a:r>
            <a:endParaRPr b="1" i="0" sz="1700">
              <a:solidFill>
                <a:srgbClr val="616D9E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99" name="Google Shape;1399;h4d6510515007dee1_0_12"/>
          <p:cNvSpPr txBox="1"/>
          <p:nvPr/>
        </p:nvSpPr>
        <p:spPr>
          <a:xfrm>
            <a:off x="1149524" y="990600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Block 1_2</a:t>
            </a:r>
            <a:endParaRPr b="1" i="0" sz="1300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400" name="Google Shape;1400;h4d6510515007dee1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7350" y="1021030"/>
            <a:ext cx="2286768" cy="3613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h13b07611c8cfab93_0_51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h13b07611c8cfab93_0_51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8" name="Google Shape;1408;h13b07611c8cfab93_0_51"/>
          <p:cNvSpPr txBox="1"/>
          <p:nvPr/>
        </p:nvSpPr>
        <p:spPr>
          <a:xfrm>
            <a:off x="762000" y="1143000"/>
            <a:ext cx="76200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Does this always work?</a:t>
            </a:r>
            <a:endParaRPr b="1" sz="38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409" name="Google Shape;1409;h13b07611c8cfab93_0_51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410" name="Google Shape;1410;h13b07611c8cfab93_0_51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h13b07611c8cfab93_0_51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h5521812b82a2febe_0_2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8" name="Google Shape;1418;h5521812b82a2febe_0_23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Melding can cause memory errors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19" name="Google Shape;1419;h5521812b82a2febe_0_2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420" name="Google Shape;1420;h5521812b82a2febe_0_2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h5521812b82a2febe_0_2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422" name="Google Shape;1422;h5521812b82a2febe_0_23"/>
          <p:cNvPicPr preferRelativeResize="0"/>
          <p:nvPr/>
        </p:nvPicPr>
        <p:blipFill rotWithShape="1">
          <a:blip r:embed="rId3">
            <a:alphaModFix/>
          </a:blip>
          <a:srcRect b="0" l="24713" r="24708" t="0"/>
          <a:stretch/>
        </p:blipFill>
        <p:spPr>
          <a:xfrm>
            <a:off x="243675" y="1517150"/>
            <a:ext cx="4255800" cy="29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h5521812b82a2febe_0_23"/>
          <p:cNvSpPr txBox="1"/>
          <p:nvPr/>
        </p:nvSpPr>
        <p:spPr>
          <a:xfrm>
            <a:off x="184825" y="2192525"/>
            <a:ext cx="4400100" cy="2015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175625" spcFirstLastPara="1" rIns="1756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func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*p, 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*out, 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n)</a:t>
            </a: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(p != </a:t>
            </a:r>
            <a:r>
              <a:rPr b="1" i="0" lang="en-US" sz="1475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r = *p + n; </a:t>
            </a:r>
            <a:r>
              <a:rPr b="0" i="1" lang="en-US" sz="1475">
                <a:solidFill>
                  <a:srgbClr val="8B949E"/>
                </a:solidFill>
                <a:latin typeface="Courier New"/>
                <a:ea typeface="Courier New"/>
                <a:cs typeface="Courier New"/>
                <a:sym typeface="Courier New"/>
              </a:rPr>
              <a:t>// load *p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r = n;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553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 }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24" name="Google Shape;1424;h5521812b82a2febe_0_23"/>
          <p:cNvSpPr/>
          <p:nvPr/>
        </p:nvSpPr>
        <p:spPr>
          <a:xfrm>
            <a:off x="435924" y="1845735"/>
            <a:ext cx="109500" cy="1095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h5521812b82a2febe_0_23"/>
          <p:cNvSpPr/>
          <p:nvPr/>
        </p:nvSpPr>
        <p:spPr>
          <a:xfrm>
            <a:off x="581732" y="1845735"/>
            <a:ext cx="109500" cy="1095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h5521812b82a2febe_0_23"/>
          <p:cNvSpPr/>
          <p:nvPr/>
        </p:nvSpPr>
        <p:spPr>
          <a:xfrm>
            <a:off x="727539" y="1845735"/>
            <a:ext cx="109500" cy="1095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h5521812b82a2febe_0_23"/>
          <p:cNvSpPr txBox="1"/>
          <p:nvPr/>
        </p:nvSpPr>
        <p:spPr>
          <a:xfrm>
            <a:off x="946250" y="1772832"/>
            <a:ext cx="1275900" cy="2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44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Original</a:t>
            </a:r>
            <a:endParaRPr b="1" i="0" sz="1244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3fbb86b4b85_0_98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g3fbb86b4b85_0_983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Melding can cause memory errors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35" name="Google Shape;1435;g3fbb86b4b85_0_98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436" name="Google Shape;1436;g3fbb86b4b85_0_98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g3fbb86b4b85_0_98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438" name="Google Shape;1438;g3fbb86b4b85_0_983"/>
          <p:cNvPicPr preferRelativeResize="0"/>
          <p:nvPr/>
        </p:nvPicPr>
        <p:blipFill rotWithShape="1">
          <a:blip r:embed="rId3">
            <a:alphaModFix/>
          </a:blip>
          <a:srcRect b="0" l="24713" r="24708" t="0"/>
          <a:stretch/>
        </p:blipFill>
        <p:spPr>
          <a:xfrm>
            <a:off x="243675" y="1517150"/>
            <a:ext cx="4255800" cy="29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9" name="Google Shape;1439;g3fbb86b4b85_0_983"/>
          <p:cNvSpPr txBox="1"/>
          <p:nvPr/>
        </p:nvSpPr>
        <p:spPr>
          <a:xfrm>
            <a:off x="184825" y="2192525"/>
            <a:ext cx="4400100" cy="2015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175625" spcFirstLastPara="1" rIns="1756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func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*p, 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*out, 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n)</a:t>
            </a: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(p != </a:t>
            </a:r>
            <a:r>
              <a:rPr b="1" i="0" lang="en-US" sz="1475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r = *p + n; </a:t>
            </a:r>
            <a:r>
              <a:rPr b="0" i="1" lang="en-US" sz="1475">
                <a:solidFill>
                  <a:srgbClr val="8B949E"/>
                </a:solidFill>
                <a:latin typeface="Courier New"/>
                <a:ea typeface="Courier New"/>
                <a:cs typeface="Courier New"/>
                <a:sym typeface="Courier New"/>
              </a:rPr>
              <a:t>// load *p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r = n;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553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 }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440" name="Google Shape;1440;g3fbb86b4b85_0_983"/>
          <p:cNvPicPr preferRelativeResize="0"/>
          <p:nvPr/>
        </p:nvPicPr>
        <p:blipFill rotWithShape="1">
          <a:blip r:embed="rId3">
            <a:alphaModFix/>
          </a:blip>
          <a:srcRect b="0" l="24713" r="24708" t="0"/>
          <a:stretch/>
        </p:blipFill>
        <p:spPr>
          <a:xfrm>
            <a:off x="4613250" y="1517150"/>
            <a:ext cx="4513800" cy="29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g3fbb86b4b85_0_983"/>
          <p:cNvSpPr/>
          <p:nvPr/>
        </p:nvSpPr>
        <p:spPr>
          <a:xfrm>
            <a:off x="5007924" y="1845735"/>
            <a:ext cx="109500" cy="1095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g3fbb86b4b85_0_983"/>
          <p:cNvSpPr/>
          <p:nvPr/>
        </p:nvSpPr>
        <p:spPr>
          <a:xfrm>
            <a:off x="5153732" y="1845735"/>
            <a:ext cx="109500" cy="1095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g3fbb86b4b85_0_983"/>
          <p:cNvSpPr/>
          <p:nvPr/>
        </p:nvSpPr>
        <p:spPr>
          <a:xfrm>
            <a:off x="5299539" y="1845735"/>
            <a:ext cx="109500" cy="1095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g3fbb86b4b85_0_983"/>
          <p:cNvSpPr txBox="1"/>
          <p:nvPr/>
        </p:nvSpPr>
        <p:spPr>
          <a:xfrm>
            <a:off x="4820910" y="2192530"/>
            <a:ext cx="4513800" cy="178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4678" rotWithShape="0" algn="bl" dir="5400000" dist="18226">
              <a:srgbClr val="000000"/>
            </a:outerShdw>
          </a:effectLst>
        </p:spPr>
        <p:txBody>
          <a:bodyPr anchorCtr="0" anchor="t" bIns="0" lIns="182250" spcFirstLastPara="1" rIns="18225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531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func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*p, </a:t>
            </a: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*out, </a:t>
            </a: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n) {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 c =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(p != </a:t>
            </a:r>
            <a:r>
              <a:rPr b="1" i="0" lang="en-US" sz="1531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int temp = </a:t>
            </a:r>
            <a:r>
              <a:rPr b="1" lang="en-US" sz="1531">
                <a:solidFill>
                  <a:srgbClr val="FF5F56"/>
                </a:solidFill>
                <a:latin typeface="Courier New"/>
                <a:ea typeface="Courier New"/>
                <a:cs typeface="Courier New"/>
                <a:sym typeface="Courier New"/>
              </a:rPr>
              <a:t>*p;  </a:t>
            </a:r>
            <a:r>
              <a:rPr i="1" lang="en-US" sz="1475">
                <a:solidFill>
                  <a:srgbClr val="8B949E"/>
                </a:solidFill>
                <a:latin typeface="Courier New"/>
                <a:ea typeface="Courier New"/>
                <a:cs typeface="Courier New"/>
                <a:sym typeface="Courier New"/>
              </a:rPr>
              <a:t>// accessing *Null</a:t>
            </a:r>
            <a:endParaRPr b="1" sz="1531">
              <a:solidFill>
                <a:srgbClr val="FF5F5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lang="en-US" sz="1531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r = c ? temp + n : n;</a:t>
            </a:r>
            <a:endParaRPr b="1" i="0" sz="1531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574"/>
              </a:spcAft>
              <a:buNone/>
            </a:pP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 }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45" name="Google Shape;1445;g3fbb86b4b85_0_983"/>
          <p:cNvSpPr txBox="1"/>
          <p:nvPr/>
        </p:nvSpPr>
        <p:spPr>
          <a:xfrm>
            <a:off x="5518250" y="1772832"/>
            <a:ext cx="1275900" cy="2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44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Melded</a:t>
            </a:r>
            <a:endParaRPr b="1" i="0" sz="1244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46" name="Google Shape;1446;g3fbb86b4b85_0_983"/>
          <p:cNvSpPr/>
          <p:nvPr/>
        </p:nvSpPr>
        <p:spPr>
          <a:xfrm>
            <a:off x="435924" y="1845735"/>
            <a:ext cx="109500" cy="1095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g3fbb86b4b85_0_983"/>
          <p:cNvSpPr/>
          <p:nvPr/>
        </p:nvSpPr>
        <p:spPr>
          <a:xfrm>
            <a:off x="581732" y="1845735"/>
            <a:ext cx="109500" cy="1095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g3fbb86b4b85_0_983"/>
          <p:cNvSpPr/>
          <p:nvPr/>
        </p:nvSpPr>
        <p:spPr>
          <a:xfrm>
            <a:off x="727539" y="1845735"/>
            <a:ext cx="109500" cy="1095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g3fbb86b4b85_0_983"/>
          <p:cNvSpPr txBox="1"/>
          <p:nvPr/>
        </p:nvSpPr>
        <p:spPr>
          <a:xfrm>
            <a:off x="946250" y="1772832"/>
            <a:ext cx="1275900" cy="2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44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Original</a:t>
            </a:r>
            <a:endParaRPr b="1" i="0" sz="1244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50" name="Google Shape;1450;g3fbb86b4b85_0_983"/>
          <p:cNvSpPr/>
          <p:nvPr/>
        </p:nvSpPr>
        <p:spPr>
          <a:xfrm>
            <a:off x="4959525" y="3096825"/>
            <a:ext cx="1788600" cy="29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FF5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h5521812b82a2febe_0_1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7" name="Google Shape;1457;h5521812b82a2febe_0_1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Introduce safe memory address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8" name="Google Shape;1458;h5521812b82a2febe_0_1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459" name="Google Shape;1459;h5521812b82a2febe_0_1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h5521812b82a2febe_0_1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23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461" name="Google Shape;1461;h5521812b82a2febe_0_1"/>
          <p:cNvPicPr preferRelativeResize="0"/>
          <p:nvPr/>
        </p:nvPicPr>
        <p:blipFill rotWithShape="1">
          <a:blip r:embed="rId3">
            <a:alphaModFix/>
          </a:blip>
          <a:srcRect b="0" l="24713" r="24708" t="0"/>
          <a:stretch/>
        </p:blipFill>
        <p:spPr>
          <a:xfrm>
            <a:off x="243675" y="1517150"/>
            <a:ext cx="4255800" cy="29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2" name="Google Shape;1462;h5521812b82a2febe_0_1"/>
          <p:cNvSpPr txBox="1"/>
          <p:nvPr/>
        </p:nvSpPr>
        <p:spPr>
          <a:xfrm>
            <a:off x="184825" y="2192525"/>
            <a:ext cx="4400100" cy="2015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175625" spcFirstLastPara="1" rIns="1756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func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*p, 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*out, </a:t>
            </a: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n)</a:t>
            </a: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(p != </a:t>
            </a:r>
            <a:r>
              <a:rPr b="1" i="0" lang="en-US" sz="1475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r = *p + n; </a:t>
            </a:r>
            <a:r>
              <a:rPr b="0" i="1" lang="en-US" sz="1475">
                <a:solidFill>
                  <a:srgbClr val="8B949E"/>
                </a:solidFill>
                <a:latin typeface="Courier New"/>
                <a:ea typeface="Courier New"/>
                <a:cs typeface="Courier New"/>
                <a:sym typeface="Courier New"/>
              </a:rPr>
              <a:t>// load *p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0"/>
              </a:spcAft>
              <a:buNone/>
            </a:pPr>
            <a:r>
              <a:rPr b="1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r = n;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53"/>
              </a:spcBef>
              <a:spcAft>
                <a:spcPts val="553"/>
              </a:spcAft>
              <a:buNone/>
            </a:pPr>
            <a:r>
              <a:rPr b="1" i="0" lang="en-US" sz="1475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b="1" i="0" lang="en-US" sz="1475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 }</a:t>
            </a:r>
            <a:endParaRPr b="1" i="0" sz="1475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463" name="Google Shape;1463;h5521812b82a2febe_0_1"/>
          <p:cNvPicPr preferRelativeResize="0"/>
          <p:nvPr/>
        </p:nvPicPr>
        <p:blipFill rotWithShape="1">
          <a:blip r:embed="rId3">
            <a:alphaModFix/>
          </a:blip>
          <a:srcRect b="0" l="24713" r="24708" t="0"/>
          <a:stretch/>
        </p:blipFill>
        <p:spPr>
          <a:xfrm>
            <a:off x="4613250" y="1517150"/>
            <a:ext cx="4513800" cy="29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4" name="Google Shape;1464;h5521812b82a2febe_0_1"/>
          <p:cNvSpPr/>
          <p:nvPr/>
        </p:nvSpPr>
        <p:spPr>
          <a:xfrm>
            <a:off x="5007924" y="1845735"/>
            <a:ext cx="109500" cy="1095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5" name="Google Shape;1465;h5521812b82a2febe_0_1"/>
          <p:cNvSpPr/>
          <p:nvPr/>
        </p:nvSpPr>
        <p:spPr>
          <a:xfrm>
            <a:off x="5153732" y="1845735"/>
            <a:ext cx="109500" cy="1095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6" name="Google Shape;1466;h5521812b82a2febe_0_1"/>
          <p:cNvSpPr/>
          <p:nvPr/>
        </p:nvSpPr>
        <p:spPr>
          <a:xfrm>
            <a:off x="5299539" y="1845735"/>
            <a:ext cx="109500" cy="1095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7" name="Google Shape;1467;h5521812b82a2febe_0_1"/>
          <p:cNvSpPr txBox="1"/>
          <p:nvPr/>
        </p:nvSpPr>
        <p:spPr>
          <a:xfrm>
            <a:off x="4820910" y="2192530"/>
            <a:ext cx="4513800" cy="2091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4678" rotWithShape="0" algn="bl" dir="5400000" dist="18226">
              <a:srgbClr val="000000"/>
            </a:outerShdw>
          </a:effectLst>
        </p:spPr>
        <p:txBody>
          <a:bodyPr anchorCtr="0" anchor="t" bIns="0" lIns="182250" spcFirstLastPara="1" rIns="18225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1531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func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*p, </a:t>
            </a: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*out, </a:t>
            </a: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n) {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int c =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(p != </a:t>
            </a:r>
            <a:r>
              <a:rPr b="1" i="0" lang="en-US" sz="1531">
                <a:solidFill>
                  <a:srgbClr val="79C0FF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int *q = c ? *p : </a:t>
            </a:r>
            <a:r>
              <a:rPr b="1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&amp;safe_address</a:t>
            </a:r>
            <a:endParaRPr b="1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int temp = </a:t>
            </a:r>
            <a:r>
              <a:rPr b="1" lang="en-US" sz="1531">
                <a:solidFill>
                  <a:srgbClr val="FF5F56"/>
                </a:solidFill>
                <a:latin typeface="Courier New"/>
                <a:ea typeface="Courier New"/>
                <a:cs typeface="Courier New"/>
                <a:sym typeface="Courier New"/>
              </a:rPr>
              <a:t>*q;  </a:t>
            </a:r>
            <a:r>
              <a:rPr i="1" lang="en-US" sz="1475">
                <a:solidFill>
                  <a:srgbClr val="8B949E"/>
                </a:solidFill>
                <a:latin typeface="Courier New"/>
                <a:ea typeface="Courier New"/>
                <a:cs typeface="Courier New"/>
                <a:sym typeface="Courier New"/>
              </a:rPr>
              <a:t>// never Null</a:t>
            </a:r>
            <a:endParaRPr b="1" sz="1531">
              <a:solidFill>
                <a:srgbClr val="FF5F5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0"/>
              </a:spcAft>
              <a:buNone/>
            </a:pPr>
            <a:r>
              <a:rPr b="1" lang="en-US" sz="1531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r = c ? temp + n : n;</a:t>
            </a:r>
            <a:endParaRPr b="1" i="0" sz="1531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574"/>
              </a:spcBef>
              <a:spcAft>
                <a:spcPts val="574"/>
              </a:spcAft>
              <a:buNone/>
            </a:pPr>
            <a:r>
              <a:rPr b="1" i="0" lang="en-US" sz="1531">
                <a:solidFill>
                  <a:srgbClr val="F0997B"/>
                </a:solidFill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b="1" i="0" lang="en-US" sz="1531">
                <a:solidFill>
                  <a:srgbClr val="E6EDF3"/>
                </a:solidFill>
                <a:latin typeface="Courier New"/>
                <a:ea typeface="Courier New"/>
                <a:cs typeface="Courier New"/>
                <a:sym typeface="Courier New"/>
              </a:rPr>
              <a:t> r; }</a:t>
            </a:r>
            <a:endParaRPr b="1" i="0" sz="1531">
              <a:solidFill>
                <a:srgbClr val="E6EDF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68" name="Google Shape;1468;h5521812b82a2febe_0_1"/>
          <p:cNvSpPr txBox="1"/>
          <p:nvPr/>
        </p:nvSpPr>
        <p:spPr>
          <a:xfrm>
            <a:off x="5518250" y="1772832"/>
            <a:ext cx="1275900" cy="2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44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Melded</a:t>
            </a:r>
            <a:endParaRPr b="1" i="0" sz="1244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69" name="Google Shape;1469;h5521812b82a2febe_0_1"/>
          <p:cNvSpPr/>
          <p:nvPr/>
        </p:nvSpPr>
        <p:spPr>
          <a:xfrm>
            <a:off x="435924" y="1845735"/>
            <a:ext cx="109500" cy="109500"/>
          </a:xfrm>
          <a:prstGeom prst="ellipse">
            <a:avLst/>
          </a:prstGeom>
          <a:solidFill>
            <a:srgbClr val="EB5B5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0" name="Google Shape;1470;h5521812b82a2febe_0_1"/>
          <p:cNvSpPr/>
          <p:nvPr/>
        </p:nvSpPr>
        <p:spPr>
          <a:xfrm>
            <a:off x="581732" y="1845735"/>
            <a:ext cx="109500" cy="109500"/>
          </a:xfrm>
          <a:prstGeom prst="ellipse">
            <a:avLst/>
          </a:prstGeom>
          <a:solidFill>
            <a:srgbClr val="F3B8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h5521812b82a2febe_0_1"/>
          <p:cNvSpPr/>
          <p:nvPr/>
        </p:nvSpPr>
        <p:spPr>
          <a:xfrm>
            <a:off x="727539" y="1845735"/>
            <a:ext cx="109500" cy="109500"/>
          </a:xfrm>
          <a:prstGeom prst="ellipse">
            <a:avLst/>
          </a:prstGeom>
          <a:solidFill>
            <a:srgbClr val="58C4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h5521812b82a2febe_0_1"/>
          <p:cNvSpPr txBox="1"/>
          <p:nvPr/>
        </p:nvSpPr>
        <p:spPr>
          <a:xfrm>
            <a:off x="946250" y="1772832"/>
            <a:ext cx="1275900" cy="2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44">
                <a:solidFill>
                  <a:srgbClr val="F7F7F1"/>
                </a:solidFill>
                <a:latin typeface="Courier New"/>
                <a:ea typeface="Courier New"/>
                <a:cs typeface="Courier New"/>
                <a:sym typeface="Courier New"/>
              </a:rPr>
              <a:t>Original</a:t>
            </a:r>
            <a:endParaRPr b="1" i="0" sz="1244">
              <a:solidFill>
                <a:srgbClr val="F7F7F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73" name="Google Shape;1473;h5521812b82a2febe_0_1"/>
          <p:cNvSpPr/>
          <p:nvPr/>
        </p:nvSpPr>
        <p:spPr>
          <a:xfrm>
            <a:off x="4959525" y="3096825"/>
            <a:ext cx="3947700" cy="30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FF5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3fbb86b4b85_0_78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g3fbb86b4b85_0_782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Not semantics-preserving, but failure preserving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81" name="Google Shape;1481;g3fbb86b4b85_0_782"/>
          <p:cNvGrpSpPr/>
          <p:nvPr/>
        </p:nvGrpSpPr>
        <p:grpSpPr>
          <a:xfrm>
            <a:off x="476250" y="1771650"/>
            <a:ext cx="2533800" cy="2609850"/>
            <a:chOff x="0" y="-133350"/>
            <a:chExt cx="2533800" cy="2609850"/>
          </a:xfrm>
        </p:grpSpPr>
        <p:sp>
          <p:nvSpPr>
            <p:cNvPr id="1482" name="Google Shape;1482;g3fbb86b4b85_0_782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g3fbb86b4b85_0_782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g3fbb86b4b85_0_782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485" name="Google Shape;1485;g3fbb86b4b85_0_782"/>
            <p:cNvSpPr txBox="1"/>
            <p:nvPr/>
          </p:nvSpPr>
          <p:spPr>
            <a:xfrm>
              <a:off x="171450" y="32385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Keeps every real crash</a:t>
              </a:r>
              <a:endParaRPr b="1" i="0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Every failure in the original program still </a:t>
              </a:r>
              <a:r>
                <a:rPr b="1" i="0" lang="en-US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exists</a:t>
              </a: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endParaRPr b="0" i="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486" name="Google Shape;1486;g3fbb86b4b85_0_782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487" name="Google Shape;1487;g3fbb86b4b85_0_782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g3fbb86b4b85_0_782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3fbb86b4b85_0_879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5" name="Google Shape;1495;g3fbb86b4b85_0_879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Not semantics-preserving, but failure preserving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6" name="Google Shape;1496;g3fbb86b4b85_0_879"/>
          <p:cNvGrpSpPr/>
          <p:nvPr/>
        </p:nvGrpSpPr>
        <p:grpSpPr>
          <a:xfrm>
            <a:off x="476250" y="1771650"/>
            <a:ext cx="2533800" cy="2609850"/>
            <a:chOff x="0" y="-133350"/>
            <a:chExt cx="2533800" cy="2609850"/>
          </a:xfrm>
        </p:grpSpPr>
        <p:sp>
          <p:nvSpPr>
            <p:cNvPr id="1497" name="Google Shape;1497;g3fbb86b4b85_0_879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g3fbb86b4b85_0_879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g3fbb86b4b85_0_879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500" name="Google Shape;1500;g3fbb86b4b85_0_879"/>
            <p:cNvSpPr txBox="1"/>
            <p:nvPr/>
          </p:nvSpPr>
          <p:spPr>
            <a:xfrm>
              <a:off x="171450" y="32385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Keeps every real crash</a:t>
              </a:r>
              <a:endParaRPr b="1" i="0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Every failure in the original program still </a:t>
              </a:r>
              <a:r>
                <a:rPr b="1" i="0" lang="en-US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exists</a:t>
              </a: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endParaRPr b="0" i="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01" name="Google Shape;1501;g3fbb86b4b85_0_879"/>
          <p:cNvGrpSpPr/>
          <p:nvPr/>
        </p:nvGrpSpPr>
        <p:grpSpPr>
          <a:xfrm>
            <a:off x="3305175" y="1771650"/>
            <a:ext cx="2533800" cy="2609850"/>
            <a:chOff x="0" y="-133350"/>
            <a:chExt cx="2533800" cy="2609850"/>
          </a:xfrm>
        </p:grpSpPr>
        <p:sp>
          <p:nvSpPr>
            <p:cNvPr id="1502" name="Google Shape;1502;g3fbb86b4b85_0_879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g3fbb86b4b85_0_879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g3fbb86b4b85_0_879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02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505" name="Google Shape;1505;g3fbb86b4b85_0_879"/>
            <p:cNvSpPr txBox="1"/>
            <p:nvPr/>
          </p:nvSpPr>
          <p:spPr>
            <a:xfrm>
              <a:off x="171450" y="32385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May add crashes</a:t>
              </a:r>
              <a:endParaRPr b="1" i="0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i="0" lang="en-US">
                  <a:solidFill>
                    <a:srgbClr val="2C2C2A"/>
                  </a:solidFill>
                  <a:highlight>
                    <a:srgbClr val="F3DDD5"/>
                  </a:highlight>
                  <a:latin typeface="Courier New"/>
                  <a:ea typeface="Courier New"/>
                  <a:cs typeface="Courier New"/>
                  <a:sym typeface="Courier New"/>
                </a:rPr>
                <a:t>if (i &lt; n) x = a[i]</a:t>
              </a:r>
              <a:endParaRPr b="1" i="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it loads from array </a:t>
              </a:r>
              <a:r>
                <a:rPr b="1" lang="en-US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unconditionally</a:t>
              </a:r>
              <a:endParaRPr b="0" i="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06" name="Google Shape;1506;g3fbb86b4b85_0_879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507" name="Google Shape;1507;g3fbb86b4b85_0_879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g3fbb86b4b85_0_879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3fbb86b4b85_0_90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5" name="Google Shape;1515;g3fbb86b4b85_0_90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Not semantics-preserving, but failure preserving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6" name="Google Shape;1516;g3fbb86b4b85_0_904"/>
          <p:cNvGrpSpPr/>
          <p:nvPr/>
        </p:nvGrpSpPr>
        <p:grpSpPr>
          <a:xfrm>
            <a:off x="476250" y="1771650"/>
            <a:ext cx="2533800" cy="2609850"/>
            <a:chOff x="0" y="-133350"/>
            <a:chExt cx="2533800" cy="2609850"/>
          </a:xfrm>
        </p:grpSpPr>
        <p:sp>
          <p:nvSpPr>
            <p:cNvPr id="1517" name="Google Shape;1517;g3fbb86b4b85_0_904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g3fbb86b4b85_0_904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g3fbb86b4b85_0_904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01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520" name="Google Shape;1520;g3fbb86b4b85_0_904"/>
            <p:cNvSpPr txBox="1"/>
            <p:nvPr/>
          </p:nvSpPr>
          <p:spPr>
            <a:xfrm>
              <a:off x="171450" y="32385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Keeps every real crash</a:t>
              </a:r>
              <a:endParaRPr b="1" i="0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Every failure in the original program still </a:t>
              </a:r>
              <a:r>
                <a:rPr b="1" i="0" lang="en-US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exists</a:t>
              </a: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endParaRPr b="0" i="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21" name="Google Shape;1521;g3fbb86b4b85_0_904"/>
          <p:cNvGrpSpPr/>
          <p:nvPr/>
        </p:nvGrpSpPr>
        <p:grpSpPr>
          <a:xfrm>
            <a:off x="3305175" y="1771650"/>
            <a:ext cx="2533800" cy="2609850"/>
            <a:chOff x="0" y="-133350"/>
            <a:chExt cx="2533800" cy="2609850"/>
          </a:xfrm>
        </p:grpSpPr>
        <p:sp>
          <p:nvSpPr>
            <p:cNvPr id="1522" name="Google Shape;1522;g3fbb86b4b85_0_904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g3fbb86b4b85_0_904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g3fbb86b4b85_0_904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02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525" name="Google Shape;1525;g3fbb86b4b85_0_904"/>
            <p:cNvSpPr txBox="1"/>
            <p:nvPr/>
          </p:nvSpPr>
          <p:spPr>
            <a:xfrm>
              <a:off x="171450" y="32385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May add crashes</a:t>
              </a:r>
              <a:endParaRPr b="1" i="0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i="0" lang="en-US">
                  <a:solidFill>
                    <a:srgbClr val="2C2C2A"/>
                  </a:solidFill>
                  <a:highlight>
                    <a:srgbClr val="F3DDD5"/>
                  </a:highlight>
                  <a:latin typeface="Courier New"/>
                  <a:ea typeface="Courier New"/>
                  <a:cs typeface="Courier New"/>
                  <a:sym typeface="Courier New"/>
                </a:rPr>
                <a:t>if (i &lt; n) x = a[i]</a:t>
              </a:r>
              <a:endParaRPr b="1" i="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it loads from array </a:t>
              </a:r>
              <a:r>
                <a:rPr b="1" lang="en-US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unconditionally</a:t>
              </a:r>
              <a:endParaRPr b="0" i="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26" name="Google Shape;1526;g3fbb86b4b85_0_90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527" name="Google Shape;1527;g3fbb86b4b85_0_90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g3fbb86b4b85_0_90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29" name="Google Shape;1529;g3fbb86b4b85_0_904"/>
          <p:cNvGrpSpPr/>
          <p:nvPr/>
        </p:nvGrpSpPr>
        <p:grpSpPr>
          <a:xfrm>
            <a:off x="6134100" y="1771650"/>
            <a:ext cx="2533800" cy="2609850"/>
            <a:chOff x="0" y="-133350"/>
            <a:chExt cx="2533800" cy="2609850"/>
          </a:xfrm>
        </p:grpSpPr>
        <p:sp>
          <p:nvSpPr>
            <p:cNvPr id="1530" name="Google Shape;1530;g3fbb86b4b85_0_904"/>
            <p:cNvSpPr/>
            <p:nvPr/>
          </p:nvSpPr>
          <p:spPr>
            <a:xfrm>
              <a:off x="0" y="0"/>
              <a:ext cx="2533800" cy="2476500"/>
            </a:xfrm>
            <a:prstGeom prst="roundRect">
              <a:avLst>
                <a:gd fmla="val 4615" name="adj"/>
              </a:avLst>
            </a:prstGeom>
            <a:solidFill>
              <a:srgbClr val="FAECE7"/>
            </a:solidFill>
            <a:ln cap="flat" cmpd="sng" w="14300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g3fbb86b4b85_0_904"/>
            <p:cNvSpPr/>
            <p:nvPr/>
          </p:nvSpPr>
          <p:spPr>
            <a:xfrm>
              <a:off x="171450" y="-133350"/>
              <a:ext cx="457200" cy="266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g3fbb86b4b85_0_904"/>
            <p:cNvSpPr txBox="1"/>
            <p:nvPr/>
          </p:nvSpPr>
          <p:spPr>
            <a:xfrm>
              <a:off x="171450" y="-133350"/>
              <a:ext cx="457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03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533" name="Google Shape;1533;g3fbb86b4b85_0_904"/>
            <p:cNvSpPr txBox="1"/>
            <p:nvPr/>
          </p:nvSpPr>
          <p:spPr>
            <a:xfrm>
              <a:off x="171450" y="323850"/>
              <a:ext cx="2190900" cy="2038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Filter false positives</a:t>
              </a:r>
              <a:endParaRPr b="1" i="0" sz="16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0" i="0" lang="en-US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Replay the input on original program</a:t>
              </a:r>
              <a:endParaRPr b="0" i="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g3f778735d03_0_1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g3f778735d03_0_1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g3f778735d03_0_10"/>
          <p:cNvSpPr txBox="1"/>
          <p:nvPr/>
        </p:nvSpPr>
        <p:spPr>
          <a:xfrm>
            <a:off x="762000" y="1143000"/>
            <a:ext cx="76200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Why any of this matters</a:t>
            </a:r>
            <a:endParaRPr b="1" sz="38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542" name="Google Shape;1542;g3f778735d03_0_1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543" name="Google Shape;1543;g3f778735d03_0_1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g3f778735d03_0_1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3f778735d03_0_44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1" name="Google Shape;1551;g3f778735d03_0_44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actually happening?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2" name="Google Shape;1552;g3f778735d03_0_448"/>
          <p:cNvGrpSpPr/>
          <p:nvPr/>
        </p:nvGrpSpPr>
        <p:grpSpPr>
          <a:xfrm>
            <a:off x="3524250" y="1047750"/>
            <a:ext cx="2095500" cy="523800"/>
            <a:chOff x="0" y="0"/>
            <a:chExt cx="2095500" cy="523800"/>
          </a:xfrm>
        </p:grpSpPr>
        <p:sp>
          <p:nvSpPr>
            <p:cNvPr id="1553" name="Google Shape;1553;g3f778735d03_0_448"/>
            <p:cNvSpPr/>
            <p:nvPr/>
          </p:nvSpPr>
          <p:spPr>
            <a:xfrm>
              <a:off x="0" y="0"/>
              <a:ext cx="2095500" cy="523800"/>
            </a:xfrm>
            <a:prstGeom prst="roundRect">
              <a:avLst>
                <a:gd fmla="val 14546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g3f778735d03_0_448"/>
            <p:cNvSpPr txBox="1"/>
            <p:nvPr/>
          </p:nvSpPr>
          <p:spPr>
            <a:xfrm>
              <a:off x="0" y="0"/>
              <a:ext cx="2095500" cy="5238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Branches eliminated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55" name="Google Shape;1555;g3f778735d03_0_44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556" name="Google Shape;1556;g3f778735d03_0_44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g3f778735d03_0_44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g3f778735d03_0_72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g3f778735d03_0_72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actually happening?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5" name="Google Shape;1565;g3f778735d03_0_727"/>
          <p:cNvGrpSpPr/>
          <p:nvPr/>
        </p:nvGrpSpPr>
        <p:grpSpPr>
          <a:xfrm>
            <a:off x="3524250" y="1047750"/>
            <a:ext cx="2095500" cy="523800"/>
            <a:chOff x="0" y="0"/>
            <a:chExt cx="2095500" cy="523800"/>
          </a:xfrm>
        </p:grpSpPr>
        <p:sp>
          <p:nvSpPr>
            <p:cNvPr id="1566" name="Google Shape;1566;g3f778735d03_0_727"/>
            <p:cNvSpPr/>
            <p:nvPr/>
          </p:nvSpPr>
          <p:spPr>
            <a:xfrm>
              <a:off x="0" y="0"/>
              <a:ext cx="2095500" cy="523800"/>
            </a:xfrm>
            <a:prstGeom prst="roundRect">
              <a:avLst>
                <a:gd fmla="val 14546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g3f778735d03_0_727"/>
            <p:cNvSpPr txBox="1"/>
            <p:nvPr/>
          </p:nvSpPr>
          <p:spPr>
            <a:xfrm>
              <a:off x="0" y="0"/>
              <a:ext cx="2095500" cy="5238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Branches eliminated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68" name="Google Shape;1568;g3f778735d03_0_727"/>
          <p:cNvGrpSpPr/>
          <p:nvPr/>
        </p:nvGrpSpPr>
        <p:grpSpPr>
          <a:xfrm>
            <a:off x="3524250" y="1905000"/>
            <a:ext cx="2095500" cy="571500"/>
            <a:chOff x="0" y="0"/>
            <a:chExt cx="2095500" cy="571500"/>
          </a:xfrm>
        </p:grpSpPr>
        <p:sp>
          <p:nvSpPr>
            <p:cNvPr id="1569" name="Google Shape;1569;g3f778735d03_0_727"/>
            <p:cNvSpPr/>
            <p:nvPr/>
          </p:nvSpPr>
          <p:spPr>
            <a:xfrm>
              <a:off x="0" y="0"/>
              <a:ext cx="2095500" cy="571500"/>
            </a:xfrm>
            <a:prstGeom prst="roundRect">
              <a:avLst>
                <a:gd fmla="val 1333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g3f778735d03_0_727"/>
            <p:cNvSpPr txBox="1"/>
            <p:nvPr/>
          </p:nvSpPr>
          <p:spPr>
            <a:xfrm>
              <a:off x="0" y="0"/>
              <a:ext cx="2095500" cy="5715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States never forked</a:t>
              </a:r>
              <a:endParaRPr b="1" sz="1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71" name="Google Shape;1571;g3f778735d03_0_72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572" name="Google Shape;1572;g3f778735d03_0_72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g3f778735d03_0_72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3f778735d03_0_69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0" name="Google Shape;1580;g3f778735d03_0_695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actually happening?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81" name="Google Shape;1581;g3f778735d03_0_695"/>
          <p:cNvGrpSpPr/>
          <p:nvPr/>
        </p:nvGrpSpPr>
        <p:grpSpPr>
          <a:xfrm>
            <a:off x="3524250" y="1047750"/>
            <a:ext cx="2095500" cy="523800"/>
            <a:chOff x="0" y="0"/>
            <a:chExt cx="2095500" cy="523800"/>
          </a:xfrm>
        </p:grpSpPr>
        <p:sp>
          <p:nvSpPr>
            <p:cNvPr id="1582" name="Google Shape;1582;g3f778735d03_0_695"/>
            <p:cNvSpPr/>
            <p:nvPr/>
          </p:nvSpPr>
          <p:spPr>
            <a:xfrm>
              <a:off x="0" y="0"/>
              <a:ext cx="2095500" cy="523800"/>
            </a:xfrm>
            <a:prstGeom prst="roundRect">
              <a:avLst>
                <a:gd fmla="val 14546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g3f778735d03_0_695"/>
            <p:cNvSpPr txBox="1"/>
            <p:nvPr/>
          </p:nvSpPr>
          <p:spPr>
            <a:xfrm>
              <a:off x="0" y="0"/>
              <a:ext cx="2095500" cy="5238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Branches eliminated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84" name="Google Shape;1584;g3f778735d03_0_695"/>
          <p:cNvGrpSpPr/>
          <p:nvPr/>
        </p:nvGrpSpPr>
        <p:grpSpPr>
          <a:xfrm>
            <a:off x="3524250" y="1905000"/>
            <a:ext cx="2095500" cy="571500"/>
            <a:chOff x="0" y="0"/>
            <a:chExt cx="2095500" cy="571500"/>
          </a:xfrm>
        </p:grpSpPr>
        <p:sp>
          <p:nvSpPr>
            <p:cNvPr id="1585" name="Google Shape;1585;g3f778735d03_0_695"/>
            <p:cNvSpPr/>
            <p:nvPr/>
          </p:nvSpPr>
          <p:spPr>
            <a:xfrm>
              <a:off x="0" y="0"/>
              <a:ext cx="2095500" cy="571500"/>
            </a:xfrm>
            <a:prstGeom prst="roundRect">
              <a:avLst>
                <a:gd fmla="val 1333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g3f778735d03_0_695"/>
            <p:cNvSpPr txBox="1"/>
            <p:nvPr/>
          </p:nvSpPr>
          <p:spPr>
            <a:xfrm>
              <a:off x="0" y="0"/>
              <a:ext cx="2095500" cy="5715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States never forked</a:t>
              </a:r>
              <a:endParaRPr b="1" sz="1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87" name="Google Shape;1587;g3f778735d03_0_695"/>
          <p:cNvGrpSpPr/>
          <p:nvPr/>
        </p:nvGrpSpPr>
        <p:grpSpPr>
          <a:xfrm>
            <a:off x="1428750" y="2857500"/>
            <a:ext cx="2857500" cy="619200"/>
            <a:chOff x="0" y="0"/>
            <a:chExt cx="2857500" cy="619200"/>
          </a:xfrm>
        </p:grpSpPr>
        <p:sp>
          <p:nvSpPr>
            <p:cNvPr id="1588" name="Google Shape;1588;g3f778735d03_0_695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g3f778735d03_0_695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Exploration runs faster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fewer paths to walk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590" name="Google Shape;1590;g3f778735d03_0_69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591" name="Google Shape;1591;g3f778735d03_0_69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g3f778735d03_0_69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3f778735d03_0_663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g3f778735d03_0_663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actually happening?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0" name="Google Shape;1600;g3f778735d03_0_663"/>
          <p:cNvGrpSpPr/>
          <p:nvPr/>
        </p:nvGrpSpPr>
        <p:grpSpPr>
          <a:xfrm>
            <a:off x="3524250" y="1047750"/>
            <a:ext cx="2095500" cy="523800"/>
            <a:chOff x="0" y="0"/>
            <a:chExt cx="2095500" cy="523800"/>
          </a:xfrm>
        </p:grpSpPr>
        <p:sp>
          <p:nvSpPr>
            <p:cNvPr id="1601" name="Google Shape;1601;g3f778735d03_0_663"/>
            <p:cNvSpPr/>
            <p:nvPr/>
          </p:nvSpPr>
          <p:spPr>
            <a:xfrm>
              <a:off x="0" y="0"/>
              <a:ext cx="2095500" cy="523800"/>
            </a:xfrm>
            <a:prstGeom prst="roundRect">
              <a:avLst>
                <a:gd fmla="val 14546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g3f778735d03_0_663"/>
            <p:cNvSpPr txBox="1"/>
            <p:nvPr/>
          </p:nvSpPr>
          <p:spPr>
            <a:xfrm>
              <a:off x="0" y="0"/>
              <a:ext cx="2095500" cy="5238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Branches eliminated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03" name="Google Shape;1603;g3f778735d03_0_663"/>
          <p:cNvGrpSpPr/>
          <p:nvPr/>
        </p:nvGrpSpPr>
        <p:grpSpPr>
          <a:xfrm>
            <a:off x="3524250" y="1905000"/>
            <a:ext cx="2095500" cy="571500"/>
            <a:chOff x="0" y="0"/>
            <a:chExt cx="2095500" cy="571500"/>
          </a:xfrm>
        </p:grpSpPr>
        <p:sp>
          <p:nvSpPr>
            <p:cNvPr id="1604" name="Google Shape;1604;g3f778735d03_0_663"/>
            <p:cNvSpPr/>
            <p:nvPr/>
          </p:nvSpPr>
          <p:spPr>
            <a:xfrm>
              <a:off x="0" y="0"/>
              <a:ext cx="2095500" cy="571500"/>
            </a:xfrm>
            <a:prstGeom prst="roundRect">
              <a:avLst>
                <a:gd fmla="val 1333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g3f778735d03_0_663"/>
            <p:cNvSpPr txBox="1"/>
            <p:nvPr/>
          </p:nvSpPr>
          <p:spPr>
            <a:xfrm>
              <a:off x="0" y="0"/>
              <a:ext cx="2095500" cy="5715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States never forked</a:t>
              </a:r>
              <a:endParaRPr b="1" sz="1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06" name="Google Shape;1606;g3f778735d03_0_663"/>
          <p:cNvGrpSpPr/>
          <p:nvPr/>
        </p:nvGrpSpPr>
        <p:grpSpPr>
          <a:xfrm>
            <a:off x="1428750" y="2857500"/>
            <a:ext cx="2857500" cy="619200"/>
            <a:chOff x="0" y="0"/>
            <a:chExt cx="2857500" cy="619200"/>
          </a:xfrm>
        </p:grpSpPr>
        <p:sp>
          <p:nvSpPr>
            <p:cNvPr id="1607" name="Google Shape;1607;g3f778735d03_0_663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g3f778735d03_0_663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Exploration runs faster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fewer paths to walk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09" name="Google Shape;1609;g3f778735d03_0_663"/>
          <p:cNvGrpSpPr/>
          <p:nvPr/>
        </p:nvGrpSpPr>
        <p:grpSpPr>
          <a:xfrm>
            <a:off x="1428750" y="3714750"/>
            <a:ext cx="2857500" cy="619200"/>
            <a:chOff x="0" y="0"/>
            <a:chExt cx="2857500" cy="619200"/>
          </a:xfrm>
        </p:grpSpPr>
        <p:sp>
          <p:nvSpPr>
            <p:cNvPr id="1610" name="Google Shape;1610;g3f778735d03_0_663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3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g3f778735d03_0_663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Higher coverage, reached sooner</a:t>
              </a:r>
              <a:endParaRPr b="1" sz="11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12" name="Google Shape;1612;g3f778735d03_0_66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613" name="Google Shape;1613;g3f778735d03_0_66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g3f778735d03_0_66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g3f778735d03_0_759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1" name="Google Shape;1621;g3f778735d03_0_759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actually happening?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22" name="Google Shape;1622;g3f778735d03_0_759"/>
          <p:cNvGrpSpPr/>
          <p:nvPr/>
        </p:nvGrpSpPr>
        <p:grpSpPr>
          <a:xfrm>
            <a:off x="3524250" y="1047750"/>
            <a:ext cx="2095500" cy="523800"/>
            <a:chOff x="0" y="0"/>
            <a:chExt cx="2095500" cy="523800"/>
          </a:xfrm>
        </p:grpSpPr>
        <p:sp>
          <p:nvSpPr>
            <p:cNvPr id="1623" name="Google Shape;1623;g3f778735d03_0_759"/>
            <p:cNvSpPr/>
            <p:nvPr/>
          </p:nvSpPr>
          <p:spPr>
            <a:xfrm>
              <a:off x="0" y="0"/>
              <a:ext cx="2095500" cy="523800"/>
            </a:xfrm>
            <a:prstGeom prst="roundRect">
              <a:avLst>
                <a:gd fmla="val 14546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g3f778735d03_0_759"/>
            <p:cNvSpPr txBox="1"/>
            <p:nvPr/>
          </p:nvSpPr>
          <p:spPr>
            <a:xfrm>
              <a:off x="0" y="0"/>
              <a:ext cx="2095500" cy="5238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Branches eliminated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25" name="Google Shape;1625;g3f778735d03_0_759"/>
          <p:cNvGrpSpPr/>
          <p:nvPr/>
        </p:nvGrpSpPr>
        <p:grpSpPr>
          <a:xfrm>
            <a:off x="3524250" y="1905000"/>
            <a:ext cx="2095500" cy="571500"/>
            <a:chOff x="0" y="0"/>
            <a:chExt cx="2095500" cy="571500"/>
          </a:xfrm>
        </p:grpSpPr>
        <p:sp>
          <p:nvSpPr>
            <p:cNvPr id="1626" name="Google Shape;1626;g3f778735d03_0_759"/>
            <p:cNvSpPr/>
            <p:nvPr/>
          </p:nvSpPr>
          <p:spPr>
            <a:xfrm>
              <a:off x="0" y="0"/>
              <a:ext cx="2095500" cy="571500"/>
            </a:xfrm>
            <a:prstGeom prst="roundRect">
              <a:avLst>
                <a:gd fmla="val 1333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g3f778735d03_0_759"/>
            <p:cNvSpPr txBox="1"/>
            <p:nvPr/>
          </p:nvSpPr>
          <p:spPr>
            <a:xfrm>
              <a:off x="0" y="0"/>
              <a:ext cx="2095500" cy="5715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States never forked</a:t>
              </a:r>
              <a:endParaRPr b="1" sz="1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28" name="Google Shape;1628;g3f778735d03_0_759"/>
          <p:cNvGrpSpPr/>
          <p:nvPr/>
        </p:nvGrpSpPr>
        <p:grpSpPr>
          <a:xfrm>
            <a:off x="1428750" y="2857500"/>
            <a:ext cx="2857500" cy="619200"/>
            <a:chOff x="0" y="0"/>
            <a:chExt cx="2857500" cy="619200"/>
          </a:xfrm>
        </p:grpSpPr>
        <p:sp>
          <p:nvSpPr>
            <p:cNvPr id="1629" name="Google Shape;1629;g3f778735d03_0_759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g3f778735d03_0_759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Exploration runs faster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fewer paths to walk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31" name="Google Shape;1631;g3f778735d03_0_759"/>
          <p:cNvGrpSpPr/>
          <p:nvPr/>
        </p:nvGrpSpPr>
        <p:grpSpPr>
          <a:xfrm>
            <a:off x="1428750" y="3714750"/>
            <a:ext cx="2857500" cy="619200"/>
            <a:chOff x="0" y="0"/>
            <a:chExt cx="2857500" cy="619200"/>
          </a:xfrm>
        </p:grpSpPr>
        <p:sp>
          <p:nvSpPr>
            <p:cNvPr id="1632" name="Google Shape;1632;g3f778735d03_0_759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3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g3f778735d03_0_759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Higher coverage, reached sooner</a:t>
              </a:r>
              <a:endParaRPr b="1" sz="11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34" name="Google Shape;1634;g3f778735d03_0_759"/>
          <p:cNvGrpSpPr/>
          <p:nvPr/>
        </p:nvGrpSpPr>
        <p:grpSpPr>
          <a:xfrm>
            <a:off x="4857750" y="2857500"/>
            <a:ext cx="2857500" cy="619200"/>
            <a:chOff x="0" y="0"/>
            <a:chExt cx="2857500" cy="619200"/>
          </a:xfrm>
        </p:grpSpPr>
        <p:sp>
          <p:nvSpPr>
            <p:cNvPr id="1635" name="Google Shape;1635;g3f778735d03_0_759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4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g3f778735d03_0_759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States survive longer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less memory pressure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37" name="Google Shape;1637;g3f778735d03_0_759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638" name="Google Shape;1638;g3f778735d03_0_759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g3f778735d03_0_759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3f778735d03_0_82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6" name="Google Shape;1646;g3f778735d03_0_825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What is actually happening?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47" name="Google Shape;1647;g3f778735d03_0_825"/>
          <p:cNvGrpSpPr/>
          <p:nvPr/>
        </p:nvGrpSpPr>
        <p:grpSpPr>
          <a:xfrm>
            <a:off x="3524250" y="1047750"/>
            <a:ext cx="2095500" cy="523800"/>
            <a:chOff x="0" y="0"/>
            <a:chExt cx="2095500" cy="523800"/>
          </a:xfrm>
        </p:grpSpPr>
        <p:sp>
          <p:nvSpPr>
            <p:cNvPr id="1648" name="Google Shape;1648;g3f778735d03_0_825"/>
            <p:cNvSpPr/>
            <p:nvPr/>
          </p:nvSpPr>
          <p:spPr>
            <a:xfrm>
              <a:off x="0" y="0"/>
              <a:ext cx="2095500" cy="523800"/>
            </a:xfrm>
            <a:prstGeom prst="roundRect">
              <a:avLst>
                <a:gd fmla="val 14546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g3f778735d03_0_825"/>
            <p:cNvSpPr txBox="1"/>
            <p:nvPr/>
          </p:nvSpPr>
          <p:spPr>
            <a:xfrm>
              <a:off x="0" y="0"/>
              <a:ext cx="2095500" cy="5238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Branches eliminated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50" name="Google Shape;1650;g3f778735d03_0_825"/>
          <p:cNvGrpSpPr/>
          <p:nvPr/>
        </p:nvGrpSpPr>
        <p:grpSpPr>
          <a:xfrm>
            <a:off x="3524250" y="1905000"/>
            <a:ext cx="2095500" cy="571500"/>
            <a:chOff x="0" y="0"/>
            <a:chExt cx="2095500" cy="571500"/>
          </a:xfrm>
        </p:grpSpPr>
        <p:sp>
          <p:nvSpPr>
            <p:cNvPr id="1651" name="Google Shape;1651;g3f778735d03_0_825"/>
            <p:cNvSpPr/>
            <p:nvPr/>
          </p:nvSpPr>
          <p:spPr>
            <a:xfrm>
              <a:off x="0" y="0"/>
              <a:ext cx="2095500" cy="571500"/>
            </a:xfrm>
            <a:prstGeom prst="roundRect">
              <a:avLst>
                <a:gd fmla="val 1333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g3f778735d03_0_825"/>
            <p:cNvSpPr txBox="1"/>
            <p:nvPr/>
          </p:nvSpPr>
          <p:spPr>
            <a:xfrm>
              <a:off x="0" y="0"/>
              <a:ext cx="2095500" cy="571500"/>
            </a:xfrm>
            <a:prstGeom prst="rect">
              <a:avLst/>
            </a:prstGeom>
            <a:solidFill>
              <a:srgbClr val="F1EFE8">
                <a:alpha val="0"/>
              </a:srgbClr>
            </a:solidFill>
            <a:ln>
              <a:noFill/>
            </a:ln>
          </p:spPr>
          <p:txBody>
            <a:bodyPr anchorCtr="0" anchor="ctr" bIns="47625" lIns="47625" spcFirstLastPara="1" rIns="47625" wrap="square" tIns="47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States never forked</a:t>
              </a:r>
              <a:endParaRPr b="1" sz="14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53" name="Google Shape;1653;g3f778735d03_0_825"/>
          <p:cNvGrpSpPr/>
          <p:nvPr/>
        </p:nvGrpSpPr>
        <p:grpSpPr>
          <a:xfrm>
            <a:off x="1428750" y="2857500"/>
            <a:ext cx="2857500" cy="619200"/>
            <a:chOff x="0" y="0"/>
            <a:chExt cx="2857500" cy="619200"/>
          </a:xfrm>
        </p:grpSpPr>
        <p:sp>
          <p:nvSpPr>
            <p:cNvPr id="1654" name="Google Shape;1654;g3f778735d03_0_825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3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g3f778735d03_0_825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Exploration runs faster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fewer paths to walk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56" name="Google Shape;1656;g3f778735d03_0_825"/>
          <p:cNvGrpSpPr/>
          <p:nvPr/>
        </p:nvGrpSpPr>
        <p:grpSpPr>
          <a:xfrm>
            <a:off x="1428750" y="3714750"/>
            <a:ext cx="2857500" cy="619200"/>
            <a:chOff x="0" y="0"/>
            <a:chExt cx="2857500" cy="619200"/>
          </a:xfrm>
        </p:grpSpPr>
        <p:sp>
          <p:nvSpPr>
            <p:cNvPr id="1657" name="Google Shape;1657;g3f778735d03_0_825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3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g3f778735d03_0_825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Higher coverage, reached sooner</a:t>
              </a:r>
              <a:endParaRPr b="1" sz="11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59" name="Google Shape;1659;g3f778735d03_0_825"/>
          <p:cNvGrpSpPr/>
          <p:nvPr/>
        </p:nvGrpSpPr>
        <p:grpSpPr>
          <a:xfrm>
            <a:off x="4857750" y="2857500"/>
            <a:ext cx="2857500" cy="619200"/>
            <a:chOff x="0" y="0"/>
            <a:chExt cx="2857500" cy="619200"/>
          </a:xfrm>
        </p:grpSpPr>
        <p:sp>
          <p:nvSpPr>
            <p:cNvPr id="1660" name="Google Shape;1660;g3f778735d03_0_825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4" name="adj"/>
              </a:avLst>
            </a:prstGeom>
            <a:solidFill>
              <a:srgbClr val="F1EFE8"/>
            </a:solidFill>
            <a:ln cap="flat" cmpd="sng" w="9525">
              <a:solidFill>
                <a:srgbClr val="B4B2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g3f778735d03_0_825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States survive longer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less memory pressure</a:t>
              </a:r>
              <a:endParaRPr b="1" sz="11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62" name="Google Shape;1662;g3f778735d03_0_825"/>
          <p:cNvGrpSpPr/>
          <p:nvPr/>
        </p:nvGrpSpPr>
        <p:grpSpPr>
          <a:xfrm>
            <a:off x="4857750" y="3714750"/>
            <a:ext cx="2857500" cy="619200"/>
            <a:chOff x="0" y="0"/>
            <a:chExt cx="2857500" cy="619200"/>
          </a:xfrm>
        </p:grpSpPr>
        <p:sp>
          <p:nvSpPr>
            <p:cNvPr id="1663" name="Google Shape;1663;g3f778735d03_0_825"/>
            <p:cNvSpPr/>
            <p:nvPr/>
          </p:nvSpPr>
          <p:spPr>
            <a:xfrm>
              <a:off x="0" y="0"/>
              <a:ext cx="2857500" cy="619200"/>
            </a:xfrm>
            <a:prstGeom prst="roundRect">
              <a:avLst>
                <a:gd fmla="val 12304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g3f778735d03_0_825"/>
            <p:cNvSpPr txBox="1"/>
            <p:nvPr/>
          </p:nvSpPr>
          <p:spPr>
            <a:xfrm>
              <a:off x="0" y="0"/>
              <a:ext cx="28575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Deeper bugs found</a:t>
              </a:r>
              <a:endParaRPr b="1" sz="11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665" name="Google Shape;1665;g3f778735d03_0_82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666" name="Google Shape;1666;g3f778735d03_0_82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g3f778735d03_0_82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g3f778735d03_0_86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4" name="Google Shape;1674;g3f778735d03_0_86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the search space is explored</a:t>
            </a: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75" name="Google Shape;1675;g3f778735d03_0_86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676" name="Google Shape;1676;g3f778735d03_0_86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g3f778735d03_0_86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27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678" name="Google Shape;1678;g3f778735d03_0_860" title="wide_shallow_vs_narrow_deep_execution_trees.png"/>
          <p:cNvPicPr preferRelativeResize="0"/>
          <p:nvPr/>
        </p:nvPicPr>
        <p:blipFill rotWithShape="1">
          <a:blip r:embed="rId3">
            <a:alphaModFix/>
          </a:blip>
          <a:srcRect b="9116" l="0" r="47146" t="11133"/>
          <a:stretch/>
        </p:blipFill>
        <p:spPr>
          <a:xfrm>
            <a:off x="1184275" y="1448700"/>
            <a:ext cx="3479777" cy="316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9" name="Google Shape;1679;g3f778735d03_0_860"/>
          <p:cNvSpPr txBox="1"/>
          <p:nvPr/>
        </p:nvSpPr>
        <p:spPr>
          <a:xfrm>
            <a:off x="2053525" y="1010025"/>
            <a:ext cx="19773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Georgia"/>
                <a:ea typeface="Georgia"/>
                <a:cs typeface="Georgia"/>
                <a:sym typeface="Georgia"/>
              </a:rPr>
              <a:t>Vanilla KLEE</a:t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80" name="Google Shape;1680;g3f778735d03_0_860"/>
          <p:cNvSpPr txBox="1"/>
          <p:nvPr/>
        </p:nvSpPr>
        <p:spPr>
          <a:xfrm>
            <a:off x="2053525" y="4508750"/>
            <a:ext cx="23520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Wide and Shallow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3fb57e7cf7f_0_37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7" name="Google Shape;1687;g3fb57e7cf7f_0_37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How the search space is explored?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8" name="Google Shape;1688;g3fb57e7cf7f_0_37" title="wide_shallow_vs_narrow_deep_execution_trees.png"/>
          <p:cNvPicPr preferRelativeResize="0"/>
          <p:nvPr/>
        </p:nvPicPr>
        <p:blipFill rotWithShape="1">
          <a:blip r:embed="rId4">
            <a:alphaModFix/>
          </a:blip>
          <a:srcRect b="9116" l="0" r="0" t="11133"/>
          <a:stretch/>
        </p:blipFill>
        <p:spPr>
          <a:xfrm>
            <a:off x="1184275" y="1448700"/>
            <a:ext cx="6583572" cy="3166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9" name="Google Shape;1689;g3fb57e7cf7f_0_37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690" name="Google Shape;1690;g3fb57e7cf7f_0_37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g3fb57e7cf7f_0_37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27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692" name="Google Shape;1692;g3fb57e7cf7f_0_37"/>
          <p:cNvSpPr txBox="1"/>
          <p:nvPr/>
        </p:nvSpPr>
        <p:spPr>
          <a:xfrm>
            <a:off x="2053525" y="1010025"/>
            <a:ext cx="19773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Georgia"/>
                <a:ea typeface="Georgia"/>
                <a:cs typeface="Georgia"/>
                <a:sym typeface="Georgia"/>
              </a:rPr>
              <a:t>Vanilla</a:t>
            </a:r>
            <a:r>
              <a:rPr b="1" lang="en-US" sz="1800">
                <a:latin typeface="Georgia"/>
                <a:ea typeface="Georgia"/>
                <a:cs typeface="Georgia"/>
                <a:sym typeface="Georgia"/>
              </a:rPr>
              <a:t> KLEE</a:t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93" name="Google Shape;1693;g3fb57e7cf7f_0_37"/>
          <p:cNvSpPr txBox="1"/>
          <p:nvPr/>
        </p:nvSpPr>
        <p:spPr>
          <a:xfrm>
            <a:off x="5410900" y="1010013"/>
            <a:ext cx="197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Georgia"/>
                <a:ea typeface="Georgia"/>
                <a:cs typeface="Georgia"/>
                <a:sym typeface="Georgia"/>
              </a:rPr>
              <a:t>CFM-SE</a:t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94" name="Google Shape;1694;g3fb57e7cf7f_0_37"/>
          <p:cNvSpPr txBox="1"/>
          <p:nvPr/>
        </p:nvSpPr>
        <p:spPr>
          <a:xfrm>
            <a:off x="2105125" y="4508750"/>
            <a:ext cx="19257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Georgia"/>
                <a:ea typeface="Georgia"/>
                <a:cs typeface="Georgia"/>
                <a:sym typeface="Georgia"/>
              </a:rPr>
              <a:t>Wide and Shallow</a:t>
            </a:r>
            <a:endParaRPr sz="16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95" name="Google Shape;1695;g3fb57e7cf7f_0_37"/>
          <p:cNvSpPr txBox="1"/>
          <p:nvPr/>
        </p:nvSpPr>
        <p:spPr>
          <a:xfrm>
            <a:off x="5217050" y="4508750"/>
            <a:ext cx="17991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Georgia"/>
                <a:ea typeface="Georgia"/>
                <a:cs typeface="Georgia"/>
                <a:sym typeface="Georgia"/>
              </a:rPr>
              <a:t>Narrow and Deep</a:t>
            </a:r>
            <a:endParaRPr sz="16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g3f778735d03_0_90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2" name="Google Shape;1702;g3f778735d03_0_906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03" name="Google Shape;1703;g3f778735d03_0_906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704" name="Google Shape;1704;g3f778735d03_0_906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g3f778735d03_0_906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28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706" name="Google Shape;1706;g3f778735d03_0_9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21030"/>
            <a:ext cx="8839200" cy="2752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g3f778735d03_0_89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3" name="Google Shape;1713;g3f778735d03_0_89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4" name="Google Shape;1714;g3f778735d03_0_898"/>
          <p:cNvSpPr txBox="1"/>
          <p:nvPr/>
        </p:nvSpPr>
        <p:spPr>
          <a:xfrm>
            <a:off x="762000" y="1381125"/>
            <a:ext cx="7620000" cy="247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2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rPr>
              <a:t>We ask a simple question</a:t>
            </a:r>
            <a:endParaRPr i="1" sz="2200">
              <a:solidFill>
                <a:srgbClr val="5F5E5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Is </a:t>
            </a:r>
            <a:r>
              <a:rPr b="1" lang="en-US" sz="38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one complex</a:t>
            </a:r>
            <a:r>
              <a:rPr b="1" lang="en-US" sz="3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 query better than a </a:t>
            </a:r>
            <a:r>
              <a:rPr b="1" lang="en-US" sz="38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rPr>
              <a:t>thousand simple</a:t>
            </a:r>
            <a:r>
              <a:rPr b="1" lang="en-US" sz="3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 ones?</a:t>
            </a:r>
            <a:endParaRPr b="1" sz="38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200">
              <a:solidFill>
                <a:srgbClr val="5F5E5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500"/>
              </a:spcBef>
              <a:spcAft>
                <a:spcPts val="1500"/>
              </a:spcAft>
              <a:buNone/>
            </a:pPr>
            <a:r>
              <a:rPr i="1" lang="en-US" sz="22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rPr>
              <a:t>                            The answer depends on scale</a:t>
            </a:r>
            <a:endParaRPr b="1" sz="38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715" name="Google Shape;1715;g3f778735d03_0_89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716" name="Google Shape;1716;g3f778735d03_0_89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g3f778735d03_0_89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28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g3f778735d03_0_91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4" name="Google Shape;1724;g3f778735d03_0_91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Where does the crossover sit?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5" name="Google Shape;1725;g3f778735d03_0_91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726" name="Google Shape;1726;g3f778735d03_0_91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g3f778735d03_0_91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29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728" name="Google Shape;1728;g3f778735d03_0_918" title="solver_cost_crossover_input_siz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21025"/>
            <a:ext cx="8244951" cy="412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g3f778735d03_0_130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5" name="Google Shape;1735;g3f778735d03_0_130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questions we asked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6" name="Google Shape;1736;g3f778735d03_0_1308"/>
          <p:cNvGrpSpPr/>
          <p:nvPr/>
        </p:nvGrpSpPr>
        <p:grpSpPr>
          <a:xfrm>
            <a:off x="1143000" y="1047750"/>
            <a:ext cx="7334250" cy="238200"/>
            <a:chOff x="666750" y="0"/>
            <a:chExt cx="7334250" cy="238200"/>
          </a:xfrm>
        </p:grpSpPr>
        <p:sp>
          <p:nvSpPr>
            <p:cNvPr id="1737" name="Google Shape;1737;g3f778735d03_0_1308"/>
            <p:cNvSpPr txBox="1"/>
            <p:nvPr/>
          </p:nvSpPr>
          <p:spPr>
            <a:xfrm>
              <a:off x="666750" y="0"/>
              <a:ext cx="2190900" cy="238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Question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38" name="Google Shape;1738;g3f778735d03_0_1308"/>
            <p:cNvSpPr txBox="1"/>
            <p:nvPr/>
          </p:nvSpPr>
          <p:spPr>
            <a:xfrm>
              <a:off x="3048000" y="0"/>
              <a:ext cx="26670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What counts as a win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39" name="Google Shape;1739;g3f778735d03_0_1308"/>
            <p:cNvSpPr txBox="1"/>
            <p:nvPr/>
          </p:nvSpPr>
          <p:spPr>
            <a:xfrm>
              <a:off x="5905500" y="0"/>
              <a:ext cx="20955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Measured on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740" name="Google Shape;1740;g3f778735d03_0_1308"/>
          <p:cNvGrpSpPr/>
          <p:nvPr/>
        </p:nvGrpSpPr>
        <p:grpSpPr>
          <a:xfrm>
            <a:off x="476250" y="1333500"/>
            <a:ext cx="8191500" cy="952500"/>
            <a:chOff x="0" y="0"/>
            <a:chExt cx="8191500" cy="952500"/>
          </a:xfrm>
        </p:grpSpPr>
        <p:sp>
          <p:nvSpPr>
            <p:cNvPr id="1741" name="Google Shape;1741;g3f778735d03_0_1308"/>
            <p:cNvSpPr/>
            <p:nvPr/>
          </p:nvSpPr>
          <p:spPr>
            <a:xfrm>
              <a:off x="0" y="0"/>
              <a:ext cx="81915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g3f778735d03_0_1308"/>
            <p:cNvSpPr txBox="1"/>
            <p:nvPr/>
          </p:nvSpPr>
          <p:spPr>
            <a:xfrm>
              <a:off x="666750" y="95250"/>
              <a:ext cx="21909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How much solver work goes away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43" name="Google Shape;1743;g3f778735d03_0_1308"/>
            <p:cNvSpPr txBox="1"/>
            <p:nvPr/>
          </p:nvSpPr>
          <p:spPr>
            <a:xfrm>
              <a:off x="3048000" y="95250"/>
              <a:ext cx="2667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Arial"/>
                  <a:ea typeface="Arial"/>
                  <a:cs typeface="Arial"/>
                  <a:sym typeface="Arial"/>
                </a:rPr>
                <a:t>Fewer solver calls and faster exploration</a:t>
              </a:r>
              <a:endParaRPr b="1" sz="1200">
                <a:solidFill>
                  <a:srgbClr val="993C1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g3f778735d03_0_1308"/>
            <p:cNvSpPr txBox="1"/>
            <p:nvPr/>
          </p:nvSpPr>
          <p:spPr>
            <a:xfrm>
              <a:off x="5905500" y="95250"/>
              <a:ext cx="2095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F5E5A"/>
                  </a:solidFill>
                  <a:latin typeface="Arial"/>
                  <a:ea typeface="Arial"/>
                  <a:cs typeface="Arial"/>
                  <a:sym typeface="Arial"/>
                </a:rPr>
                <a:t>11 kernels with varying input sizes</a:t>
              </a:r>
              <a:endParaRPr sz="1100">
                <a:solidFill>
                  <a:srgbClr val="5F5E5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5" name="Google Shape;1745;g3f778735d03_0_1308"/>
          <p:cNvGrpSpPr/>
          <p:nvPr/>
        </p:nvGrpSpPr>
        <p:grpSpPr>
          <a:xfrm>
            <a:off x="666750" y="1704975"/>
            <a:ext cx="381000" cy="209700"/>
            <a:chOff x="0" y="0"/>
            <a:chExt cx="381000" cy="209700"/>
          </a:xfrm>
        </p:grpSpPr>
        <p:sp>
          <p:nvSpPr>
            <p:cNvPr id="1746" name="Google Shape;1746;g3f778735d03_0_1308"/>
            <p:cNvSpPr/>
            <p:nvPr/>
          </p:nvSpPr>
          <p:spPr>
            <a:xfrm>
              <a:off x="0" y="0"/>
              <a:ext cx="381000" cy="209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g3f778735d03_0_1308"/>
            <p:cNvSpPr txBox="1"/>
            <p:nvPr/>
          </p:nvSpPr>
          <p:spPr>
            <a:xfrm>
              <a:off x="0" y="0"/>
              <a:ext cx="3810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RQ1</a:t>
              </a:r>
              <a:endParaRPr b="1" sz="9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748" name="Google Shape;1748;g3f778735d03_0_130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749" name="Google Shape;1749;g3f778735d03_0_130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g3f778735d03_0_130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30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g3f778735d03_0_1419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7" name="Google Shape;1757;g3f778735d03_0_1419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questions we asked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58" name="Google Shape;1758;g3f778735d03_0_1419"/>
          <p:cNvGrpSpPr/>
          <p:nvPr/>
        </p:nvGrpSpPr>
        <p:grpSpPr>
          <a:xfrm>
            <a:off x="1143000" y="1047750"/>
            <a:ext cx="7334250" cy="238200"/>
            <a:chOff x="666750" y="0"/>
            <a:chExt cx="7334250" cy="238200"/>
          </a:xfrm>
        </p:grpSpPr>
        <p:sp>
          <p:nvSpPr>
            <p:cNvPr id="1759" name="Google Shape;1759;g3f778735d03_0_1419"/>
            <p:cNvSpPr txBox="1"/>
            <p:nvPr/>
          </p:nvSpPr>
          <p:spPr>
            <a:xfrm>
              <a:off x="666750" y="0"/>
              <a:ext cx="2190900" cy="238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Question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60" name="Google Shape;1760;g3f778735d03_0_1419"/>
            <p:cNvSpPr txBox="1"/>
            <p:nvPr/>
          </p:nvSpPr>
          <p:spPr>
            <a:xfrm>
              <a:off x="3048000" y="0"/>
              <a:ext cx="26670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What counts as a win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61" name="Google Shape;1761;g3f778735d03_0_1419"/>
            <p:cNvSpPr txBox="1"/>
            <p:nvPr/>
          </p:nvSpPr>
          <p:spPr>
            <a:xfrm>
              <a:off x="5905500" y="0"/>
              <a:ext cx="20955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Measured on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762" name="Google Shape;1762;g3f778735d03_0_1419"/>
          <p:cNvGrpSpPr/>
          <p:nvPr/>
        </p:nvGrpSpPr>
        <p:grpSpPr>
          <a:xfrm>
            <a:off x="476250" y="1333500"/>
            <a:ext cx="8191500" cy="952500"/>
            <a:chOff x="0" y="0"/>
            <a:chExt cx="8191500" cy="952500"/>
          </a:xfrm>
        </p:grpSpPr>
        <p:sp>
          <p:nvSpPr>
            <p:cNvPr id="1763" name="Google Shape;1763;g3f778735d03_0_1419"/>
            <p:cNvSpPr/>
            <p:nvPr/>
          </p:nvSpPr>
          <p:spPr>
            <a:xfrm>
              <a:off x="0" y="0"/>
              <a:ext cx="81915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g3f778735d03_0_1419"/>
            <p:cNvSpPr txBox="1"/>
            <p:nvPr/>
          </p:nvSpPr>
          <p:spPr>
            <a:xfrm>
              <a:off x="666750" y="95250"/>
              <a:ext cx="21909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How much solver work goes away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65" name="Google Shape;1765;g3f778735d03_0_1419"/>
            <p:cNvSpPr txBox="1"/>
            <p:nvPr/>
          </p:nvSpPr>
          <p:spPr>
            <a:xfrm>
              <a:off x="3048000" y="95250"/>
              <a:ext cx="2667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Arial"/>
                  <a:ea typeface="Arial"/>
                  <a:cs typeface="Arial"/>
                  <a:sym typeface="Arial"/>
                </a:rPr>
                <a:t>Fewer solver calls and faster exploration</a:t>
              </a:r>
              <a:endParaRPr b="1" sz="1200">
                <a:solidFill>
                  <a:srgbClr val="993C1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g3f778735d03_0_1419"/>
            <p:cNvSpPr txBox="1"/>
            <p:nvPr/>
          </p:nvSpPr>
          <p:spPr>
            <a:xfrm>
              <a:off x="5905500" y="95250"/>
              <a:ext cx="2095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F5E5A"/>
                  </a:solidFill>
                  <a:latin typeface="Arial"/>
                  <a:ea typeface="Arial"/>
                  <a:cs typeface="Arial"/>
                  <a:sym typeface="Arial"/>
                </a:rPr>
                <a:t>11 kernels with varying input sizes</a:t>
              </a:r>
              <a:endParaRPr sz="1100">
                <a:solidFill>
                  <a:srgbClr val="5F5E5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7" name="Google Shape;1767;g3f778735d03_0_1419"/>
          <p:cNvGrpSpPr/>
          <p:nvPr/>
        </p:nvGrpSpPr>
        <p:grpSpPr>
          <a:xfrm>
            <a:off x="476250" y="2428875"/>
            <a:ext cx="8191500" cy="952500"/>
            <a:chOff x="0" y="0"/>
            <a:chExt cx="8191500" cy="952500"/>
          </a:xfrm>
        </p:grpSpPr>
        <p:sp>
          <p:nvSpPr>
            <p:cNvPr id="1768" name="Google Shape;1768;g3f778735d03_0_1419"/>
            <p:cNvSpPr/>
            <p:nvPr/>
          </p:nvSpPr>
          <p:spPr>
            <a:xfrm>
              <a:off x="0" y="0"/>
              <a:ext cx="81915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g3f778735d03_0_1419"/>
            <p:cNvSpPr txBox="1"/>
            <p:nvPr/>
          </p:nvSpPr>
          <p:spPr>
            <a:xfrm>
              <a:off x="666750" y="95250"/>
              <a:ext cx="21909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Do we cover program lines sooner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70" name="Google Shape;1770;g3f778735d03_0_1419"/>
            <p:cNvSpPr txBox="1"/>
            <p:nvPr/>
          </p:nvSpPr>
          <p:spPr>
            <a:xfrm>
              <a:off x="3048000" y="95250"/>
              <a:ext cx="2667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Arial"/>
                  <a:ea typeface="Arial"/>
                  <a:cs typeface="Arial"/>
                  <a:sym typeface="Arial"/>
                </a:rPr>
                <a:t>Same or higher coverage inside a fixed budget</a:t>
              </a:r>
              <a:endParaRPr b="1" sz="1200">
                <a:solidFill>
                  <a:srgbClr val="993C1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g3f778735d03_0_1419"/>
            <p:cNvSpPr txBox="1"/>
            <p:nvPr/>
          </p:nvSpPr>
          <p:spPr>
            <a:xfrm>
              <a:off x="5905500" y="95250"/>
              <a:ext cx="2095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F5E5A"/>
                  </a:solidFill>
                  <a:latin typeface="Arial"/>
                  <a:ea typeface="Arial"/>
                  <a:cs typeface="Arial"/>
                  <a:sym typeface="Arial"/>
                </a:rPr>
                <a:t>9 real programs with 1 hour budget</a:t>
              </a:r>
              <a:endParaRPr sz="1100">
                <a:solidFill>
                  <a:srgbClr val="5F5E5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2" name="Google Shape;1772;g3f778735d03_0_1419"/>
          <p:cNvGrpSpPr/>
          <p:nvPr/>
        </p:nvGrpSpPr>
        <p:grpSpPr>
          <a:xfrm>
            <a:off x="666750" y="1704975"/>
            <a:ext cx="381000" cy="209700"/>
            <a:chOff x="0" y="0"/>
            <a:chExt cx="381000" cy="209700"/>
          </a:xfrm>
        </p:grpSpPr>
        <p:sp>
          <p:nvSpPr>
            <p:cNvPr id="1773" name="Google Shape;1773;g3f778735d03_0_1419"/>
            <p:cNvSpPr/>
            <p:nvPr/>
          </p:nvSpPr>
          <p:spPr>
            <a:xfrm>
              <a:off x="0" y="0"/>
              <a:ext cx="381000" cy="209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g3f778735d03_0_1419"/>
            <p:cNvSpPr txBox="1"/>
            <p:nvPr/>
          </p:nvSpPr>
          <p:spPr>
            <a:xfrm>
              <a:off x="0" y="0"/>
              <a:ext cx="3810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RQ1</a:t>
              </a:r>
              <a:endParaRPr b="1" sz="9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775" name="Google Shape;1775;g3f778735d03_0_1419"/>
          <p:cNvGrpSpPr/>
          <p:nvPr/>
        </p:nvGrpSpPr>
        <p:grpSpPr>
          <a:xfrm>
            <a:off x="666750" y="2800350"/>
            <a:ext cx="381000" cy="209700"/>
            <a:chOff x="0" y="0"/>
            <a:chExt cx="381000" cy="209700"/>
          </a:xfrm>
        </p:grpSpPr>
        <p:sp>
          <p:nvSpPr>
            <p:cNvPr id="1776" name="Google Shape;1776;g3f778735d03_0_1419"/>
            <p:cNvSpPr/>
            <p:nvPr/>
          </p:nvSpPr>
          <p:spPr>
            <a:xfrm>
              <a:off x="0" y="0"/>
              <a:ext cx="381000" cy="209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g3f778735d03_0_1419"/>
            <p:cNvSpPr txBox="1"/>
            <p:nvPr/>
          </p:nvSpPr>
          <p:spPr>
            <a:xfrm>
              <a:off x="0" y="0"/>
              <a:ext cx="3810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RQ2</a:t>
              </a:r>
              <a:endParaRPr b="1" sz="9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778" name="Google Shape;1778;g3f778735d03_0_1419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779" name="Google Shape;1779;g3f778735d03_0_1419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g3f778735d03_0_1419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30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5" name="Shape 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Google Shape;1786;g3f778735d03_0_138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7" name="Google Shape;1787;g3f778735d03_0_1385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The questions we asked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88" name="Google Shape;1788;g3f778735d03_0_1385"/>
          <p:cNvGrpSpPr/>
          <p:nvPr/>
        </p:nvGrpSpPr>
        <p:grpSpPr>
          <a:xfrm>
            <a:off x="1143000" y="1047750"/>
            <a:ext cx="7334250" cy="238200"/>
            <a:chOff x="666750" y="0"/>
            <a:chExt cx="7334250" cy="238200"/>
          </a:xfrm>
        </p:grpSpPr>
        <p:sp>
          <p:nvSpPr>
            <p:cNvPr id="1789" name="Google Shape;1789;g3f778735d03_0_1385"/>
            <p:cNvSpPr txBox="1"/>
            <p:nvPr/>
          </p:nvSpPr>
          <p:spPr>
            <a:xfrm>
              <a:off x="666750" y="0"/>
              <a:ext cx="2190900" cy="238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Question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90" name="Google Shape;1790;g3f778735d03_0_1385"/>
            <p:cNvSpPr txBox="1"/>
            <p:nvPr/>
          </p:nvSpPr>
          <p:spPr>
            <a:xfrm>
              <a:off x="3048000" y="0"/>
              <a:ext cx="26670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What counts as a win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91" name="Google Shape;1791;g3f778735d03_0_1385"/>
            <p:cNvSpPr txBox="1"/>
            <p:nvPr/>
          </p:nvSpPr>
          <p:spPr>
            <a:xfrm>
              <a:off x="5905500" y="0"/>
              <a:ext cx="20955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5F5E5A"/>
                  </a:solidFill>
                  <a:latin typeface="Georgia"/>
                  <a:ea typeface="Georgia"/>
                  <a:cs typeface="Georgia"/>
                  <a:sym typeface="Georgia"/>
                </a:rPr>
                <a:t>Measured on</a:t>
              </a:r>
              <a:endParaRPr b="1" sz="1100">
                <a:solidFill>
                  <a:srgbClr val="5F5E5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792" name="Google Shape;1792;g3f778735d03_0_1385"/>
          <p:cNvGrpSpPr/>
          <p:nvPr/>
        </p:nvGrpSpPr>
        <p:grpSpPr>
          <a:xfrm>
            <a:off x="476250" y="1333500"/>
            <a:ext cx="8191500" cy="952500"/>
            <a:chOff x="0" y="0"/>
            <a:chExt cx="8191500" cy="952500"/>
          </a:xfrm>
        </p:grpSpPr>
        <p:sp>
          <p:nvSpPr>
            <p:cNvPr id="1793" name="Google Shape;1793;g3f778735d03_0_1385"/>
            <p:cNvSpPr/>
            <p:nvPr/>
          </p:nvSpPr>
          <p:spPr>
            <a:xfrm>
              <a:off x="0" y="0"/>
              <a:ext cx="81915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g3f778735d03_0_1385"/>
            <p:cNvSpPr txBox="1"/>
            <p:nvPr/>
          </p:nvSpPr>
          <p:spPr>
            <a:xfrm>
              <a:off x="666750" y="95250"/>
              <a:ext cx="21909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How much solver work goes away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795" name="Google Shape;1795;g3f778735d03_0_1385"/>
            <p:cNvSpPr txBox="1"/>
            <p:nvPr/>
          </p:nvSpPr>
          <p:spPr>
            <a:xfrm>
              <a:off x="3048000" y="95250"/>
              <a:ext cx="2667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Arial"/>
                  <a:ea typeface="Arial"/>
                  <a:cs typeface="Arial"/>
                  <a:sym typeface="Arial"/>
                </a:rPr>
                <a:t>Fewer solver calls and faster exploration</a:t>
              </a:r>
              <a:endParaRPr b="1" sz="1200">
                <a:solidFill>
                  <a:srgbClr val="993C1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g3f778735d03_0_1385"/>
            <p:cNvSpPr txBox="1"/>
            <p:nvPr/>
          </p:nvSpPr>
          <p:spPr>
            <a:xfrm>
              <a:off x="5905500" y="95250"/>
              <a:ext cx="2095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F5E5A"/>
                  </a:solidFill>
                  <a:latin typeface="Arial"/>
                  <a:ea typeface="Arial"/>
                  <a:cs typeface="Arial"/>
                  <a:sym typeface="Arial"/>
                </a:rPr>
                <a:t>11 kernels with varying input sizes</a:t>
              </a:r>
              <a:endParaRPr sz="1100">
                <a:solidFill>
                  <a:srgbClr val="5F5E5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7" name="Google Shape;1797;g3f778735d03_0_1385"/>
          <p:cNvGrpSpPr/>
          <p:nvPr/>
        </p:nvGrpSpPr>
        <p:grpSpPr>
          <a:xfrm>
            <a:off x="476250" y="2428875"/>
            <a:ext cx="8191500" cy="952500"/>
            <a:chOff x="0" y="0"/>
            <a:chExt cx="8191500" cy="952500"/>
          </a:xfrm>
        </p:grpSpPr>
        <p:sp>
          <p:nvSpPr>
            <p:cNvPr id="1798" name="Google Shape;1798;g3f778735d03_0_1385"/>
            <p:cNvSpPr/>
            <p:nvPr/>
          </p:nvSpPr>
          <p:spPr>
            <a:xfrm>
              <a:off x="0" y="0"/>
              <a:ext cx="81915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g3f778735d03_0_1385"/>
            <p:cNvSpPr txBox="1"/>
            <p:nvPr/>
          </p:nvSpPr>
          <p:spPr>
            <a:xfrm>
              <a:off x="666750" y="95250"/>
              <a:ext cx="21909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Do we cover program lines sooner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800" name="Google Shape;1800;g3f778735d03_0_1385"/>
            <p:cNvSpPr txBox="1"/>
            <p:nvPr/>
          </p:nvSpPr>
          <p:spPr>
            <a:xfrm>
              <a:off x="3048000" y="95250"/>
              <a:ext cx="2667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Arial"/>
                  <a:ea typeface="Arial"/>
                  <a:cs typeface="Arial"/>
                  <a:sym typeface="Arial"/>
                </a:rPr>
                <a:t>Same or higher coverage inside a fixed budget</a:t>
              </a:r>
              <a:endParaRPr b="1" sz="1200">
                <a:solidFill>
                  <a:srgbClr val="993C1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g3f778735d03_0_1385"/>
            <p:cNvSpPr txBox="1"/>
            <p:nvPr/>
          </p:nvSpPr>
          <p:spPr>
            <a:xfrm>
              <a:off x="5905500" y="95250"/>
              <a:ext cx="2095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F5E5A"/>
                  </a:solidFill>
                  <a:latin typeface="Arial"/>
                  <a:ea typeface="Arial"/>
                  <a:cs typeface="Arial"/>
                  <a:sym typeface="Arial"/>
                </a:rPr>
                <a:t>9 real programs with 1 hour budget</a:t>
              </a:r>
              <a:endParaRPr sz="1100">
                <a:solidFill>
                  <a:srgbClr val="5F5E5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2" name="Google Shape;1802;g3f778735d03_0_1385"/>
          <p:cNvGrpSpPr/>
          <p:nvPr/>
        </p:nvGrpSpPr>
        <p:grpSpPr>
          <a:xfrm>
            <a:off x="476250" y="3524250"/>
            <a:ext cx="8191500" cy="952500"/>
            <a:chOff x="0" y="0"/>
            <a:chExt cx="8191500" cy="952500"/>
          </a:xfrm>
        </p:grpSpPr>
        <p:sp>
          <p:nvSpPr>
            <p:cNvPr id="1803" name="Google Shape;1803;g3f778735d03_0_1385"/>
            <p:cNvSpPr/>
            <p:nvPr/>
          </p:nvSpPr>
          <p:spPr>
            <a:xfrm>
              <a:off x="0" y="0"/>
              <a:ext cx="81915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g3f778735d03_0_1385"/>
            <p:cNvSpPr txBox="1"/>
            <p:nvPr/>
          </p:nvSpPr>
          <p:spPr>
            <a:xfrm>
              <a:off x="666750" y="95250"/>
              <a:ext cx="21909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Are deep bugs found faster</a:t>
              </a:r>
              <a:endParaRPr b="1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805" name="Google Shape;1805;g3f778735d03_0_1385"/>
            <p:cNvSpPr txBox="1"/>
            <p:nvPr/>
          </p:nvSpPr>
          <p:spPr>
            <a:xfrm>
              <a:off x="3048000" y="95250"/>
              <a:ext cx="2667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Arial"/>
                  <a:ea typeface="Arial"/>
                  <a:cs typeface="Arial"/>
                  <a:sym typeface="Arial"/>
                </a:rPr>
                <a:t>Injected deep bugs found in less time</a:t>
              </a:r>
              <a:endParaRPr b="1" sz="1200">
                <a:solidFill>
                  <a:srgbClr val="993C1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g3f778735d03_0_1385"/>
            <p:cNvSpPr txBox="1"/>
            <p:nvPr/>
          </p:nvSpPr>
          <p:spPr>
            <a:xfrm>
              <a:off x="5905500" y="95250"/>
              <a:ext cx="2095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F5E5A"/>
                  </a:solidFill>
                  <a:latin typeface="Arial"/>
                  <a:ea typeface="Arial"/>
                  <a:cs typeface="Arial"/>
                  <a:sym typeface="Arial"/>
                </a:rPr>
                <a:t>5  real-world libraries with bugs injected</a:t>
              </a:r>
              <a:endParaRPr sz="1100">
                <a:solidFill>
                  <a:srgbClr val="5F5E5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7" name="Google Shape;1807;g3f778735d03_0_1385"/>
          <p:cNvGrpSpPr/>
          <p:nvPr/>
        </p:nvGrpSpPr>
        <p:grpSpPr>
          <a:xfrm>
            <a:off x="666750" y="1704975"/>
            <a:ext cx="381000" cy="209700"/>
            <a:chOff x="0" y="0"/>
            <a:chExt cx="381000" cy="209700"/>
          </a:xfrm>
        </p:grpSpPr>
        <p:sp>
          <p:nvSpPr>
            <p:cNvPr id="1808" name="Google Shape;1808;g3f778735d03_0_1385"/>
            <p:cNvSpPr/>
            <p:nvPr/>
          </p:nvSpPr>
          <p:spPr>
            <a:xfrm>
              <a:off x="0" y="0"/>
              <a:ext cx="381000" cy="209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g3f778735d03_0_1385"/>
            <p:cNvSpPr txBox="1"/>
            <p:nvPr/>
          </p:nvSpPr>
          <p:spPr>
            <a:xfrm>
              <a:off x="0" y="0"/>
              <a:ext cx="3810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RQ1</a:t>
              </a:r>
              <a:endParaRPr b="1" sz="9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810" name="Google Shape;1810;g3f778735d03_0_1385"/>
          <p:cNvGrpSpPr/>
          <p:nvPr/>
        </p:nvGrpSpPr>
        <p:grpSpPr>
          <a:xfrm>
            <a:off x="666750" y="2800350"/>
            <a:ext cx="381000" cy="209700"/>
            <a:chOff x="0" y="0"/>
            <a:chExt cx="381000" cy="209700"/>
          </a:xfrm>
        </p:grpSpPr>
        <p:sp>
          <p:nvSpPr>
            <p:cNvPr id="1811" name="Google Shape;1811;g3f778735d03_0_1385"/>
            <p:cNvSpPr/>
            <p:nvPr/>
          </p:nvSpPr>
          <p:spPr>
            <a:xfrm>
              <a:off x="0" y="0"/>
              <a:ext cx="381000" cy="209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g3f778735d03_0_1385"/>
            <p:cNvSpPr txBox="1"/>
            <p:nvPr/>
          </p:nvSpPr>
          <p:spPr>
            <a:xfrm>
              <a:off x="0" y="0"/>
              <a:ext cx="3810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RQ2</a:t>
              </a:r>
              <a:endParaRPr b="1" sz="9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813" name="Google Shape;1813;g3f778735d03_0_1385"/>
          <p:cNvGrpSpPr/>
          <p:nvPr/>
        </p:nvGrpSpPr>
        <p:grpSpPr>
          <a:xfrm>
            <a:off x="666750" y="3895725"/>
            <a:ext cx="381000" cy="209700"/>
            <a:chOff x="0" y="0"/>
            <a:chExt cx="381000" cy="209700"/>
          </a:xfrm>
        </p:grpSpPr>
        <p:sp>
          <p:nvSpPr>
            <p:cNvPr id="1814" name="Google Shape;1814;g3f778735d03_0_1385"/>
            <p:cNvSpPr/>
            <p:nvPr/>
          </p:nvSpPr>
          <p:spPr>
            <a:xfrm>
              <a:off x="0" y="0"/>
              <a:ext cx="381000" cy="2097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g3f778735d03_0_1385"/>
            <p:cNvSpPr txBox="1"/>
            <p:nvPr/>
          </p:nvSpPr>
          <p:spPr>
            <a:xfrm>
              <a:off x="0" y="0"/>
              <a:ext cx="3810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RQ3</a:t>
              </a:r>
              <a:endParaRPr b="1" sz="9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816" name="Google Shape;1816;g3f778735d03_0_138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817" name="Google Shape;1817;g3f778735d03_0_138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g3f778735d03_0_138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30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g3f9da9e42fb_0_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5" name="Google Shape;1825;g3f9da9e42fb_0_0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Lets visit our ToUpper example from earlier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26" name="Google Shape;1826;g3f9da9e42fb_0_0"/>
          <p:cNvGraphicFramePr/>
          <p:nvPr/>
        </p:nvGraphicFramePr>
        <p:xfrm>
          <a:off x="952500" y="1524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{442B5F23-E4D4-4863-8B88-2D6BE96826C9}</a:tableStyleId>
              </a:tblPr>
              <a:tblGrid>
                <a:gridCol w="1809750"/>
                <a:gridCol w="1809750"/>
              </a:tblGrid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Input Size</a:t>
                      </a:r>
                      <a:r>
                        <a:rPr b="1" lang="en-US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= 50</a:t>
                      </a:r>
                      <a:endParaRPr b="1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  <a:highlight>
                            <a:srgbClr val="D85A30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KLEE</a:t>
                      </a:r>
                      <a:endParaRPr b="1" sz="1400">
                        <a:solidFill>
                          <a:srgbClr val="FFFFFF"/>
                        </a:solidFill>
                        <a:highlight>
                          <a:srgbClr val="D85A30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Paths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10.5 M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Solver Queries 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(Within the loop)</a:t>
                      </a:r>
                      <a:endParaRPr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</a:rPr>
                        <a:t>Timed Out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Time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</a:rPr>
                        <a:t>Timed Out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827" name="Google Shape;1827;g3f9da9e42fb_0_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828" name="Google Shape;1828;g3f9da9e42fb_0_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g3f9da9e42fb_0_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3fb57e7cf7f_0_4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6" name="Google Shape;1836;g3fb57e7cf7f_0_4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Lets visit our ToUpper example from earlier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37" name="Google Shape;1837;g3fb57e7cf7f_0_44"/>
          <p:cNvGraphicFramePr/>
          <p:nvPr/>
        </p:nvGraphicFramePr>
        <p:xfrm>
          <a:off x="952500" y="1524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{442B5F23-E4D4-4863-8B88-2D6BE96826C9}</a:tableStyleId>
              </a:tblPr>
              <a:tblGrid>
                <a:gridCol w="1809750"/>
                <a:gridCol w="1809750"/>
                <a:gridCol w="1809750"/>
              </a:tblGrid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Input Size = 50</a:t>
                      </a:r>
                      <a:endParaRPr/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  <a:highlight>
                            <a:srgbClr val="D85A30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KLEE</a:t>
                      </a:r>
                      <a:endParaRPr b="1" sz="1400">
                        <a:solidFill>
                          <a:srgbClr val="FFFFFF"/>
                        </a:solidFill>
                        <a:highlight>
                          <a:srgbClr val="D85A30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  <a:highlight>
                            <a:srgbClr val="D85A30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State Merging</a:t>
                      </a:r>
                      <a:endParaRPr b="1" sz="1400">
                        <a:solidFill>
                          <a:srgbClr val="FFFFFF"/>
                        </a:solidFill>
                        <a:highlight>
                          <a:srgbClr val="D85A30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Paths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10.5 M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51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chemeClr val="lt1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Solver Queries 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chemeClr val="lt1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2C2C2A"/>
                          </a:solidFill>
                          <a:highlight>
                            <a:schemeClr val="lt1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(Within the loop)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</a:rPr>
                        <a:t>Timed Out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51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Time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</a:rPr>
                        <a:t>Timed Out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0.69s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838" name="Google Shape;1838;g3fb57e7cf7f_0_4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839" name="Google Shape;1839;g3fb57e7cf7f_0_4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g3fb57e7cf7f_0_4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g3fb57e7cf7f_0_51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7" name="Google Shape;1847;g3fb57e7cf7f_0_51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Lets visit our ToUpper example from earlier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48" name="Google Shape;1848;g3fb57e7cf7f_0_51"/>
          <p:cNvGraphicFramePr/>
          <p:nvPr/>
        </p:nvGraphicFramePr>
        <p:xfrm>
          <a:off x="952500" y="1524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{442B5F23-E4D4-4863-8B88-2D6BE96826C9}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Input Size = 50</a:t>
                      </a:r>
                      <a:endParaRPr/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  <a:highlight>
                            <a:srgbClr val="D85A30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KLEE</a:t>
                      </a:r>
                      <a:endParaRPr b="1" sz="1400">
                        <a:solidFill>
                          <a:srgbClr val="FFFFFF"/>
                        </a:solidFill>
                        <a:highlight>
                          <a:srgbClr val="D85A30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  <a:highlight>
                            <a:srgbClr val="D85A30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State Merging</a:t>
                      </a:r>
                      <a:endParaRPr b="1" sz="1400">
                        <a:solidFill>
                          <a:srgbClr val="FFFFFF"/>
                        </a:solidFill>
                        <a:highlight>
                          <a:srgbClr val="D85A30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  <a:highlight>
                            <a:srgbClr val="D85A30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CFMSE</a:t>
                      </a:r>
                      <a:endParaRPr b="1" sz="1400">
                        <a:solidFill>
                          <a:srgbClr val="FFFFFF"/>
                        </a:solidFill>
                        <a:highlight>
                          <a:srgbClr val="D85A30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5A3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Paths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10.5 M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51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AECE7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AECE7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ECE7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chemeClr val="lt1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Solver Queries 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chemeClr val="lt1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2C2C2A"/>
                          </a:solidFill>
                          <a:highlight>
                            <a:schemeClr val="lt1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(Within the loop)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</a:rPr>
                        <a:t>Timed Out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51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AECE7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AECE7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ECE7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2C2C2A"/>
                          </a:solidFill>
                          <a:highlight>
                            <a:srgbClr val="FFFFFF"/>
                          </a:highlight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Time</a:t>
                      </a:r>
                      <a:endParaRPr b="1" sz="1300">
                        <a:solidFill>
                          <a:srgbClr val="2C2C2A"/>
                        </a:solidFill>
                        <a:highlight>
                          <a:srgbClr val="FFFFFF"/>
                        </a:highlight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</a:rPr>
                        <a:t>Timed Out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0.69s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>
                          <a:solidFill>
                            <a:srgbClr val="5F5E5A"/>
                          </a:solidFill>
                          <a:highlight>
                            <a:srgbClr val="FAECE7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0.00s</a:t>
                      </a:r>
                      <a:endParaRPr b="0" sz="1300">
                        <a:solidFill>
                          <a:srgbClr val="5F5E5A"/>
                        </a:solidFill>
                        <a:highlight>
                          <a:srgbClr val="FAECE7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14300" marB="114300" marR="114300" marL="114300">
                    <a:lnL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0997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ECE7"/>
                    </a:solidFill>
                  </a:tcPr>
                </a:tc>
              </a:tr>
            </a:tbl>
          </a:graphicData>
        </a:graphic>
      </p:graphicFrame>
      <p:grpSp>
        <p:nvGrpSpPr>
          <p:cNvPr id="1849" name="Google Shape;1849;g3fb57e7cf7f_0_51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850" name="Google Shape;1850;g3fb57e7cf7f_0_51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g3fb57e7cf7f_0_51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31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6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g3f9da9e42fb_0_26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8" name="Google Shape;1858;g3f9da9e42fb_0_262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Same or higher coverage, but sooner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9" name="Google Shape;1859;g3f9da9e42fb_0_262" title="libosip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50" y="1079050"/>
            <a:ext cx="4296725" cy="32225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0" name="Google Shape;1860;g3f9da9e42fb_0_262"/>
          <p:cNvGrpSpPr/>
          <p:nvPr/>
        </p:nvGrpSpPr>
        <p:grpSpPr>
          <a:xfrm>
            <a:off x="100950" y="4381500"/>
            <a:ext cx="4296600" cy="381000"/>
            <a:chOff x="0" y="0"/>
            <a:chExt cx="4296600" cy="381000"/>
          </a:xfrm>
        </p:grpSpPr>
        <p:sp>
          <p:nvSpPr>
            <p:cNvPr id="1861" name="Google Shape;1861;g3f9da9e42fb_0_262"/>
            <p:cNvSpPr/>
            <p:nvPr/>
          </p:nvSpPr>
          <p:spPr>
            <a:xfrm>
              <a:off x="0" y="0"/>
              <a:ext cx="4296600" cy="381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g3f9da9e42fb_0_262"/>
            <p:cNvSpPr txBox="1"/>
            <p:nvPr/>
          </p:nvSpPr>
          <p:spPr>
            <a:xfrm>
              <a:off x="0" y="0"/>
              <a:ext cx="4296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libosip</a:t>
              </a:r>
              <a:endParaRPr b="1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1863" name="Google Shape;1863;g3f9da9e42fb_0_262"/>
          <p:cNvSpPr/>
          <p:nvPr/>
        </p:nvSpPr>
        <p:spPr>
          <a:xfrm>
            <a:off x="4397673" y="4381500"/>
            <a:ext cx="42966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4" name="Google Shape;1864;g3f9da9e42fb_0_262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865" name="Google Shape;1865;g3f9da9e42fb_0_262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g3f9da9e42fb_0_262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g3fb57e7cf7f_0_5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3" name="Google Shape;1873;g3fb57e7cf7f_0_58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Same or higher coverage, but sooner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4" name="Google Shape;1874;g3fb57e7cf7f_0_58" title="json_test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7675" y="1079050"/>
            <a:ext cx="4296725" cy="3222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g3fb57e7cf7f_0_58" title="libosip_page-000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950" y="1079050"/>
            <a:ext cx="4296725" cy="32225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6" name="Google Shape;1876;g3fb57e7cf7f_0_58"/>
          <p:cNvGrpSpPr/>
          <p:nvPr/>
        </p:nvGrpSpPr>
        <p:grpSpPr>
          <a:xfrm>
            <a:off x="100950" y="4381500"/>
            <a:ext cx="4296600" cy="381000"/>
            <a:chOff x="0" y="0"/>
            <a:chExt cx="4296600" cy="381000"/>
          </a:xfrm>
        </p:grpSpPr>
        <p:sp>
          <p:nvSpPr>
            <p:cNvPr id="1877" name="Google Shape;1877;g3fb57e7cf7f_0_58"/>
            <p:cNvSpPr/>
            <p:nvPr/>
          </p:nvSpPr>
          <p:spPr>
            <a:xfrm>
              <a:off x="0" y="0"/>
              <a:ext cx="4296600" cy="381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g3fb57e7cf7f_0_58"/>
            <p:cNvSpPr txBox="1"/>
            <p:nvPr/>
          </p:nvSpPr>
          <p:spPr>
            <a:xfrm>
              <a:off x="0" y="0"/>
              <a:ext cx="4296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libosip</a:t>
              </a:r>
              <a:endParaRPr b="1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879" name="Google Shape;1879;g3fb57e7cf7f_0_58"/>
          <p:cNvGrpSpPr/>
          <p:nvPr/>
        </p:nvGrpSpPr>
        <p:grpSpPr>
          <a:xfrm>
            <a:off x="4397673" y="4381500"/>
            <a:ext cx="4296600" cy="381000"/>
            <a:chOff x="0" y="0"/>
            <a:chExt cx="4296600" cy="381000"/>
          </a:xfrm>
        </p:grpSpPr>
        <p:sp>
          <p:nvSpPr>
            <p:cNvPr id="1880" name="Google Shape;1880;g3fb57e7cf7f_0_58"/>
            <p:cNvSpPr/>
            <p:nvPr/>
          </p:nvSpPr>
          <p:spPr>
            <a:xfrm>
              <a:off x="0" y="0"/>
              <a:ext cx="4296600" cy="381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g3fb57e7cf7f_0_58"/>
            <p:cNvSpPr txBox="1"/>
            <p:nvPr/>
          </p:nvSpPr>
          <p:spPr>
            <a:xfrm>
              <a:off x="0" y="0"/>
              <a:ext cx="4296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json.h</a:t>
              </a:r>
              <a:endParaRPr b="1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882" name="Google Shape;1882;g3fb57e7cf7f_0_5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883" name="Google Shape;1883;g3fb57e7cf7f_0_5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g3fb57e7cf7f_0_5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32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3f9da9e42fb_0_52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1" name="Google Shape;1891;g3f9da9e42fb_0_520"/>
          <p:cNvSpPr/>
          <p:nvPr/>
        </p:nvSpPr>
        <p:spPr>
          <a:xfrm>
            <a:off x="422950" y="274325"/>
            <a:ext cx="4380900" cy="10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Why cfmse wins as libyaml grows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2" name="Google Shape;1892;g3f9da9e42fb_0_5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4500" y="428625"/>
            <a:ext cx="3048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3" name="Google Shape;1893;g3f9da9e42fb_0_520"/>
          <p:cNvSpPr txBox="1"/>
          <p:nvPr/>
        </p:nvSpPr>
        <p:spPr>
          <a:xfrm>
            <a:off x="422950" y="1424225"/>
            <a:ext cx="4000500" cy="202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rPr>
              <a:t>One injected bug, 20 GB of memory</a:t>
            </a:r>
            <a:endParaRPr b="0"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66666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94" name="Google Shape;1894;g3f9da9e42fb_0_520"/>
          <p:cNvSpPr txBox="1"/>
          <p:nvPr/>
        </p:nvSpPr>
        <p:spPr>
          <a:xfrm>
            <a:off x="5262575" y="374850"/>
            <a:ext cx="30480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Hours to find a bug</a:t>
            </a:r>
            <a:endParaRPr b="1" sz="13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95" name="Google Shape;1895;g3f9da9e42fb_0_520"/>
          <p:cNvSpPr txBox="1"/>
          <p:nvPr/>
        </p:nvSpPr>
        <p:spPr>
          <a:xfrm>
            <a:off x="508850" y="4048175"/>
            <a:ext cx="25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96" name="Google Shape;1896;g3f9da9e42fb_0_520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897" name="Google Shape;1897;g3f9da9e42fb_0_520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g3f9da9e42fb_0_520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33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Google Shape;1904;g3f9da9e42fb_0_535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5" name="Google Shape;1905;g3f9da9e42fb_0_535"/>
          <p:cNvSpPr/>
          <p:nvPr/>
        </p:nvSpPr>
        <p:spPr>
          <a:xfrm>
            <a:off x="422950" y="274325"/>
            <a:ext cx="4380900" cy="10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Why cfmse wins as libyaml grows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6" name="Google Shape;1906;g3f9da9e42fb_0_5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4500" y="428625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g3f9da9e42fb_0_5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4500" y="2847450"/>
            <a:ext cx="3048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8" name="Google Shape;1908;g3f9da9e42fb_0_535"/>
          <p:cNvSpPr txBox="1"/>
          <p:nvPr/>
        </p:nvSpPr>
        <p:spPr>
          <a:xfrm>
            <a:off x="422950" y="1424225"/>
            <a:ext cx="4000500" cy="3455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rPr>
              <a:t>One injected bug, 20 GB of memory</a:t>
            </a:r>
            <a:endParaRPr b="0"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Fewer states killed,</a:t>
            </a:r>
            <a:br>
              <a:rPr b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so the bug is found sooner.</a:t>
            </a:r>
            <a:endParaRPr b="1" sz="16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66666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09" name="Google Shape;1909;g3f9da9e42fb_0_535"/>
          <p:cNvSpPr txBox="1"/>
          <p:nvPr/>
        </p:nvSpPr>
        <p:spPr>
          <a:xfrm>
            <a:off x="5771450" y="2633250"/>
            <a:ext cx="26055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States killed by memory cap</a:t>
            </a:r>
            <a:endParaRPr b="1" sz="13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10" name="Google Shape;1910;g3f9da9e42fb_0_535"/>
          <p:cNvSpPr txBox="1"/>
          <p:nvPr/>
        </p:nvSpPr>
        <p:spPr>
          <a:xfrm>
            <a:off x="5262575" y="374850"/>
            <a:ext cx="30480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Hours to find a bug</a:t>
            </a:r>
            <a:endParaRPr b="1" sz="13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11" name="Google Shape;1911;g3f9da9e42fb_0_535"/>
          <p:cNvSpPr txBox="1"/>
          <p:nvPr/>
        </p:nvSpPr>
        <p:spPr>
          <a:xfrm>
            <a:off x="508850" y="4048175"/>
            <a:ext cx="25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12" name="Google Shape;1912;g3f9da9e42fb_0_535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913" name="Google Shape;1913;g3f9da9e42fb_0_535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g3f9da9e42fb_0_535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33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9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g3f9da9e42fb_0_548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1" name="Google Shape;1921;g3f9da9e42fb_0_548"/>
          <p:cNvSpPr/>
          <p:nvPr/>
        </p:nvSpPr>
        <p:spPr>
          <a:xfrm>
            <a:off x="422950" y="274325"/>
            <a:ext cx="4380900" cy="10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Why cfmse wins as libyaml grows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2" name="Google Shape;1922;g3f9da9e42fb_0_5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4500" y="428625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3" name="Google Shape;1923;g3f9da9e42fb_0_5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4500" y="2847450"/>
            <a:ext cx="3048000" cy="228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4" name="Google Shape;1924;g3f9da9e42fb_0_548"/>
          <p:cNvCxnSpPr/>
          <p:nvPr/>
        </p:nvCxnSpPr>
        <p:spPr>
          <a:xfrm flipH="1">
            <a:off x="7174789" y="718350"/>
            <a:ext cx="7500" cy="4115700"/>
          </a:xfrm>
          <a:prstGeom prst="straightConnector1">
            <a:avLst/>
          </a:prstGeom>
          <a:solidFill>
            <a:srgbClr val="FFFFFF"/>
          </a:solidFill>
          <a:ln cap="flat" cmpd="sng" w="14300">
            <a:solidFill>
              <a:srgbClr val="44546A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925" name="Google Shape;1925;g3f9da9e42fb_0_548"/>
          <p:cNvSpPr txBox="1"/>
          <p:nvPr/>
        </p:nvSpPr>
        <p:spPr>
          <a:xfrm>
            <a:off x="422950" y="1424225"/>
            <a:ext cx="4000500" cy="3455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rPr>
              <a:t>One injected bug, 20 GB of memory</a:t>
            </a:r>
            <a:endParaRPr b="0"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999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Fewer states killed,</a:t>
            </a:r>
            <a:br>
              <a:rPr b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b="1" lang="en-US" sz="1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so the bug is found sooner.</a:t>
            </a:r>
            <a:endParaRPr b="1" sz="16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27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rPr>
              <a:t>This is where </a:t>
            </a:r>
            <a:r>
              <a:rPr lang="en-US" sz="1600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rPr>
              <a:t>20 </a:t>
            </a:r>
            <a:r>
              <a:rPr b="0" lang="en-US" sz="1600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rPr>
              <a:t>GB</a:t>
            </a:r>
            <a:r>
              <a:rPr b="0" lang="en-US" sz="1600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rPr>
              <a:t> stops being enough</a:t>
            </a:r>
            <a:endParaRPr b="0" sz="1600">
              <a:solidFill>
                <a:srgbClr val="66666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6" name="Google Shape;1926;g3f9da9e42fb_0_548"/>
          <p:cNvSpPr txBox="1"/>
          <p:nvPr/>
        </p:nvSpPr>
        <p:spPr>
          <a:xfrm>
            <a:off x="5771450" y="2633250"/>
            <a:ext cx="26055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States killed by memory cap</a:t>
            </a:r>
            <a:endParaRPr b="1" sz="13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7" name="Google Shape;1927;g3f9da9e42fb_0_548"/>
          <p:cNvSpPr txBox="1"/>
          <p:nvPr/>
        </p:nvSpPr>
        <p:spPr>
          <a:xfrm>
            <a:off x="5262575" y="374850"/>
            <a:ext cx="30480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Hours to find a bug</a:t>
            </a:r>
            <a:endParaRPr b="1" sz="13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8" name="Google Shape;1928;g3f9da9e42fb_0_548"/>
          <p:cNvSpPr txBox="1"/>
          <p:nvPr/>
        </p:nvSpPr>
        <p:spPr>
          <a:xfrm>
            <a:off x="508850" y="4048175"/>
            <a:ext cx="253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29" name="Google Shape;1929;g3f9da9e42fb_0_548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930" name="Google Shape;1930;g3f9da9e42fb_0_548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g3f9da9e42fb_0_548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33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g3f9da9e42fb_0_99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8" name="Google Shape;1938;g3f9da9e42fb_0_99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More in Paper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39" name="Google Shape;1939;g3f9da9e42fb_0_99"/>
          <p:cNvGrpSpPr/>
          <p:nvPr/>
        </p:nvGrpSpPr>
        <p:grpSpPr>
          <a:xfrm>
            <a:off x="419100" y="1238250"/>
            <a:ext cx="3714900" cy="609600"/>
            <a:chOff x="0" y="0"/>
            <a:chExt cx="3714900" cy="609600"/>
          </a:xfrm>
        </p:grpSpPr>
        <p:sp>
          <p:nvSpPr>
            <p:cNvPr id="1940" name="Google Shape;1940;g3f9da9e42fb_0_99"/>
            <p:cNvSpPr/>
            <p:nvPr/>
          </p:nvSpPr>
          <p:spPr>
            <a:xfrm>
              <a:off x="0" y="0"/>
              <a:ext cx="3714900" cy="609600"/>
            </a:xfrm>
            <a:prstGeom prst="roundRect">
              <a:avLst>
                <a:gd fmla="val 125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g3f9da9e42fb_0_99"/>
            <p:cNvSpPr/>
            <p:nvPr/>
          </p:nvSpPr>
          <p:spPr>
            <a:xfrm>
              <a:off x="0" y="0"/>
              <a:ext cx="57300" cy="6096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g3f9da9e42fb_0_99"/>
            <p:cNvSpPr txBox="1"/>
            <p:nvPr/>
          </p:nvSpPr>
          <p:spPr>
            <a:xfrm>
              <a:off x="190500" y="0"/>
              <a:ext cx="3333900" cy="6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11 </a:t>
              </a:r>
              <a:r>
                <a:rPr b="1" lang="en-US" sz="1200">
                  <a:solidFill>
                    <a:srgbClr val="2C2C2A"/>
                  </a:solidFill>
                  <a:latin typeface="Arial"/>
                  <a:ea typeface="Arial"/>
                  <a:cs typeface="Arial"/>
                  <a:sym typeface="Arial"/>
                </a:rPr>
                <a:t>Benchmarks for path explosion</a:t>
              </a:r>
              <a:endParaRPr b="1" sz="20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943" name="Google Shape;1943;g3f9da9e42fb_0_99"/>
          <p:cNvGrpSpPr/>
          <p:nvPr/>
        </p:nvGrpSpPr>
        <p:grpSpPr>
          <a:xfrm>
            <a:off x="419100" y="1990725"/>
            <a:ext cx="3714900" cy="609600"/>
            <a:chOff x="0" y="0"/>
            <a:chExt cx="3714900" cy="609600"/>
          </a:xfrm>
        </p:grpSpPr>
        <p:sp>
          <p:nvSpPr>
            <p:cNvPr id="1944" name="Google Shape;1944;g3f9da9e42fb_0_99"/>
            <p:cNvSpPr/>
            <p:nvPr/>
          </p:nvSpPr>
          <p:spPr>
            <a:xfrm>
              <a:off x="0" y="0"/>
              <a:ext cx="3714900" cy="609600"/>
            </a:xfrm>
            <a:prstGeom prst="roundRect">
              <a:avLst>
                <a:gd fmla="val 125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g3f9da9e42fb_0_99"/>
            <p:cNvSpPr/>
            <p:nvPr/>
          </p:nvSpPr>
          <p:spPr>
            <a:xfrm>
              <a:off x="0" y="0"/>
              <a:ext cx="57300" cy="6096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g3f9da9e42fb_0_99"/>
            <p:cNvSpPr txBox="1"/>
            <p:nvPr/>
          </p:nvSpPr>
          <p:spPr>
            <a:xfrm>
              <a:off x="190500" y="0"/>
              <a:ext cx="3333900" cy="6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9 </a:t>
              </a:r>
              <a:r>
                <a:rPr b="1" lang="en-US" sz="1200">
                  <a:solidFill>
                    <a:srgbClr val="2C2C2A"/>
                  </a:solidFill>
                  <a:latin typeface="Arial"/>
                  <a:ea typeface="Arial"/>
                  <a:cs typeface="Arial"/>
                  <a:sym typeface="Arial"/>
                </a:rPr>
                <a:t>programs for coverage</a:t>
              </a:r>
              <a:endParaRPr b="1" sz="20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947" name="Google Shape;1947;g3f9da9e42fb_0_99"/>
          <p:cNvGrpSpPr/>
          <p:nvPr/>
        </p:nvGrpSpPr>
        <p:grpSpPr>
          <a:xfrm>
            <a:off x="419100" y="2743200"/>
            <a:ext cx="3714900" cy="609600"/>
            <a:chOff x="0" y="0"/>
            <a:chExt cx="3714900" cy="609600"/>
          </a:xfrm>
        </p:grpSpPr>
        <p:sp>
          <p:nvSpPr>
            <p:cNvPr id="1948" name="Google Shape;1948;g3f9da9e42fb_0_99"/>
            <p:cNvSpPr/>
            <p:nvPr/>
          </p:nvSpPr>
          <p:spPr>
            <a:xfrm>
              <a:off x="0" y="0"/>
              <a:ext cx="3714900" cy="609600"/>
            </a:xfrm>
            <a:prstGeom prst="roundRect">
              <a:avLst>
                <a:gd fmla="val 125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g3f9da9e42fb_0_99"/>
            <p:cNvSpPr/>
            <p:nvPr/>
          </p:nvSpPr>
          <p:spPr>
            <a:xfrm>
              <a:off x="0" y="0"/>
              <a:ext cx="57300" cy="6096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g3f9da9e42fb_0_99"/>
            <p:cNvSpPr txBox="1"/>
            <p:nvPr/>
          </p:nvSpPr>
          <p:spPr>
            <a:xfrm>
              <a:off x="190500" y="0"/>
              <a:ext cx="3333900" cy="6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5 </a:t>
              </a:r>
              <a:r>
                <a:rPr b="1" lang="en-US" sz="1200">
                  <a:solidFill>
                    <a:srgbClr val="2C2C2A"/>
                  </a:solidFill>
                  <a:latin typeface="Arial"/>
                  <a:ea typeface="Arial"/>
                  <a:cs typeface="Arial"/>
                  <a:sym typeface="Arial"/>
                </a:rPr>
                <a:t>programs with injected bugs</a:t>
              </a:r>
              <a:endParaRPr b="1" sz="20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951" name="Google Shape;1951;g3f9da9e42fb_0_99"/>
          <p:cNvGrpSpPr/>
          <p:nvPr/>
        </p:nvGrpSpPr>
        <p:grpSpPr>
          <a:xfrm>
            <a:off x="419100" y="3495675"/>
            <a:ext cx="3714900" cy="609600"/>
            <a:chOff x="0" y="0"/>
            <a:chExt cx="3714900" cy="609600"/>
          </a:xfrm>
        </p:grpSpPr>
        <p:sp>
          <p:nvSpPr>
            <p:cNvPr id="1952" name="Google Shape;1952;g3f9da9e42fb_0_99"/>
            <p:cNvSpPr/>
            <p:nvPr/>
          </p:nvSpPr>
          <p:spPr>
            <a:xfrm>
              <a:off x="0" y="0"/>
              <a:ext cx="3714900" cy="609600"/>
            </a:xfrm>
            <a:prstGeom prst="roundRect">
              <a:avLst>
                <a:gd fmla="val 125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g3f9da9e42fb_0_99"/>
            <p:cNvSpPr/>
            <p:nvPr/>
          </p:nvSpPr>
          <p:spPr>
            <a:xfrm>
              <a:off x="0" y="0"/>
              <a:ext cx="57300" cy="6096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g3f9da9e42fb_0_99"/>
            <p:cNvSpPr txBox="1"/>
            <p:nvPr/>
          </p:nvSpPr>
          <p:spPr>
            <a:xfrm>
              <a:off x="190500" y="0"/>
              <a:ext cx="3333900" cy="6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under 2ms </a:t>
              </a:r>
              <a:r>
                <a:rPr b="1" lang="en-US" sz="1200">
                  <a:solidFill>
                    <a:srgbClr val="2C2C2A"/>
                  </a:solidFill>
                  <a:latin typeface="Arial"/>
                  <a:ea typeface="Arial"/>
                  <a:cs typeface="Arial"/>
                  <a:sym typeface="Arial"/>
                </a:rPr>
                <a:t>compile time</a:t>
              </a:r>
              <a:endParaRPr b="1" sz="16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955" name="Google Shape;1955;g3f9da9e42fb_0_99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956" name="Google Shape;1956;g3f9da9e42fb_0_99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g3f9da9e42fb_0_99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34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958" name="Google Shape;1958;g3f9da9e42fb_0_99" title="paper_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1900" y="678780"/>
            <a:ext cx="3970070" cy="3970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3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g3f9da9e42fb_0_224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5" name="Google Shape;1965;g3f9da9e42fb_0_224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lang="en-US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Try out CFMSE on existing examples or add your examples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66" name="Google Shape;1966;g3f9da9e42fb_0_224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967" name="Google Shape;1967;g3f9da9e42fb_0_224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g3f9da9e42fb_0_224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35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969" name="Google Shape;1969;g3f9da9e42fb_0_224" title="artifact_qr_logo_spa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0250" y="965105"/>
            <a:ext cx="3970071" cy="397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0" name="Google Shape;1970;g3f9da9e42fb_0_224" title="2523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7110" y="2606075"/>
            <a:ext cx="756349" cy="75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3fbdc396aed_1_603"/>
          <p:cNvSpPr/>
          <p:nvPr/>
        </p:nvSpPr>
        <p:spPr>
          <a:xfrm>
            <a:off x="0" y="0"/>
            <a:ext cx="114300" cy="514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D85A3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7" name="Google Shape;1977;g3fbdc396aed_1_603"/>
          <p:cNvSpPr txBox="1"/>
          <p:nvPr/>
        </p:nvSpPr>
        <p:spPr>
          <a:xfrm>
            <a:off x="2936550" y="1086825"/>
            <a:ext cx="32709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7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Thank You!</a:t>
            </a:r>
            <a:endParaRPr b="1" sz="407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78" name="Google Shape;1978;g3fbdc396aed_1_603"/>
          <p:cNvGrpSpPr/>
          <p:nvPr/>
        </p:nvGrpSpPr>
        <p:grpSpPr>
          <a:xfrm>
            <a:off x="583625" y="4729850"/>
            <a:ext cx="1238400" cy="304800"/>
            <a:chOff x="0" y="0"/>
            <a:chExt cx="1238400" cy="304800"/>
          </a:xfrm>
        </p:grpSpPr>
        <p:sp>
          <p:nvSpPr>
            <p:cNvPr id="1979" name="Google Shape;1979;g3fbdc396aed_1_603"/>
            <p:cNvSpPr/>
            <p:nvPr/>
          </p:nvSpPr>
          <p:spPr>
            <a:xfrm>
              <a:off x="0" y="0"/>
              <a:ext cx="1238400" cy="304800"/>
            </a:xfrm>
            <a:prstGeom prst="roundRect">
              <a:avLst>
                <a:gd fmla="val 1875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g3fbdc396aed_1_603"/>
            <p:cNvSpPr txBox="1"/>
            <p:nvPr/>
          </p:nvSpPr>
          <p:spPr>
            <a:xfrm>
              <a:off x="0" y="0"/>
              <a:ext cx="1238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OOPSLA '26</a:t>
              </a:r>
              <a:endParaRPr b="1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981" name="Google Shape;1981;g3fbdc396aed_1_6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9450" y="1816050"/>
            <a:ext cx="2300401" cy="2352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2" name="Google Shape;1982;g3fbdc396aed_1_603"/>
          <p:cNvGrpSpPr/>
          <p:nvPr/>
        </p:nvGrpSpPr>
        <p:grpSpPr>
          <a:xfrm>
            <a:off x="8606518" y="4806043"/>
            <a:ext cx="342900" cy="228600"/>
            <a:chOff x="0" y="0"/>
            <a:chExt cx="342900" cy="228600"/>
          </a:xfrm>
        </p:grpSpPr>
        <p:sp>
          <p:nvSpPr>
            <p:cNvPr id="1983" name="Google Shape;1983;g3fbdc396aed_1_603"/>
            <p:cNvSpPr/>
            <p:nvPr/>
          </p:nvSpPr>
          <p:spPr>
            <a:xfrm>
              <a:off x="0" y="0"/>
              <a:ext cx="342900" cy="228600"/>
            </a:xfrm>
            <a:prstGeom prst="roundRect">
              <a:avLst>
                <a:gd fmla="val 25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g3fbdc396aed_1_603"/>
            <p:cNvSpPr txBox="1"/>
            <p:nvPr/>
          </p:nvSpPr>
          <p:spPr>
            <a:xfrm>
              <a:off x="0" y="0"/>
              <a:ext cx="3429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993C1D"/>
                  </a:solidFill>
                  <a:latin typeface="Inter"/>
                  <a:ea typeface="Inter"/>
                  <a:cs typeface="Inter"/>
                  <a:sym typeface="Inter"/>
                </a:rPr>
                <a:t>36</a:t>
              </a:r>
              <a:endParaRPr b="1" sz="1000">
                <a:solidFill>
                  <a:srgbClr val="993C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985" name="Google Shape;1985;g3fbdc396aed_1_603" title="Horizontal_VT_Full_Color_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598" y="276225"/>
            <a:ext cx="2569107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g3fbdc396aed_1_603" title="PU-H-Full-RGB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5975" y="313500"/>
            <a:ext cx="2713885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g3fbdc396aed_1_603" title="paper_qr.png"/>
          <p:cNvPicPr preferRelativeResize="0"/>
          <p:nvPr/>
        </p:nvPicPr>
        <p:blipFill rotWithShape="1">
          <a:blip r:embed="rId7">
            <a:alphaModFix/>
          </a:blip>
          <a:srcRect b="6014" l="7741" r="7008" t="7697"/>
          <a:stretch/>
        </p:blipFill>
        <p:spPr>
          <a:xfrm>
            <a:off x="676550" y="1996200"/>
            <a:ext cx="2108826" cy="213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g3fbdc396aed_1_603" title="artifact_qr_logo_space.png"/>
          <p:cNvPicPr preferRelativeResize="0"/>
          <p:nvPr/>
        </p:nvPicPr>
        <p:blipFill rotWithShape="1">
          <a:blip r:embed="rId8">
            <a:alphaModFix/>
          </a:blip>
          <a:srcRect b="5908" l="6566" r="5777" t="5385"/>
          <a:stretch/>
        </p:blipFill>
        <p:spPr>
          <a:xfrm>
            <a:off x="3587475" y="1923900"/>
            <a:ext cx="2252151" cy="227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g3fbdc396aed_1_603" title="2523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35053" y="2820450"/>
            <a:ext cx="485759" cy="4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0" name="Google Shape;1990;g3fbdc396aed_1_603"/>
          <p:cNvSpPr txBox="1"/>
          <p:nvPr/>
        </p:nvSpPr>
        <p:spPr>
          <a:xfrm>
            <a:off x="818975" y="4130475"/>
            <a:ext cx="167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latin typeface="Georgia"/>
                <a:ea typeface="Georgia"/>
                <a:cs typeface="Georgia"/>
                <a:sym typeface="Georgia"/>
              </a:rPr>
              <a:t>Paper</a:t>
            </a:r>
            <a:endParaRPr b="1" sz="17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91" name="Google Shape;1991;g3fbdc396aed_1_603"/>
          <p:cNvSpPr txBox="1"/>
          <p:nvPr/>
        </p:nvSpPr>
        <p:spPr>
          <a:xfrm>
            <a:off x="3841075" y="4130475"/>
            <a:ext cx="1673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latin typeface="Georgia"/>
                <a:ea typeface="Georgia"/>
                <a:cs typeface="Georgia"/>
                <a:sym typeface="Georgia"/>
              </a:rPr>
              <a:t>Artifact</a:t>
            </a:r>
            <a:endParaRPr b="1" sz="17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96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h691555f99831b26a_0_0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8" name="Google Shape;1998;h691555f99831b26a_0_0"/>
          <p:cNvSpPr/>
          <p:nvPr/>
        </p:nvSpPr>
        <p:spPr>
          <a:xfrm>
            <a:off x="419100" y="228600"/>
            <a:ext cx="83058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Where melding fails - symbolic array access</a:t>
            </a:r>
            <a:endParaRPr b="1" sz="2600">
              <a:solidFill>
                <a:srgbClr val="2C2C2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99" name="Google Shape;1999;h691555f99831b26a_0_0"/>
          <p:cNvGrpSpPr/>
          <p:nvPr/>
        </p:nvGrpSpPr>
        <p:grpSpPr>
          <a:xfrm>
            <a:off x="419100" y="857250"/>
            <a:ext cx="4000500" cy="2667000"/>
            <a:chOff x="0" y="0"/>
            <a:chExt cx="4000500" cy="2667000"/>
          </a:xfrm>
        </p:grpSpPr>
        <p:sp>
          <p:nvSpPr>
            <p:cNvPr id="2000" name="Google Shape;2000;h691555f99831b26a_0_0"/>
            <p:cNvSpPr/>
            <p:nvPr/>
          </p:nvSpPr>
          <p:spPr>
            <a:xfrm>
              <a:off x="0" y="0"/>
              <a:ext cx="4000500" cy="2667000"/>
            </a:xfrm>
            <a:prstGeom prst="roundRect">
              <a:avLst>
                <a:gd fmla="val 2857" name="adj"/>
              </a:avLst>
            </a:prstGeom>
            <a:solidFill>
              <a:srgbClr val="F8F4F0"/>
            </a:solidFill>
            <a:ln cap="flat" cmpd="sng" w="9525">
              <a:solidFill>
                <a:srgbClr val="D3D1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h691555f99831b26a_0_0"/>
            <p:cNvSpPr/>
            <p:nvPr/>
          </p:nvSpPr>
          <p:spPr>
            <a:xfrm>
              <a:off x="0" y="0"/>
              <a:ext cx="57300" cy="26670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h691555f99831b26a_0_0"/>
            <p:cNvSpPr txBox="1"/>
            <p:nvPr/>
          </p:nvSpPr>
          <p:spPr>
            <a:xfrm>
              <a:off x="190500" y="133350"/>
              <a:ext cx="3619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D85A30"/>
                  </a:solidFill>
                  <a:latin typeface="Georgia"/>
                  <a:ea typeface="Georgia"/>
                  <a:cs typeface="Georgia"/>
                  <a:sym typeface="Georgia"/>
                </a:rPr>
                <a:t>Symbolic Execution Branching</a:t>
              </a:r>
              <a:endParaRPr b="1" sz="1300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003" name="Google Shape;2003;h691555f99831b26a_0_0"/>
            <p:cNvSpPr/>
            <p:nvPr/>
          </p:nvSpPr>
          <p:spPr>
            <a:xfrm>
              <a:off x="1333500" y="523875"/>
              <a:ext cx="1333500" cy="324000"/>
            </a:xfrm>
            <a:prstGeom prst="roundRect">
              <a:avLst>
                <a:gd fmla="val 11764" name="adj"/>
              </a:avLst>
            </a:prstGeom>
            <a:solidFill>
              <a:srgbClr val="2C2C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h691555f99831b26a_0_0"/>
            <p:cNvSpPr txBox="1"/>
            <p:nvPr/>
          </p:nvSpPr>
          <p:spPr>
            <a:xfrm>
              <a:off x="1333500" y="523875"/>
              <a:ext cx="13335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FFFFFF"/>
                  </a:solidFill>
                  <a:latin typeface="Consolas"/>
                  <a:ea typeface="Consolas"/>
                  <a:cs typeface="Consolas"/>
                  <a:sym typeface="Consolas"/>
                </a:rPr>
                <a:t>i is symbolic</a:t>
              </a:r>
              <a:endParaRPr b="1" sz="11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pic>
          <p:nvPicPr>
            <p:cNvPr id="2005" name="Google Shape;2005;h691555f99831b26a_0_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90725" y="847725"/>
              <a:ext cx="19200" cy="200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6" name="Google Shape;2006;h691555f99831b26a_0_0"/>
            <p:cNvSpPr/>
            <p:nvPr/>
          </p:nvSpPr>
          <p:spPr>
            <a:xfrm>
              <a:off x="1571625" y="1066800"/>
              <a:ext cx="857400" cy="4383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120000" y="60000"/>
                  </a:lnTo>
                  <a:lnTo>
                    <a:pt x="60000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h691555f99831b26a_0_0"/>
            <p:cNvSpPr txBox="1"/>
            <p:nvPr/>
          </p:nvSpPr>
          <p:spPr>
            <a:xfrm>
              <a:off x="1571625" y="1066800"/>
              <a:ext cx="857400" cy="43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FFFFFF"/>
                  </a:solidFill>
                  <a:latin typeface="Consolas"/>
                  <a:ea typeface="Consolas"/>
                  <a:cs typeface="Consolas"/>
                  <a:sym typeface="Consolas"/>
                </a:rPr>
                <a:t>if</a:t>
              </a:r>
              <a:endParaRPr b="1" sz="13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008" name="Google Shape;2008;h691555f99831b26a_0_0"/>
            <p:cNvSpPr/>
            <p:nvPr/>
          </p:nvSpPr>
          <p:spPr>
            <a:xfrm>
              <a:off x="1190625" y="1390650"/>
              <a:ext cx="523800" cy="4668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0" y="120000"/>
                  </a:lnTo>
                </a:path>
              </a:pathLst>
            </a:custGeom>
            <a:solidFill>
              <a:srgbClr val="FFFFFF"/>
            </a:solidFill>
            <a:ln cap="flat" cmpd="sng" w="19050">
              <a:solidFill>
                <a:srgbClr val="2C2C2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h691555f99831b26a_0_0"/>
            <p:cNvSpPr/>
            <p:nvPr/>
          </p:nvSpPr>
          <p:spPr>
            <a:xfrm>
              <a:off x="2286000" y="1390650"/>
              <a:ext cx="523800" cy="4668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20000" y="120000"/>
                  </a:lnTo>
                </a:path>
              </a:pathLst>
            </a:custGeom>
            <a:solidFill>
              <a:srgbClr val="FFFFFF"/>
            </a:solidFill>
            <a:ln cap="flat" cmpd="sng" w="19050">
              <a:solidFill>
                <a:srgbClr val="2C2C2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h691555f99831b26a_0_0"/>
            <p:cNvSpPr/>
            <p:nvPr/>
          </p:nvSpPr>
          <p:spPr>
            <a:xfrm>
              <a:off x="476250" y="1857375"/>
              <a:ext cx="1428900" cy="400200"/>
            </a:xfrm>
            <a:prstGeom prst="roundRect">
              <a:avLst>
                <a:gd fmla="val 14285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h691555f99831b26a_0_0"/>
            <p:cNvSpPr txBox="1"/>
            <p:nvPr/>
          </p:nvSpPr>
          <p:spPr>
            <a:xfrm>
              <a:off x="476250" y="1857375"/>
              <a:ext cx="142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Consolas"/>
                  <a:ea typeface="Consolas"/>
                  <a:cs typeface="Consolas"/>
                  <a:sym typeface="Consolas"/>
                </a:rPr>
                <a:t>arr[k] = L[i]</a:t>
              </a:r>
              <a:endParaRPr b="1" sz="1200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2012" name="Google Shape;2012;h691555f99831b26a_0_0"/>
            <p:cNvSpPr/>
            <p:nvPr/>
          </p:nvSpPr>
          <p:spPr>
            <a:xfrm>
              <a:off x="2095500" y="1857375"/>
              <a:ext cx="1428900" cy="400200"/>
            </a:xfrm>
            <a:prstGeom prst="roundRect">
              <a:avLst>
                <a:gd fmla="val 14285" name="adj"/>
              </a:avLst>
            </a:prstGeom>
            <a:solidFill>
              <a:srgbClr val="FAECE7"/>
            </a:solidFill>
            <a:ln cap="flat" cmpd="sng" w="14300">
              <a:solidFill>
                <a:srgbClr val="D85A3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h691555f99831b26a_0_0"/>
            <p:cNvSpPr txBox="1"/>
            <p:nvPr/>
          </p:nvSpPr>
          <p:spPr>
            <a:xfrm>
              <a:off x="2095500" y="1857375"/>
              <a:ext cx="142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993C1D"/>
                  </a:solidFill>
                  <a:latin typeface="Consolas"/>
                  <a:ea typeface="Consolas"/>
                  <a:cs typeface="Consolas"/>
                  <a:sym typeface="Consolas"/>
                </a:rPr>
                <a:t>arr[k] = R[i]</a:t>
              </a:r>
              <a:endParaRPr b="1" sz="1200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2014" name="Google Shape;2014;h691555f99831b26a_0_0"/>
          <p:cNvGrpSpPr/>
          <p:nvPr/>
        </p:nvGrpSpPr>
        <p:grpSpPr>
          <a:xfrm>
            <a:off x="4724400" y="857250"/>
            <a:ext cx="4000500" cy="2667000"/>
            <a:chOff x="0" y="0"/>
            <a:chExt cx="4000500" cy="2667000"/>
          </a:xfrm>
        </p:grpSpPr>
        <p:sp>
          <p:nvSpPr>
            <p:cNvPr id="2015" name="Google Shape;2015;h691555f99831b26a_0_0"/>
            <p:cNvSpPr/>
            <p:nvPr/>
          </p:nvSpPr>
          <p:spPr>
            <a:xfrm>
              <a:off x="0" y="0"/>
              <a:ext cx="4000500" cy="2667000"/>
            </a:xfrm>
            <a:prstGeom prst="roundRect">
              <a:avLst>
                <a:gd fmla="val 2857" name="adj"/>
              </a:avLst>
            </a:prstGeom>
            <a:solidFill>
              <a:srgbClr val="202024"/>
            </a:solidFill>
            <a:ln cap="flat" cmpd="sng" w="9525">
              <a:solidFill>
                <a:srgbClr val="6F71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h691555f99831b26a_0_0"/>
            <p:cNvSpPr/>
            <p:nvPr/>
          </p:nvSpPr>
          <p:spPr>
            <a:xfrm>
              <a:off x="142875" y="142875"/>
              <a:ext cx="95400" cy="95400"/>
            </a:xfrm>
            <a:prstGeom prst="ellipse">
              <a:avLst/>
            </a:prstGeom>
            <a:solidFill>
              <a:srgbClr val="EB5B5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h691555f99831b26a_0_0"/>
            <p:cNvSpPr/>
            <p:nvPr/>
          </p:nvSpPr>
          <p:spPr>
            <a:xfrm>
              <a:off x="295275" y="142875"/>
              <a:ext cx="95400" cy="95400"/>
            </a:xfrm>
            <a:prstGeom prst="ellipse">
              <a:avLst/>
            </a:prstGeom>
            <a:solidFill>
              <a:srgbClr val="F3B8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h691555f99831b26a_0_0"/>
            <p:cNvSpPr/>
            <p:nvPr/>
          </p:nvSpPr>
          <p:spPr>
            <a:xfrm>
              <a:off x="447675" y="142875"/>
              <a:ext cx="95400" cy="95400"/>
            </a:xfrm>
            <a:prstGeom prst="ellipse">
              <a:avLst/>
            </a:prstGeom>
            <a:solidFill>
              <a:srgbClr val="58C4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h691555f99831b26a_0_0"/>
            <p:cNvSpPr txBox="1"/>
            <p:nvPr/>
          </p:nvSpPr>
          <p:spPr>
            <a:xfrm>
              <a:off x="666750" y="95250"/>
              <a:ext cx="31434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Merge Sort</a:t>
              </a:r>
              <a:endParaRPr b="1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cxnSp>
          <p:nvCxnSpPr>
            <p:cNvPr id="2020" name="Google Shape;2020;h691555f99831b26a_0_0"/>
            <p:cNvCxnSpPr/>
            <p:nvPr/>
          </p:nvCxnSpPr>
          <p:spPr>
            <a:xfrm>
              <a:off x="0" y="342900"/>
              <a:ext cx="4000500" cy="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33333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021" name="Google Shape;2021;h691555f99831b26a_0_0"/>
            <p:cNvSpPr txBox="1"/>
            <p:nvPr/>
          </p:nvSpPr>
          <p:spPr>
            <a:xfrm>
              <a:off x="190500" y="438150"/>
              <a:ext cx="3619500" cy="209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while</a:t>
              </a: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(i &lt; n1 &amp;&amp; j &lt; n2) {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</a:t>
              </a:r>
              <a:r>
                <a:rPr b="1" lang="en-US" sz="1064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if</a:t>
              </a: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(L[i] &lt;= R[j]) {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arr[k] = L[i];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i++;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}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</a:t>
              </a:r>
              <a:r>
                <a:rPr b="1" lang="en-US" sz="1064">
                  <a:solidFill>
                    <a:srgbClr val="FF79C6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else</a:t>
              </a: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{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arr[k] = R[j];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  j++;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}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 k++;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064">
                  <a:solidFill>
                    <a:srgbClr val="F8F8F2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}</a:t>
              </a:r>
              <a:endParaRPr b="1" sz="1064">
                <a:solidFill>
                  <a:srgbClr val="F8F8F2"/>
                </a:solidFill>
                <a:latin typeface="Courier New"/>
                <a:ea typeface="Courier New"/>
                <a:cs typeface="Courier New"/>
                <a:sym typeface="Courier New"/>
              </a:endParaRPr>
            </a:p>
          </p:txBody>
        </p:sp>
      </p:grpSp>
      <p:grpSp>
        <p:nvGrpSpPr>
          <p:cNvPr id="2022" name="Google Shape;2022;h691555f99831b26a_0_0"/>
          <p:cNvGrpSpPr/>
          <p:nvPr/>
        </p:nvGrpSpPr>
        <p:grpSpPr>
          <a:xfrm>
            <a:off x="419100" y="3762375"/>
            <a:ext cx="8305800" cy="952500"/>
            <a:chOff x="0" y="0"/>
            <a:chExt cx="8305800" cy="952500"/>
          </a:xfrm>
        </p:grpSpPr>
        <p:grpSp>
          <p:nvGrpSpPr>
            <p:cNvPr id="2023" name="Google Shape;2023;h691555f99831b26a_0_0"/>
            <p:cNvGrpSpPr/>
            <p:nvPr/>
          </p:nvGrpSpPr>
          <p:grpSpPr>
            <a:xfrm>
              <a:off x="0" y="0"/>
              <a:ext cx="2628900" cy="952500"/>
              <a:chOff x="0" y="0"/>
              <a:chExt cx="2628900" cy="952500"/>
            </a:xfrm>
          </p:grpSpPr>
          <p:sp>
            <p:nvSpPr>
              <p:cNvPr id="2024" name="Google Shape;2024;h691555f99831b26a_0_0"/>
              <p:cNvSpPr/>
              <p:nvPr/>
            </p:nvSpPr>
            <p:spPr>
              <a:xfrm>
                <a:off x="0" y="0"/>
                <a:ext cx="2628900" cy="952500"/>
              </a:xfrm>
              <a:prstGeom prst="roundRect">
                <a:avLst>
                  <a:gd fmla="val 8000" name="adj"/>
                </a:avLst>
              </a:prstGeom>
              <a:solidFill>
                <a:srgbClr val="FAECE7"/>
              </a:solidFill>
              <a:ln cap="flat" cmpd="sng" w="9525">
                <a:solidFill>
                  <a:srgbClr val="F0997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5" name="Google Shape;2025;h691555f99831b26a_0_0"/>
              <p:cNvSpPr/>
              <p:nvPr/>
            </p:nvSpPr>
            <p:spPr>
              <a:xfrm>
                <a:off x="0" y="0"/>
                <a:ext cx="57300" cy="9525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6" name="Google Shape;2026;h691555f99831b26a_0_0"/>
              <p:cNvSpPr txBox="1"/>
              <p:nvPr/>
            </p:nvSpPr>
            <p:spPr>
              <a:xfrm>
                <a:off x="190500" y="302100"/>
                <a:ext cx="2305200" cy="34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300">
                    <a:solidFill>
                      <a:srgbClr val="993C1D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Merging makes it worse</a:t>
                </a:r>
                <a:endParaRPr b="1" sz="13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grpSp>
          <p:nvGrpSpPr>
            <p:cNvPr id="2027" name="Google Shape;2027;h691555f99831b26a_0_0"/>
            <p:cNvGrpSpPr/>
            <p:nvPr/>
          </p:nvGrpSpPr>
          <p:grpSpPr>
            <a:xfrm>
              <a:off x="2838450" y="0"/>
              <a:ext cx="2628900" cy="952500"/>
              <a:chOff x="0" y="0"/>
              <a:chExt cx="2628900" cy="952500"/>
            </a:xfrm>
          </p:grpSpPr>
          <p:sp>
            <p:nvSpPr>
              <p:cNvPr id="2028" name="Google Shape;2028;h691555f99831b26a_0_0"/>
              <p:cNvSpPr/>
              <p:nvPr/>
            </p:nvSpPr>
            <p:spPr>
              <a:xfrm>
                <a:off x="0" y="0"/>
                <a:ext cx="2628900" cy="952500"/>
              </a:xfrm>
              <a:prstGeom prst="roundRect">
                <a:avLst>
                  <a:gd fmla="val 8000" name="adj"/>
                </a:avLst>
              </a:prstGeom>
              <a:solidFill>
                <a:srgbClr val="FAECE7"/>
              </a:solidFill>
              <a:ln cap="flat" cmpd="sng" w="9525">
                <a:solidFill>
                  <a:srgbClr val="F0997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9" name="Google Shape;2029;h691555f99831b26a_0_0"/>
              <p:cNvSpPr/>
              <p:nvPr/>
            </p:nvSpPr>
            <p:spPr>
              <a:xfrm>
                <a:off x="0" y="0"/>
                <a:ext cx="57300" cy="9525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0" name="Google Shape;2030;h691555f99831b26a_0_0"/>
              <p:cNvSpPr txBox="1"/>
              <p:nvPr/>
            </p:nvSpPr>
            <p:spPr>
              <a:xfrm>
                <a:off x="190500" y="229500"/>
                <a:ext cx="2305200" cy="42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993C1D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Instead of 1 solver call, we now have 2 solver calls</a:t>
                </a:r>
                <a:endParaRPr b="1" sz="12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grpSp>
          <p:nvGrpSpPr>
            <p:cNvPr id="2031" name="Google Shape;2031;h691555f99831b26a_0_0"/>
            <p:cNvGrpSpPr/>
            <p:nvPr/>
          </p:nvGrpSpPr>
          <p:grpSpPr>
            <a:xfrm>
              <a:off x="5676900" y="0"/>
              <a:ext cx="2628900" cy="952500"/>
              <a:chOff x="0" y="0"/>
              <a:chExt cx="2628900" cy="952500"/>
            </a:xfrm>
          </p:grpSpPr>
          <p:sp>
            <p:nvSpPr>
              <p:cNvPr id="2032" name="Google Shape;2032;h691555f99831b26a_0_0"/>
              <p:cNvSpPr/>
              <p:nvPr/>
            </p:nvSpPr>
            <p:spPr>
              <a:xfrm>
                <a:off x="0" y="0"/>
                <a:ext cx="2628900" cy="952500"/>
              </a:xfrm>
              <a:prstGeom prst="roundRect">
                <a:avLst>
                  <a:gd fmla="val 8000" name="adj"/>
                </a:avLst>
              </a:prstGeom>
              <a:solidFill>
                <a:srgbClr val="FAECE7"/>
              </a:solidFill>
              <a:ln cap="flat" cmpd="sng" w="9525">
                <a:solidFill>
                  <a:srgbClr val="F0997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3" name="Google Shape;2033;h691555f99831b26a_0_0"/>
              <p:cNvSpPr/>
              <p:nvPr/>
            </p:nvSpPr>
            <p:spPr>
              <a:xfrm>
                <a:off x="0" y="0"/>
                <a:ext cx="57300" cy="952500"/>
              </a:xfrm>
              <a:prstGeom prst="roundRect">
                <a:avLst>
                  <a:gd fmla="val 50000" name="adj"/>
                </a:avLst>
              </a:prstGeom>
              <a:solidFill>
                <a:srgbClr val="D85A3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4" name="Google Shape;2034;h691555f99831b26a_0_0"/>
              <p:cNvSpPr txBox="1"/>
              <p:nvPr/>
            </p:nvSpPr>
            <p:spPr>
              <a:xfrm>
                <a:off x="190500" y="229500"/>
                <a:ext cx="2305200" cy="42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200">
                    <a:solidFill>
                      <a:srgbClr val="993C1D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Adds the overhead of interpretation</a:t>
                </a:r>
                <a:endParaRPr b="1" sz="12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h691555f99831b26a_0_206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1" name="Google Shape;2041;h691555f99831b26a_0_206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2" name="Google Shape;2042;h691555f99831b26a_0_206"/>
          <p:cNvSpPr/>
          <p:nvPr/>
        </p:nvSpPr>
        <p:spPr>
          <a:xfrm>
            <a:off x="1941813" y="1145150"/>
            <a:ext cx="1659000" cy="637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55975" spcFirstLastPara="1" rIns="5597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b="1" lang="en-US" sz="141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br </a:t>
            </a:r>
            <a:endParaRPr b="1" sz="141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b="1" lang="en-US" sz="141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c&gt;lo</a:t>
            </a:r>
            <a:endParaRPr sz="1415"/>
          </a:p>
        </p:txBody>
      </p:sp>
      <p:cxnSp>
        <p:nvCxnSpPr>
          <p:cNvPr id="2043" name="Google Shape;2043;h691555f99831b26a_0_206"/>
          <p:cNvCxnSpPr/>
          <p:nvPr/>
        </p:nvCxnSpPr>
        <p:spPr>
          <a:xfrm flipH="1">
            <a:off x="2188537" y="1715515"/>
            <a:ext cx="300600" cy="4311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044" name="Google Shape;2044;h691555f99831b26a_0_206"/>
          <p:cNvCxnSpPr/>
          <p:nvPr/>
        </p:nvCxnSpPr>
        <p:spPr>
          <a:xfrm flipH="1">
            <a:off x="3301469" y="1579909"/>
            <a:ext cx="2700" cy="27261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045" name="Google Shape;2045;h691555f99831b26a_0_206"/>
          <p:cNvSpPr/>
          <p:nvPr/>
        </p:nvSpPr>
        <p:spPr>
          <a:xfrm>
            <a:off x="774750" y="3107645"/>
            <a:ext cx="1626000" cy="549000"/>
          </a:xfrm>
          <a:prstGeom prst="rect">
            <a:avLst/>
          </a:prstGeom>
          <a:solidFill>
            <a:srgbClr val="FAECE7"/>
          </a:solidFill>
          <a:ln cap="flat" cmpd="sng" w="31125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1" lang="en-US" sz="1715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c = c-32</a:t>
            </a:r>
            <a:endParaRPr b="1" sz="1715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1" lang="en-US" sz="1715">
                <a:solidFill>
                  <a:srgbClr val="993C1D"/>
                </a:solidFill>
                <a:latin typeface="Consolas"/>
                <a:ea typeface="Consolas"/>
                <a:cs typeface="Consolas"/>
                <a:sym typeface="Consolas"/>
              </a:rPr>
              <a:t>hits+=1</a:t>
            </a:r>
            <a:endParaRPr b="1" sz="1715">
              <a:solidFill>
                <a:srgbClr val="993C1D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046" name="Google Shape;2046;h691555f99831b26a_0_206"/>
          <p:cNvCxnSpPr/>
          <p:nvPr/>
        </p:nvCxnSpPr>
        <p:spPr>
          <a:xfrm>
            <a:off x="1639413" y="3656633"/>
            <a:ext cx="417300" cy="6423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047" name="Google Shape;2047;h691555f99831b26a_0_206"/>
          <p:cNvSpPr/>
          <p:nvPr/>
        </p:nvSpPr>
        <p:spPr>
          <a:xfrm>
            <a:off x="1792380" y="4291351"/>
            <a:ext cx="1626000" cy="489600"/>
          </a:xfrm>
          <a:prstGeom prst="rect">
            <a:avLst/>
          </a:prstGeom>
          <a:solidFill>
            <a:srgbClr val="2C2C2A"/>
          </a:solidFill>
          <a:ln>
            <a:noFill/>
          </a:ln>
        </p:spPr>
        <p:txBody>
          <a:bodyPr anchorCtr="0" anchor="ctr" bIns="55975" lIns="111975" spcFirstLastPara="1" rIns="111975" wrap="square" tIns="55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8"/>
              <a:buFont typeface="Arial"/>
              <a:buNone/>
            </a:pPr>
            <a:r>
              <a:rPr b="0" i="0" lang="en-US" sz="1348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merge</a:t>
            </a:r>
            <a:endParaRPr sz="1715"/>
          </a:p>
        </p:txBody>
      </p:sp>
      <p:grpSp>
        <p:nvGrpSpPr>
          <p:cNvPr id="2048" name="Google Shape;2048;h691555f99831b26a_0_206"/>
          <p:cNvGrpSpPr/>
          <p:nvPr/>
        </p:nvGrpSpPr>
        <p:grpSpPr>
          <a:xfrm>
            <a:off x="422945" y="274325"/>
            <a:ext cx="9216605" cy="594305"/>
            <a:chOff x="0" y="-5"/>
            <a:chExt cx="9216605" cy="594305"/>
          </a:xfrm>
        </p:grpSpPr>
        <p:sp>
          <p:nvSpPr>
            <p:cNvPr id="2049" name="Google Shape;2049;h691555f99831b26a_0_206"/>
            <p:cNvSpPr/>
            <p:nvPr/>
          </p:nvSpPr>
          <p:spPr>
            <a:xfrm>
              <a:off x="0" y="0"/>
              <a:ext cx="8138100" cy="594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h691555f99831b26a_0_206"/>
            <p:cNvSpPr txBox="1"/>
            <p:nvPr/>
          </p:nvSpPr>
          <p:spPr>
            <a:xfrm>
              <a:off x="5" y="-5"/>
              <a:ext cx="9216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2C2C2A"/>
                  </a:solidFill>
                  <a:latin typeface="Georgia"/>
                  <a:ea typeface="Georgia"/>
                  <a:cs typeface="Georgia"/>
                  <a:sym typeface="Georgia"/>
                </a:rPr>
                <a:t>Branch cases can be complex</a:t>
              </a:r>
              <a:endParaRPr b="1" sz="2800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2051" name="Google Shape;2051;h691555f99831b26a_0_206"/>
          <p:cNvGrpSpPr/>
          <p:nvPr/>
        </p:nvGrpSpPr>
        <p:grpSpPr>
          <a:xfrm>
            <a:off x="5798575" y="1381113"/>
            <a:ext cx="2628900" cy="1243775"/>
            <a:chOff x="0" y="0"/>
            <a:chExt cx="2628900" cy="952500"/>
          </a:xfrm>
        </p:grpSpPr>
        <p:sp>
          <p:nvSpPr>
            <p:cNvPr id="2052" name="Google Shape;2052;h691555f99831b26a_0_206"/>
            <p:cNvSpPr/>
            <p:nvPr/>
          </p:nvSpPr>
          <p:spPr>
            <a:xfrm>
              <a:off x="0" y="0"/>
              <a:ext cx="26289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h691555f99831b26a_0_206"/>
            <p:cNvSpPr/>
            <p:nvPr/>
          </p:nvSpPr>
          <p:spPr>
            <a:xfrm>
              <a:off x="0" y="0"/>
              <a:ext cx="57300" cy="9525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h691555f99831b26a_0_206"/>
            <p:cNvSpPr txBox="1"/>
            <p:nvPr/>
          </p:nvSpPr>
          <p:spPr>
            <a:xfrm>
              <a:off x="184350" y="302100"/>
              <a:ext cx="2305200" cy="34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Compilers skip branches that do not align</a:t>
              </a:r>
              <a:endParaRPr b="1" sz="13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2055" name="Google Shape;2055;h691555f99831b26a_0_206"/>
          <p:cNvGrpSpPr/>
          <p:nvPr/>
        </p:nvGrpSpPr>
        <p:grpSpPr>
          <a:xfrm>
            <a:off x="5821075" y="2890062"/>
            <a:ext cx="2628900" cy="1243775"/>
            <a:chOff x="0" y="0"/>
            <a:chExt cx="2628900" cy="952500"/>
          </a:xfrm>
        </p:grpSpPr>
        <p:sp>
          <p:nvSpPr>
            <p:cNvPr id="2056" name="Google Shape;2056;h691555f99831b26a_0_206"/>
            <p:cNvSpPr/>
            <p:nvPr/>
          </p:nvSpPr>
          <p:spPr>
            <a:xfrm>
              <a:off x="0" y="0"/>
              <a:ext cx="2628900" cy="952500"/>
            </a:xfrm>
            <a:prstGeom prst="roundRect">
              <a:avLst>
                <a:gd fmla="val 8000" name="adj"/>
              </a:avLst>
            </a:prstGeom>
            <a:solidFill>
              <a:srgbClr val="FAECE7"/>
            </a:solidFill>
            <a:ln cap="flat" cmpd="sng" w="9525">
              <a:solidFill>
                <a:srgbClr val="F0997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h691555f99831b26a_0_206"/>
            <p:cNvSpPr/>
            <p:nvPr/>
          </p:nvSpPr>
          <p:spPr>
            <a:xfrm>
              <a:off x="0" y="0"/>
              <a:ext cx="57300" cy="952500"/>
            </a:xfrm>
            <a:prstGeom prst="roundRect">
              <a:avLst>
                <a:gd fmla="val 50000" name="adj"/>
              </a:avLst>
            </a:prstGeom>
            <a:solidFill>
              <a:srgbClr val="D85A3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h691555f99831b26a_0_206"/>
            <p:cNvSpPr txBox="1"/>
            <p:nvPr/>
          </p:nvSpPr>
          <p:spPr>
            <a:xfrm>
              <a:off x="195900" y="229233"/>
              <a:ext cx="2305200" cy="34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993C1D"/>
                  </a:solidFill>
                  <a:latin typeface="Georgia"/>
                  <a:ea typeface="Georgia"/>
                  <a:cs typeface="Georgia"/>
                  <a:sym typeface="Georgia"/>
                </a:rPr>
                <a:t>CFM-SE aligns uneven paths and merge them into one </a:t>
              </a:r>
              <a:endParaRPr b="1" sz="1300">
                <a:solidFill>
                  <a:srgbClr val="993C1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2059" name="Google Shape;2059;h691555f99831b26a_0_206"/>
          <p:cNvSpPr/>
          <p:nvPr/>
        </p:nvSpPr>
        <p:spPr>
          <a:xfrm>
            <a:off x="1124317" y="2089935"/>
            <a:ext cx="1659000" cy="637200"/>
          </a:xfrm>
          <a:prstGeom prst="diamond">
            <a:avLst/>
          </a:prstGeom>
          <a:solidFill>
            <a:srgbClr val="D85A30"/>
          </a:solidFill>
          <a:ln>
            <a:noFill/>
          </a:ln>
        </p:spPr>
        <p:txBody>
          <a:bodyPr anchorCtr="0" anchor="ctr" bIns="0" lIns="55975" spcFirstLastPara="1" rIns="5597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b="1" lang="en-US" sz="141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br </a:t>
            </a:r>
            <a:endParaRPr b="1" sz="141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b="1" lang="en-US" sz="141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c&lt;hi</a:t>
            </a:r>
            <a:endParaRPr sz="1415"/>
          </a:p>
        </p:txBody>
      </p:sp>
      <p:cxnSp>
        <p:nvCxnSpPr>
          <p:cNvPr id="2060" name="Google Shape;2060;h691555f99831b26a_0_206"/>
          <p:cNvCxnSpPr/>
          <p:nvPr/>
        </p:nvCxnSpPr>
        <p:spPr>
          <a:xfrm flipH="1">
            <a:off x="1466816" y="2676550"/>
            <a:ext cx="300600" cy="4311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061" name="Google Shape;2061;h691555f99831b26a_0_206"/>
          <p:cNvCxnSpPr>
            <a:endCxn id="2047" idx="0"/>
          </p:cNvCxnSpPr>
          <p:nvPr/>
        </p:nvCxnSpPr>
        <p:spPr>
          <a:xfrm flipH="1">
            <a:off x="2605380" y="2476951"/>
            <a:ext cx="19800" cy="1814400"/>
          </a:xfrm>
          <a:prstGeom prst="straightConnector1">
            <a:avLst/>
          </a:prstGeom>
          <a:noFill/>
          <a:ln cap="flat" cmpd="sng" w="28000">
            <a:solidFill>
              <a:srgbClr val="2C2C2A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g3fa7dc8f11e_0_212"/>
          <p:cNvSpPr/>
          <p:nvPr/>
        </p:nvSpPr>
        <p:spPr>
          <a:xfrm>
            <a:off x="0" y="0"/>
            <a:ext cx="9144000" cy="63900"/>
          </a:xfrm>
          <a:prstGeom prst="rect">
            <a:avLst/>
          </a:prstGeom>
          <a:solidFill>
            <a:srgbClr val="D85A30"/>
          </a:solidFill>
          <a:ln cap="flat" cmpd="sng" w="12700">
            <a:solidFill>
              <a:srgbClr val="D85A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8" name="Google Shape;2068;g3fa7dc8f11e_0_212"/>
          <p:cNvSpPr/>
          <p:nvPr/>
        </p:nvSpPr>
        <p:spPr>
          <a:xfrm>
            <a:off x="422945" y="274330"/>
            <a:ext cx="8138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A"/>
              </a:buClr>
              <a:buSzPts val="2800"/>
              <a:buFont typeface="Georgia"/>
              <a:buNone/>
            </a:pPr>
            <a:r>
              <a:rPr b="1" i="0" lang="en-US" sz="2800" u="none" cap="none" strike="noStrike">
                <a:solidFill>
                  <a:srgbClr val="2C2C2A"/>
                </a:solidFill>
                <a:latin typeface="Georgia"/>
                <a:ea typeface="Georgia"/>
                <a:cs typeface="Georgia"/>
                <a:sym typeface="Georgia"/>
              </a:rPr>
              <a:t>Every branch is a disaster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9" name="Google Shape;2069;g3fa7dc8f11e_0_212"/>
          <p:cNvSpPr/>
          <p:nvPr/>
        </p:nvSpPr>
        <p:spPr>
          <a:xfrm>
            <a:off x="502920" y="2423160"/>
            <a:ext cx="4434900" cy="2194500"/>
          </a:xfrm>
          <a:prstGeom prst="rect">
            <a:avLst/>
          </a:prstGeom>
          <a:solidFill>
            <a:srgbClr val="F8F4F0"/>
          </a:solidFill>
          <a:ln cap="flat" cmpd="sng" w="9525">
            <a:solidFill>
              <a:srgbClr val="D3D1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0" name="Google Shape;2070;g3fa7dc8f11e_0_212"/>
          <p:cNvSpPr/>
          <p:nvPr/>
        </p:nvSpPr>
        <p:spPr>
          <a:xfrm>
            <a:off x="502920" y="2423160"/>
            <a:ext cx="45600" cy="2194500"/>
          </a:xfrm>
          <a:prstGeom prst="rect">
            <a:avLst/>
          </a:prstGeom>
          <a:solidFill>
            <a:srgbClr val="F0997B"/>
          </a:solidFill>
          <a:ln cap="flat" cmpd="sng" w="12700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1" name="Google Shape;2071;g3fa7dc8f11e_0_212"/>
          <p:cNvSpPr/>
          <p:nvPr/>
        </p:nvSpPr>
        <p:spPr>
          <a:xfrm>
            <a:off x="612648" y="2478024"/>
            <a:ext cx="4251900" cy="20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while (*hp != '\r') {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  if (*hp) {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    if (*hp &gt;= '0' &amp;&amp; *hp &lt;= '9')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      hp++;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    else if (*hp == '.')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      hp++;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    else return OSIP_SYNTAXERROR;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  } else return OSIP_SYNTAXERROR;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5E2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1B5E2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2" name="Google Shape;2072;g3fa7dc8f11e_0_212"/>
          <p:cNvSpPr/>
          <p:nvPr/>
        </p:nvSpPr>
        <p:spPr>
          <a:xfrm>
            <a:off x="5120640" y="137160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3" name="Google Shape;2073;g3fa7dc8f11e_0_212"/>
          <p:cNvSpPr/>
          <p:nvPr/>
        </p:nvSpPr>
        <p:spPr>
          <a:xfrm>
            <a:off x="5120640" y="146304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4ᴺ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4" name="Google Shape;2074;g3fa7dc8f11e_0_212"/>
          <p:cNvSpPr/>
          <p:nvPr/>
        </p:nvSpPr>
        <p:spPr>
          <a:xfrm>
            <a:off x="5120640" y="2029968"/>
            <a:ext cx="201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paths after N loop iters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g3fa7dc8f11e_0_212"/>
          <p:cNvSpPr/>
          <p:nvPr/>
        </p:nvSpPr>
        <p:spPr>
          <a:xfrm>
            <a:off x="5120640" y="2651760"/>
            <a:ext cx="2011800" cy="10974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6" name="Google Shape;2076;g3fa7dc8f11e_0_212"/>
          <p:cNvSpPr/>
          <p:nvPr/>
        </p:nvSpPr>
        <p:spPr>
          <a:xfrm>
            <a:off x="5120640" y="2903300"/>
            <a:ext cx="2011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5A30"/>
              </a:buClr>
              <a:buSzPts val="3600"/>
              <a:buFont typeface="Georgia"/>
              <a:buNone/>
            </a:pPr>
            <a:r>
              <a:rPr b="1" i="0" lang="en-US" sz="3600" u="none" cap="none" strike="noStrike">
                <a:solidFill>
                  <a:srgbClr val="D85A30"/>
                </a:solidFill>
                <a:latin typeface="Georgia"/>
                <a:ea typeface="Georgia"/>
                <a:cs typeface="Georgia"/>
                <a:sym typeface="Georgia"/>
              </a:rPr>
              <a:t>OOT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g3fa7dc8f11e_0_212"/>
          <p:cNvSpPr/>
          <p:nvPr/>
        </p:nvSpPr>
        <p:spPr>
          <a:xfrm>
            <a:off x="5120640" y="3794760"/>
            <a:ext cx="3749100" cy="822900"/>
          </a:xfrm>
          <a:prstGeom prst="rect">
            <a:avLst/>
          </a:prstGeom>
          <a:solidFill>
            <a:srgbClr val="FAECE7"/>
          </a:solidFill>
          <a:ln cap="flat" cmpd="sng" w="9525">
            <a:solidFill>
              <a:srgbClr val="F099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8" name="Google Shape;2078;g3fa7dc8f11e_0_212"/>
          <p:cNvSpPr/>
          <p:nvPr/>
        </p:nvSpPr>
        <p:spPr>
          <a:xfrm>
            <a:off x="5212080" y="3840480"/>
            <a:ext cx="3566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3C1D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93C1D"/>
                </a:solidFill>
                <a:latin typeface="Calibri"/>
                <a:ea typeface="Calibri"/>
                <a:cs typeface="Calibri"/>
                <a:sym typeface="Calibri"/>
              </a:rPr>
              <a:t>Exponential number of SMT queries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