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93_698DFCB6.xml" ContentType="application/vnd.ms-powerpoint.comments+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A7_1CA4EA58.xml" ContentType="application/vnd.ms-powerpoint.comments+xml"/>
  <Override PartName="/ppt/tags/tag7.xml" ContentType="application/vnd.openxmlformats-officedocument.presentationml.tags+xml"/>
  <Override PartName="/ppt/notesSlides/notesSlide11.xml" ContentType="application/vnd.openxmlformats-officedocument.presentationml.notesSlide+xml"/>
  <Override PartName="/ppt/comments/modernComment_190_21BB6F44.xml" ContentType="application/vnd.ms-powerpoint.comment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comments/modernComment_198_A1101EF5.xml" ContentType="application/vnd.ms-powerpoint.comment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21"/>
  </p:notesMasterIdLst>
  <p:sldIdLst>
    <p:sldId id="256" r:id="rId2"/>
    <p:sldId id="402" r:id="rId3"/>
    <p:sldId id="403" r:id="rId4"/>
    <p:sldId id="396" r:id="rId5"/>
    <p:sldId id="454" r:id="rId6"/>
    <p:sldId id="405" r:id="rId7"/>
    <p:sldId id="406" r:id="rId8"/>
    <p:sldId id="455" r:id="rId9"/>
    <p:sldId id="421" r:id="rId10"/>
    <p:sldId id="423" r:id="rId11"/>
    <p:sldId id="400" r:id="rId12"/>
    <p:sldId id="453" r:id="rId13"/>
    <p:sldId id="456" r:id="rId14"/>
    <p:sldId id="439" r:id="rId15"/>
    <p:sldId id="440" r:id="rId16"/>
    <p:sldId id="447" r:id="rId17"/>
    <p:sldId id="448" r:id="rId18"/>
    <p:sldId id="408" r:id="rId19"/>
    <p:sldId id="44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B44947-CDC6-C860-852E-58CFCB4C0A99}" name="Kariyawasam Majuwana Gam, Adhitha Weerasiri Dias" initials="KMGAWD" userId="S::kadhitha@purdue.edu::f034e014-2737-4b27-ad41-2aaaceb06e17" providerId="AD"/>
  <p188:author id="{07D80CDB-ACED-ABB7-4C82-DDD1907D9024}" name="Kirshanthan Sundararajah" initials="KS" userId="S::ksundar@purdue.edu::e0ebdae6-56e8-478a-b8ac-a2378e905d1f" providerId="AD"/>
  <p188:author id="{68C5B0F4-1B13-6C1C-E07B-3134D41E023F}" name="Charitha Saumya Gusthinna Waduge" initials="CSGW" userId="S::cgusthin@purdue.edu::f88886f8-59ea-4a2c-ade5-0f5d58999a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EB9999"/>
    <a:srgbClr val="EBD1DD"/>
    <a:srgbClr val="E6B8AF"/>
    <a:srgbClr val="45546A"/>
    <a:srgbClr val="D4E7CE"/>
    <a:srgbClr val="9FC5E9"/>
    <a:srgbClr val="B39089"/>
    <a:srgbClr val="B8948D"/>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FDDA8E-A4FE-4AF7-9A4D-C4B163D9010D}">
  <a:tblStyle styleId="{79FDDA8E-A4FE-4AF7-9A4D-C4B163D901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2"/>
    <p:restoredTop sz="66506"/>
  </p:normalViewPr>
  <p:slideViewPr>
    <p:cSldViewPr snapToGrid="0" snapToObjects="1">
      <p:cViewPr varScale="1">
        <p:scale>
          <a:sx n="92" d="100"/>
          <a:sy n="92" d="100"/>
        </p:scale>
        <p:origin x="184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190_21BB6F44.xml><?xml version="1.0" encoding="utf-8"?>
<p188:cmLst xmlns:a="http://schemas.openxmlformats.org/drawingml/2006/main" xmlns:r="http://schemas.openxmlformats.org/officeDocument/2006/relationships" xmlns:p188="http://schemas.microsoft.com/office/powerpoint/2018/8/main">
  <p188:cm id="{5F4863C9-9284-4068-A1D7-E355EFF1EDB8}" authorId="{07D80CDB-ACED-ABB7-4C82-DDD1907D9024}" status="resolved" created="2022-06-10T01:22:18.385" complete="100000">
    <pc:sldMkLst xmlns:pc="http://schemas.microsoft.com/office/powerpoint/2013/main/command">
      <pc:docMk/>
      <pc:sldMk cId="565931844" sldId="400"/>
    </pc:sldMkLst>
    <p188:replyLst>
      <p188:reply id="{30F4878F-22BB-AC41-A967-A2265D555F44}" authorId="{CEB44947-CDC6-C860-852E-58CFCB4C0A99}" created="2022-06-10T11:49:41.172">
        <p188:txBody>
          <a:bodyPr/>
          <a:lstStyle/>
          <a:p>
            <a:r>
              <a:rPr lang="en-US"/>
              <a:t>Addressed</a:t>
            </a:r>
          </a:p>
        </p188:txBody>
      </p188:reply>
    </p188:replyLst>
    <p188:txBody>
      <a:bodyPr/>
      <a:lstStyle/>
      <a:p>
        <a:r>
          <a:rPr lang="en-US"/>
          <a:t>Use different title as we discussed.</a:t>
        </a:r>
      </a:p>
    </p188:txBody>
  </p188:cm>
</p188:cmLst>
</file>

<file path=ppt/comments/modernComment_193_698DFCB6.xml><?xml version="1.0" encoding="utf-8"?>
<p188:cmLst xmlns:a="http://schemas.openxmlformats.org/drawingml/2006/main" xmlns:r="http://schemas.openxmlformats.org/officeDocument/2006/relationships" xmlns:p188="http://schemas.microsoft.com/office/powerpoint/2018/8/main">
  <p188:cm id="{C98B8BA1-8A8F-48A7-8C23-B99ACE9AA23B}" authorId="{07D80CDB-ACED-ABB7-4C82-DDD1907D9024}" status="resolved" created="2022-06-10T01:20:00.962" complete="100000">
    <pc:sldMkLst xmlns:pc="http://schemas.microsoft.com/office/powerpoint/2013/main/command">
      <pc:docMk/>
      <pc:sldMk cId="1770912950" sldId="403"/>
    </pc:sldMkLst>
    <p188:replyLst>
      <p188:reply id="{D1AD69C3-3B88-134D-AC1F-7309E15045A3}" authorId="{CEB44947-CDC6-C860-852E-58CFCB4C0A99}" created="2022-06-10T11:51:39.371">
        <p188:txBody>
          <a:bodyPr/>
          <a:lstStyle/>
          <a:p>
            <a:r>
              <a:rPr lang="en-US"/>
              <a:t>Addressed</a:t>
            </a:r>
          </a:p>
        </p188:txBody>
      </p188:reply>
    </p188:replyLst>
    <p188:txBody>
      <a:bodyPr/>
      <a:lstStyle/>
      <a:p>
        <a:r>
          <a:rPr lang="en-US"/>
          <a:t>center align the labels.MTTKRP in brackets</a:t>
        </a:r>
      </a:p>
    </p188:txBody>
  </p188:cm>
</p188:cmLst>
</file>

<file path=ppt/comments/modernComment_198_A1101EF5.xml><?xml version="1.0" encoding="utf-8"?>
<p188:cmLst xmlns:a="http://schemas.openxmlformats.org/drawingml/2006/main" xmlns:r="http://schemas.openxmlformats.org/officeDocument/2006/relationships" xmlns:p188="http://schemas.microsoft.com/office/powerpoint/2018/8/main">
  <p188:cm id="{6FBB89A3-ADD2-4442-B70D-EAB1C7CC0DDE}" authorId="{07D80CDB-ACED-ABB7-4C82-DDD1907D9024}" status="resolved" created="2022-06-10T01:23:57.464" complete="100000">
    <pc:sldMkLst xmlns:pc="http://schemas.microsoft.com/office/powerpoint/2013/main/command">
      <pc:docMk/>
      <pc:sldMk cId="2702188277" sldId="408"/>
    </pc:sldMkLst>
    <p188:replyLst>
      <p188:reply id="{32846E41-62CF-EE43-A405-85D95507B0E0}" authorId="{CEB44947-CDC6-C860-852E-58CFCB4C0A99}" created="2022-06-10T11:53:51.736">
        <p188:txBody>
          <a:bodyPr/>
          <a:lstStyle/>
          <a:p>
            <a:r>
              <a:rPr lang="en-US"/>
              <a:t>Addressed</a:t>
            </a:r>
          </a:p>
        </p188:txBody>
      </p188:reply>
    </p188:replyLst>
    <p188:txBody>
      <a:bodyPr/>
      <a:lstStyle/>
      <a:p>
        <a:r>
          <a:rPr lang="en-US"/>
          <a:t>differentiate keywords. Italicize or use different color</a:t>
        </a:r>
      </a:p>
    </p188:txBody>
  </p188:cm>
</p188:cmLst>
</file>

<file path=ppt/comments/modernComment_1A7_1CA4EA58.xml><?xml version="1.0" encoding="utf-8"?>
<p188:cmLst xmlns:a="http://schemas.openxmlformats.org/drawingml/2006/main" xmlns:r="http://schemas.openxmlformats.org/officeDocument/2006/relationships" xmlns:p188="http://schemas.microsoft.com/office/powerpoint/2018/8/main">
  <p188:cm id="{3127A8D9-A6D3-495F-8AE1-C62229B2D312}" authorId="{07D80CDB-ACED-ABB7-4C82-DDD1907D9024}" status="resolved" created="2022-06-10T01:21:08.728" complete="100000">
    <pc:sldMkLst xmlns:pc="http://schemas.microsoft.com/office/powerpoint/2013/main/command">
      <pc:docMk/>
      <pc:sldMk cId="480569944" sldId="423"/>
    </pc:sldMkLst>
    <p188:replyLst>
      <p188:reply id="{1B473399-87B0-7048-A1BE-5BA5AB4D5032}" authorId="{CEB44947-CDC6-C860-852E-58CFCB4C0A99}" created="2022-06-10T11:51:12.686">
        <p188:txBody>
          <a:bodyPr/>
          <a:lstStyle/>
          <a:p>
            <a:r>
              <a:rPr lang="en-US"/>
              <a:t>Addressed</a:t>
            </a:r>
          </a:p>
        </p188:txBody>
      </p188:reply>
    </p188:replyLst>
    <p188:txBody>
      <a:bodyPr/>
      <a:lstStyle/>
      <a:p>
        <a:r>
          <a:rPr lang="en-US"/>
          <a:t>Italicize or use different color for key words. Example Branch Iteration Graph, SparseLNR etc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US" dirty="0"/>
              <a:t>Hello everyone! </a:t>
            </a:r>
          </a:p>
          <a:p>
            <a:pPr marL="0" indent="0">
              <a:buNone/>
            </a:pPr>
            <a:r>
              <a:rPr lang="en-US" dirty="0"/>
              <a:t>My name is Adhitha Dias. I am a PhD student at Purdue University. </a:t>
            </a:r>
          </a:p>
          <a:p>
            <a:pPr marL="0" indent="0">
              <a:buNone/>
            </a:pPr>
            <a:r>
              <a:rPr lang="en-US" dirty="0"/>
              <a:t>In this talk, I will be presenting our work on "</a:t>
            </a:r>
            <a:r>
              <a:rPr lang="en-US" dirty="0" err="1"/>
              <a:t>SparseLNR</a:t>
            </a:r>
            <a:r>
              <a:rPr lang="en-US" dirty="0"/>
              <a:t>: Accelerating Sparse Tensor Computations Using Loop Nest Restructuring".</a:t>
            </a:r>
          </a:p>
          <a:p>
            <a:pPr marL="0" indent="0">
              <a:buNone/>
            </a:pPr>
            <a:r>
              <a:rPr lang="en-US" dirty="0"/>
              <a:t>This is joint work with </a:t>
            </a:r>
            <a:r>
              <a:rPr lang="en-US" dirty="0" err="1"/>
              <a:t>Krish</a:t>
            </a:r>
            <a:r>
              <a:rPr lang="en-US" dirty="0"/>
              <a:t>, </a:t>
            </a:r>
            <a:r>
              <a:rPr lang="en-US" dirty="0" err="1"/>
              <a:t>Charitha</a:t>
            </a:r>
            <a:r>
              <a:rPr lang="en-US" dirty="0"/>
              <a:t> and my advisor Milind Kulkarni at Purdue University.</a:t>
            </a:r>
          </a:p>
          <a:p>
            <a:pPr marL="0" indent="0">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TACO, the sparse tensor algebra compiler, is specialized for sparse code generation. Please read our paper for more information on the TACO framework.</a:t>
            </a:r>
          </a:p>
          <a:p>
            <a:endParaRPr lang="en-US" dirty="0"/>
          </a:p>
          <a:p>
            <a:r>
              <a:rPr lang="en-US" dirty="0"/>
              <a:t>There are three main contributions in our work.</a:t>
            </a:r>
          </a:p>
          <a:p>
            <a:r>
              <a:rPr lang="en-US" sz="1100" b="0" i="0" u="none" strike="noStrike" cap="none" dirty="0">
                <a:solidFill>
                  <a:srgbClr val="000000"/>
                </a:solidFill>
                <a:effectLst/>
                <a:latin typeface="Arial"/>
                <a:ea typeface="Arial"/>
                <a:cs typeface="Arial"/>
                <a:sym typeface="Arial"/>
              </a:rPr>
              <a:t>[click] One, we introduce branch iteration graph, a novel representation for sparse iteration spaces.</a:t>
            </a:r>
          </a:p>
          <a:p>
            <a:r>
              <a:rPr lang="en-US" sz="1100" b="0" i="0" u="none" strike="noStrike" cap="none" dirty="0">
                <a:solidFill>
                  <a:srgbClr val="000000"/>
                </a:solidFill>
                <a:effectLst/>
                <a:latin typeface="Arial"/>
                <a:ea typeface="Arial"/>
                <a:cs typeface="Arial"/>
                <a:sym typeface="Arial"/>
              </a:rPr>
              <a:t>[click] Two, we have a new scheduling primitive, that the programmers can use to invoke the transformation.</a:t>
            </a:r>
          </a:p>
          <a:p>
            <a:r>
              <a:rPr lang="en-US" dirty="0"/>
              <a:t>[click] Finally, we adapt TACO’s code generation strategies to the branched iteration graph, allowing us to generate sparse iteration code.</a:t>
            </a:r>
          </a:p>
          <a:p>
            <a:endParaRPr lang="en-US" dirty="0"/>
          </a:p>
        </p:txBody>
      </p:sp>
    </p:spTree>
    <p:extLst>
      <p:ext uri="{BB962C8B-B14F-4D97-AF65-F5344CB8AC3E}">
        <p14:creationId xmlns:p14="http://schemas.microsoft.com/office/powerpoint/2010/main" val="326415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let’s consider our combined complex sparse tensor kernel example.</a:t>
            </a:r>
          </a:p>
          <a:p>
            <a:r>
              <a:rPr lang="en-US" dirty="0"/>
              <a:t>[click] For this sparse tensor computation, we start with an intermediate representation called iteration graph. If you generate code for this iteration graph, it will have a time complexity of non-zero values of B into KL.</a:t>
            </a:r>
          </a:p>
          <a:p>
            <a:r>
              <a:rPr lang="en-US" dirty="0"/>
              <a:t>[click]</a:t>
            </a:r>
          </a:p>
          <a:p>
            <a:r>
              <a:rPr lang="en-US" dirty="0"/>
              <a:t>We transform this linear iteration graph to a branched iteration graph to introduce the nesting structure to the sparse computation and fuse kernels.</a:t>
            </a:r>
          </a:p>
          <a:p>
            <a:r>
              <a:rPr lang="en-US" dirty="0"/>
              <a:t>[click]</a:t>
            </a:r>
          </a:p>
          <a:p>
            <a:r>
              <a:rPr lang="en-US" dirty="0"/>
              <a:t>So that the new computation would only have the time complexity of non-zero values of B into K plus L, which lower than what we started with.</a:t>
            </a:r>
          </a:p>
          <a:p>
            <a:r>
              <a:rPr lang="en-US" dirty="0"/>
              <a:t>Please read our paper to see a more detailed description on the loop nest restructuring transformation.</a:t>
            </a:r>
          </a:p>
        </p:txBody>
      </p:sp>
    </p:spTree>
    <p:extLst>
      <p:ext uri="{BB962C8B-B14F-4D97-AF65-F5344CB8AC3E}">
        <p14:creationId xmlns:p14="http://schemas.microsoft.com/office/powerpoint/2010/main" val="217476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compare our results with the kernels generated by TACO.</a:t>
            </a:r>
          </a:p>
          <a:p>
            <a:endParaRPr lang="en-US" dirty="0"/>
          </a:p>
          <a:p>
            <a:r>
              <a:rPr lang="en-US" dirty="0"/>
              <a:t>We evaluate 6 benchmarks with sparse tensors.  We evaluate both single thread and multi-thread performance. And we do this for many real-world data sets.</a:t>
            </a:r>
          </a:p>
          <a:p>
            <a:endParaRPr lang="en-US" dirty="0"/>
          </a:p>
          <a:p>
            <a:endParaRPr lang="en-US" dirty="0"/>
          </a:p>
          <a:p>
            <a:r>
              <a:rPr lang="en-US" dirty="0"/>
              <a:t>--------------</a:t>
            </a:r>
          </a:p>
          <a:p>
            <a:endParaRPr lang="en-US" dirty="0"/>
          </a:p>
          <a:p>
            <a:r>
              <a:rPr lang="en-US" dirty="0"/>
              <a:t>One slide for evaluation, </a:t>
            </a:r>
            <a:r>
              <a:rPr lang="en-US" dirty="0" err="1"/>
              <a:t>behcmarks</a:t>
            </a:r>
            <a:r>
              <a:rPr lang="en-US" dirty="0"/>
              <a:t>, evaluation, speedups, sensitivity study, big speedup vs complex tensor </a:t>
            </a:r>
            <a:r>
              <a:rPr lang="en-US" dirty="0" err="1"/>
              <a:t>epression</a:t>
            </a:r>
            <a:r>
              <a:rPr lang="en-US" dirty="0"/>
              <a:t> and the smaller kernel execution. There is a lot more details on the paper.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061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show that our transformation, in general gives good speedups.</a:t>
            </a:r>
          </a:p>
          <a:p>
            <a:r>
              <a:rPr lang="en-US" dirty="0"/>
              <a:t>We also show that our transformation has good scaling compared to the baselines.</a:t>
            </a:r>
          </a:p>
          <a:p>
            <a:r>
              <a:rPr lang="en-US" dirty="0"/>
              <a:t>In addition, we also provide a case study of sensitivity </a:t>
            </a:r>
            <a:r>
              <a:rPr lang="en-US"/>
              <a:t>analysis for </a:t>
            </a:r>
            <a:r>
              <a:rPr lang="en-US" dirty="0"/>
              <a:t>our transformation.</a:t>
            </a:r>
          </a:p>
        </p:txBody>
      </p:sp>
    </p:spTree>
    <p:extLst>
      <p:ext uri="{BB962C8B-B14F-4D97-AF65-F5344CB8AC3E}">
        <p14:creationId xmlns:p14="http://schemas.microsoft.com/office/powerpoint/2010/main" val="338504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a:t>
            </a:r>
          </a:p>
          <a:p>
            <a:r>
              <a:rPr lang="en-US" dirty="0"/>
              <a:t>In general, the speedups we see against the TACO original comes from the reduction in time complexity. We see this behavior in both single threaded and multi-threaded executions.</a:t>
            </a:r>
          </a:p>
        </p:txBody>
      </p:sp>
    </p:spTree>
    <p:extLst>
      <p:ext uri="{BB962C8B-B14F-4D97-AF65-F5344CB8AC3E}">
        <p14:creationId xmlns:p14="http://schemas.microsoft.com/office/powerpoint/2010/main" val="353347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a:t>
            </a:r>
          </a:p>
          <a:p>
            <a:r>
              <a:rPr lang="en-US" dirty="0"/>
              <a:t>The speedups we see against the TACO separate comes from not using a large temporary tensor and cache benefits. We see the same behavior in both single threaded and multi-threaded executions.</a:t>
            </a:r>
          </a:p>
        </p:txBody>
      </p:sp>
    </p:spTree>
    <p:extLst>
      <p:ext uri="{BB962C8B-B14F-4D97-AF65-F5344CB8AC3E}">
        <p14:creationId xmlns:p14="http://schemas.microsoft.com/office/powerpoint/2010/main" val="337216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SparseLNR</a:t>
            </a:r>
            <a:r>
              <a:rPr lang="en-US" dirty="0"/>
              <a:t> scales with increasing number of threads. We see good scaling in </a:t>
            </a:r>
            <a:r>
              <a:rPr lang="en-US" dirty="0" err="1"/>
              <a:t>SparseLNR</a:t>
            </a:r>
            <a:r>
              <a:rPr lang="en-US" dirty="0"/>
              <a:t> and TACO-Separate versions for the &lt;SDDMM, </a:t>
            </a:r>
            <a:r>
              <a:rPr lang="en-US" dirty="0" err="1"/>
              <a:t>SpMM</a:t>
            </a:r>
            <a:r>
              <a:rPr lang="en-US" dirty="0"/>
              <a:t>&gt; benchmark. </a:t>
            </a:r>
            <a:r>
              <a:rPr lang="en-US" dirty="0" err="1"/>
              <a:t>SparseLNR</a:t>
            </a:r>
            <a:r>
              <a:rPr lang="en-US" dirty="0"/>
              <a:t> delivers comparable scaling to the best alternative approach. We observed similar scaling results for other benchmarks and datasets.</a:t>
            </a:r>
          </a:p>
          <a:p>
            <a:endParaRPr lang="en-US" dirty="0"/>
          </a:p>
        </p:txBody>
      </p:sp>
    </p:spTree>
    <p:extLst>
      <p:ext uri="{BB962C8B-B14F-4D97-AF65-F5344CB8AC3E}">
        <p14:creationId xmlns:p14="http://schemas.microsoft.com/office/powerpoint/2010/main" val="352974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also evaluate how a kernel behaves with varying dense dimensions. In general, we see that </a:t>
            </a:r>
            <a:r>
              <a:rPr lang="en-US" dirty="0" err="1"/>
              <a:t>SparseLNR</a:t>
            </a:r>
            <a:r>
              <a:rPr lang="en-US" dirty="0"/>
              <a:t> performs better with increasing sizes. [click] we see the best performance within the area highlighted and the performance starts to degrade beyond this region because the temporary tensors get too large.</a:t>
            </a:r>
          </a:p>
        </p:txBody>
      </p:sp>
    </p:spTree>
    <p:extLst>
      <p:ext uri="{BB962C8B-B14F-4D97-AF65-F5344CB8AC3E}">
        <p14:creationId xmlns:p14="http://schemas.microsoft.com/office/powerpoint/2010/main" val="3460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summary, we can say that </a:t>
            </a:r>
          </a:p>
          <a:p>
            <a:r>
              <a:rPr lang="en-US" dirty="0"/>
              <a:t>[click] Sparse loop fusion or loop nest restructuring is a performance critical optimization.</a:t>
            </a:r>
          </a:p>
          <a:p>
            <a:r>
              <a:rPr lang="en-US" dirty="0"/>
              <a:t>[click] Current automated sparse code generation techniques do not support loop fusion that requires imperfect loop nesting.</a:t>
            </a:r>
          </a:p>
          <a:p>
            <a:r>
              <a:rPr lang="en-US" dirty="0"/>
              <a:t>[click] We propose a novel method for restructuring loop nests in the context of sparse tensor algebra computations.</a:t>
            </a:r>
          </a:p>
          <a:p>
            <a:r>
              <a:rPr lang="en-US" dirty="0"/>
              <a:t>[click] Our transformation shows good performance on various real-world datasets and benchmarks.</a:t>
            </a:r>
          </a:p>
        </p:txBody>
      </p:sp>
    </p:spTree>
    <p:extLst>
      <p:ext uri="{BB962C8B-B14F-4D97-AF65-F5344CB8AC3E}">
        <p14:creationId xmlns:p14="http://schemas.microsoft.com/office/powerpoint/2010/main" val="3137786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US" dirty="0"/>
              <a:t>If you have any questions, please forward them during the question-and-answer session at the international conference on supercomputing 22 or contact us by email. Thank you for listening to the presentation. </a:t>
            </a:r>
          </a:p>
          <a:p>
            <a:pPr marL="0" indent="0">
              <a:buNone/>
            </a:pPr>
            <a:endParaRPr lang="en-US" dirty="0"/>
          </a:p>
        </p:txBody>
      </p:sp>
    </p:spTree>
    <p:extLst>
      <p:ext uri="{BB962C8B-B14F-4D97-AF65-F5344CB8AC3E}">
        <p14:creationId xmlns:p14="http://schemas.microsoft.com/office/powerpoint/2010/main" val="307496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Tensor computations are an important class of computation used in machine learning and other science and engineering fields such as quantum chemistry, general relativity, data analytics and any application that uses linear algebra.</a:t>
            </a:r>
          </a:p>
          <a:p>
            <a:endParaRPr lang="en-US" dirty="0"/>
          </a:p>
          <a:p>
            <a:endParaRPr lang="en-US" dirty="0"/>
          </a:p>
        </p:txBody>
      </p:sp>
    </p:spTree>
    <p:extLst>
      <p:ext uri="{BB962C8B-B14F-4D97-AF65-F5344CB8AC3E}">
        <p14:creationId xmlns:p14="http://schemas.microsoft.com/office/powerpoint/2010/main" val="226282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Tensors are a generalization of matrices. There are various tensor operations that you can perform.</a:t>
            </a:r>
          </a:p>
        </p:txBody>
      </p:sp>
    </p:spTree>
    <p:extLst>
      <p:ext uri="{BB962C8B-B14F-4D97-AF65-F5344CB8AC3E}">
        <p14:creationId xmlns:p14="http://schemas.microsoft.com/office/powerpoint/2010/main" val="126505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Consider the complex tensor computation involving dense matrix multiplication and element-wise matrix multiplication shown.</a:t>
            </a:r>
          </a:p>
          <a:p>
            <a:r>
              <a:rPr lang="en-US" dirty="0"/>
              <a:t>[click] </a:t>
            </a:r>
          </a:p>
          <a:p>
            <a:r>
              <a:rPr lang="en-US" dirty="0"/>
              <a:t>This computation can be performed using an iterator with 4 perfectly nested for loops </a:t>
            </a:r>
            <a:r>
              <a:rPr lang="en-US" dirty="0" err="1"/>
              <a:t>i</a:t>
            </a:r>
            <a:r>
              <a:rPr lang="en-US" dirty="0"/>
              <a:t>, j, k and l.</a:t>
            </a:r>
          </a:p>
          <a:p>
            <a:r>
              <a:rPr lang="en-US" dirty="0"/>
              <a:t>[click]</a:t>
            </a:r>
          </a:p>
          <a:p>
            <a:r>
              <a:rPr lang="en-US" dirty="0"/>
              <a:t>The overall time complexity of this computation would be O of IJKL.</a:t>
            </a:r>
          </a:p>
        </p:txBody>
      </p:sp>
    </p:spTree>
    <p:extLst>
      <p:ext uri="{BB962C8B-B14F-4D97-AF65-F5344CB8AC3E}">
        <p14:creationId xmlns:p14="http://schemas.microsoft.com/office/powerpoint/2010/main" val="370610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can we reduce the time complexity?</a:t>
            </a:r>
          </a:p>
          <a:p>
            <a:r>
              <a:rPr lang="en-US" dirty="0"/>
              <a:t>We can break down the tensor expression to multiple smaller tensor expressions so that the overall time complexity of the entire computation is reduced. However, this introduces a temporary tensor to hold the intermediate result. </a:t>
            </a:r>
          </a:p>
          <a:p>
            <a:r>
              <a:rPr lang="en-US" dirty="0"/>
              <a:t>[click] Although, executing them separately results in a lower time complexity.</a:t>
            </a:r>
          </a:p>
          <a:p>
            <a:r>
              <a:rPr lang="en-US" dirty="0"/>
              <a:t>[click] the requirement to store T can lead to bad cache behavior.</a:t>
            </a:r>
          </a:p>
        </p:txBody>
      </p:sp>
    </p:spTree>
    <p:extLst>
      <p:ext uri="{BB962C8B-B14F-4D97-AF65-F5344CB8AC3E}">
        <p14:creationId xmlns:p14="http://schemas.microsoft.com/office/powerpoint/2010/main" val="150488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we ask the question, can we reduce both the time complexity and memory usage?</a:t>
            </a:r>
          </a:p>
          <a:p>
            <a:r>
              <a:rPr lang="en-US" dirty="0"/>
              <a:t>[click]</a:t>
            </a:r>
          </a:p>
          <a:p>
            <a:r>
              <a:rPr lang="en-US" dirty="0"/>
              <a:t>Yes, it is possible to find another solution, or a compromise between the solutions we discussed, such that the time complexity is low and at the same time using minimal additional temporary memory. This can be achieved by fusing kernels. </a:t>
            </a:r>
          </a:p>
          <a:p>
            <a:r>
              <a:rPr lang="en-US" dirty="0"/>
              <a:t>[click]</a:t>
            </a:r>
          </a:p>
          <a:p>
            <a:r>
              <a:rPr lang="en-US" dirty="0"/>
              <a:t>The compute code shown performs the same computation now using [click] a scalar intermediate and low time complexity. </a:t>
            </a:r>
          </a:p>
        </p:txBody>
      </p:sp>
    </p:spTree>
    <p:extLst>
      <p:ext uri="{BB962C8B-B14F-4D97-AF65-F5344CB8AC3E}">
        <p14:creationId xmlns:p14="http://schemas.microsoft.com/office/powerpoint/2010/main" val="26223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In some tensor computations, some or all tensors can be sparse, in which case it becomes a sparse computation. The kernels sampled dense-dense matrix multiplication and sparse matrix multiplication are two key kernels in graph embedding networks. But due to access constraints imposed by the structure of sparse tensor and because they do not have random access, code generation is not as simple as for the dense case.</a:t>
            </a:r>
          </a:p>
        </p:txBody>
      </p:sp>
    </p:spTree>
    <p:extLst>
      <p:ext uri="{BB962C8B-B14F-4D97-AF65-F5344CB8AC3E}">
        <p14:creationId xmlns:p14="http://schemas.microsoft.com/office/powerpoint/2010/main" val="365305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Therefore, generating code for sparse tensors requires new techniques to deal with the complex data structures.</a:t>
            </a:r>
          </a:p>
          <a:p>
            <a:r>
              <a:rPr lang="en-US" dirty="0"/>
              <a:t>People don’t know how to fuse sparse tensor kernels.</a:t>
            </a:r>
          </a:p>
          <a:p>
            <a:r>
              <a:rPr lang="en-US" dirty="0"/>
              <a:t>And we ask the question, can the sparse kernels be fused as we did for dense kernels?</a:t>
            </a:r>
          </a:p>
        </p:txBody>
      </p:sp>
    </p:spTree>
    <p:extLst>
      <p:ext uri="{BB962C8B-B14F-4D97-AF65-F5344CB8AC3E}">
        <p14:creationId xmlns:p14="http://schemas.microsoft.com/office/powerpoint/2010/main" val="208475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ea typeface="Calibri" panose="020F0502020204030204"/>
                <a:cs typeface="Calibri" panose="020F0502020204030204"/>
              </a:rPr>
              <a:t>[click]</a:t>
            </a:r>
          </a:p>
          <a:p>
            <a:pPr marL="0" indent="0">
              <a:buNone/>
            </a:pPr>
            <a:r>
              <a:rPr lang="en-US" dirty="0">
                <a:ea typeface="Calibri" panose="020F0502020204030204"/>
                <a:cs typeface="Calibri" panose="020F0502020204030204"/>
              </a:rPr>
              <a:t>We have a case where we can have a single kernel with perfectly nested loops which does not require temporary memory, but they have bad time complexities for complex tensor expressions.</a:t>
            </a:r>
          </a:p>
          <a:p>
            <a:pPr marL="0" indent="0">
              <a:buNone/>
            </a:pPr>
            <a:r>
              <a:rPr lang="en-US" dirty="0">
                <a:ea typeface="Calibri" panose="020F0502020204030204"/>
                <a:cs typeface="Calibri" panose="020F0502020204030204"/>
              </a:rPr>
              <a:t>[click]</a:t>
            </a:r>
          </a:p>
          <a:p>
            <a:pPr marL="0" indent="0">
              <a:buNone/>
            </a:pPr>
            <a:r>
              <a:rPr lang="en-US" dirty="0">
                <a:ea typeface="Calibri" panose="020F0502020204030204"/>
                <a:cs typeface="Calibri" panose="020F0502020204030204"/>
              </a:rPr>
              <a:t>We have a case where we can have many smaller kernels with good time complexity, but they have bad memory usage with bad cache behavior.</a:t>
            </a:r>
          </a:p>
          <a:p>
            <a:pPr marL="0" indent="0">
              <a:buNone/>
            </a:pPr>
            <a:r>
              <a:rPr lang="en-US" dirty="0">
                <a:ea typeface="Calibri" panose="020F0502020204030204"/>
                <a:cs typeface="Calibri" panose="020F0502020204030204"/>
              </a:rPr>
              <a:t>[click]</a:t>
            </a:r>
          </a:p>
          <a:p>
            <a:pPr marL="0" indent="0">
              <a:buNone/>
            </a:pPr>
            <a:r>
              <a:rPr lang="en-US" dirty="0">
                <a:ea typeface="Calibri" panose="020F0502020204030204"/>
                <a:cs typeface="Calibri" panose="020F0502020204030204"/>
              </a:rPr>
              <a:t>By using kernel fusion, we can achieve the best of both worlds. Fusion is well studied for dense tensor algebra. Frameworks like Polyhedral framework brings forth many ways of fusing dense kernels.</a:t>
            </a:r>
          </a:p>
          <a:p>
            <a:pPr marL="0" indent="0">
              <a:buNone/>
            </a:pPr>
            <a:r>
              <a:rPr lang="en-US" dirty="0">
                <a:ea typeface="Calibri" panose="020F0502020204030204"/>
                <a:cs typeface="Calibri" panose="020F0502020204030204"/>
              </a:rPr>
              <a:t>[click]</a:t>
            </a:r>
          </a:p>
          <a:p>
            <a:pPr marL="0" indent="0">
              <a:buNone/>
            </a:pPr>
            <a:r>
              <a:rPr lang="en-US" dirty="0">
                <a:ea typeface="Calibri" panose="020F0502020204030204"/>
                <a:cs typeface="Calibri" panose="020F0502020204030204"/>
              </a:rPr>
              <a:t>But fusion of sparse tensor algebra kernels is not fully studied, and hence remains an open problem.</a:t>
            </a:r>
          </a:p>
          <a:p>
            <a:pPr marL="0" indent="0">
              <a:buNone/>
            </a:pPr>
            <a:r>
              <a:rPr lang="en-US" dirty="0">
                <a:ea typeface="Calibri" panose="020F0502020204030204"/>
                <a:cs typeface="Calibri" panose="020F0502020204030204"/>
              </a:rPr>
              <a:t>[click] Therefore, we introduce </a:t>
            </a:r>
            <a:r>
              <a:rPr lang="en-US" dirty="0" err="1">
                <a:ea typeface="Calibri" panose="020F0502020204030204"/>
                <a:cs typeface="Calibri" panose="020F0502020204030204"/>
              </a:rPr>
              <a:t>SparseLNR</a:t>
            </a:r>
            <a:r>
              <a:rPr lang="en-US" dirty="0">
                <a:ea typeface="Calibri" panose="020F0502020204030204"/>
                <a:cs typeface="Calibri" panose="020F0502020204030204"/>
              </a:rPr>
              <a:t> to solve part of this open problem.</a:t>
            </a:r>
          </a:p>
        </p:txBody>
      </p:sp>
    </p:spTree>
    <p:extLst>
      <p:ext uri="{BB962C8B-B14F-4D97-AF65-F5344CB8AC3E}">
        <p14:creationId xmlns:p14="http://schemas.microsoft.com/office/powerpoint/2010/main" val="98477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39A6-2519-8B4C-8978-E8C8C7C517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047F0DE-57AB-204B-B902-3F0FFCF768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C7AF80E-37CB-BF40-8D5E-4A102CBE92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50F428-DA21-CF43-BACD-E809889D5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75EE-F639-D948-8230-4A8C8F1237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865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F629-1F03-234C-97C2-DEADE29482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1459CE-07C4-DB4C-9A68-8171E2FF0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5971E-E337-D442-8CBB-36675CCE70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A5789D-F4B5-0749-870F-A2E012E3C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817E5-DFE0-124A-AD6F-34FCD17BCB9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8003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767F2-96E1-0344-8002-F2E1568820F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845CBE-E398-9A41-91B3-A3E90CBD96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15653-C35E-D742-99FB-9C4C4E6114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72F73B-ECA5-E24F-88DD-9C1E6AD9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A0878-AC6F-E741-8A4B-752DBD1B5B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62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268A-6FCD-EC44-AFFE-02FD66D24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EFE2D-0699-604C-BE93-DD38D1E24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754AA-C29B-CD4B-9777-E1F44D9FE6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9A845E-EE52-AF42-8B43-962AC2E92EDD}"/>
              </a:ext>
            </a:extLst>
          </p:cNvPr>
          <p:cNvSpPr>
            <a:spLocks noGrp="1"/>
          </p:cNvSpPr>
          <p:nvPr>
            <p:ph type="ftr" sz="quarter" idx="11"/>
          </p:nvPr>
        </p:nvSpPr>
        <p:spPr>
          <a:xfrm>
            <a:off x="3028950" y="4766939"/>
            <a:ext cx="3086100" cy="273844"/>
          </a:xfrm>
        </p:spPr>
        <p:txBody>
          <a:bodyPr/>
          <a:lstStyle/>
          <a:p>
            <a:endParaRPr lang="en-US"/>
          </a:p>
        </p:txBody>
      </p:sp>
      <p:sp>
        <p:nvSpPr>
          <p:cNvPr id="6" name="Slide Number Placeholder 5">
            <a:extLst>
              <a:ext uri="{FF2B5EF4-FFF2-40B4-BE49-F238E27FC236}">
                <a16:creationId xmlns:a16="http://schemas.microsoft.com/office/drawing/2014/main" id="{2678EB49-9B4A-2F4A-82EA-2AEEC7652895}"/>
              </a:ext>
            </a:extLst>
          </p:cNvPr>
          <p:cNvSpPr>
            <a:spLocks noGrp="1"/>
          </p:cNvSpPr>
          <p:nvPr>
            <p:ph type="sldNum" sz="quarter" idx="12"/>
          </p:nvPr>
        </p:nvSpPr>
        <p:spPr>
          <a:xfrm>
            <a:off x="6457950" y="4766939"/>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139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1D4C-53FF-7F48-AECE-B7F9D2ED767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4F0C981-79A2-704B-A5C1-504D0AF9588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BF041-E152-0742-8F3F-B0EF0A2F73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46C9B4-AB15-9543-84D8-D6F50A481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B79BA-F5B0-4143-AF00-A48E9B08AE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02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8B9F-5538-0944-8924-95D64DB77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55E4A-5CDA-1C41-B0B6-2EC842D4132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981EDB-4EA2-8146-AF8C-E9A1846D0BD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CF9E19-C666-B04F-8AAE-E3A7577717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784C5C-9EB6-5E44-8687-84A398BB8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2B175-A576-DB42-AA1D-D4FB6773DA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2832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CD44-6D70-0844-9B98-2F9C1A93EED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9DB3EE-163C-E147-BB0D-255CAA46DCD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FA99B-4011-4C4F-80CF-343752A4088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D03EB-06DE-9249-8AD1-8B1575FBFC4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52486-26F2-5A4C-8E91-984E7BE70E1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EAE365-C0C7-484B-9E24-741CE4AC297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10FFBDF-1CE1-B249-9F53-BF92FE59EC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FB2CC8-27D7-A344-B75B-DF85AA04F9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848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C03B-1C9A-F643-B7E5-90524E5671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49A128-69DE-094C-AF40-42EF78A2B1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3E75EE6-96DE-0E45-A0EA-18CA9470DF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BAF59-218C-6447-8851-B4E96B32FE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222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FD0BA-6C18-FD49-B716-A7D42C80897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DA6D710-392A-B347-B329-AD4FF97401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DC01D-8087-5940-B1B2-314D7CE93E3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295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B757-46C6-8D40-8CD9-C37CAA9E20F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89D09E-27CB-9841-9B8C-CFC89540303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670B82-C236-EF42-8D55-4BA944FF418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78E5F2-3338-B14B-8F96-6D759C43005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068DAB8-FB4F-5B47-BA8C-65FB9EBDB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8EBB0-824F-1A47-A6DF-7E9C5DA712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074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4CA1-9712-B447-88FC-B26F82C844A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15A80C5-67BE-5A47-B643-32FCD1B1B9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5BFD8C2-CC07-F945-8B25-6E225E331A9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05462F-6C44-A14E-BD31-EB87898D8BB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F6A12E3-ACAC-1B41-991C-F5539DD85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4DB22-789A-634F-89D5-7356FABED0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7107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8384A-15E6-B54F-9718-90CE5C3581D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EF29B-756A-064F-9CD8-DECA6D69B8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ADFD9-10FE-E345-828E-9755571894D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C2D03CD-E2A3-D449-AA2A-7007B81642F1}"/>
              </a:ext>
            </a:extLst>
          </p:cNvPr>
          <p:cNvSpPr>
            <a:spLocks noGrp="1"/>
          </p:cNvSpPr>
          <p:nvPr>
            <p:ph type="ftr" sz="quarter" idx="3"/>
          </p:nvPr>
        </p:nvSpPr>
        <p:spPr>
          <a:xfrm>
            <a:off x="54292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CC777C-4415-364D-9C11-2BD8E6C4A0F5}"/>
              </a:ext>
            </a:extLst>
          </p:cNvPr>
          <p:cNvSpPr>
            <a:spLocks noGrp="1"/>
          </p:cNvSpPr>
          <p:nvPr>
            <p:ph type="sldNum" sz="quarter" idx="4"/>
          </p:nvPr>
        </p:nvSpPr>
        <p:spPr>
          <a:xfrm>
            <a:off x="3028950" y="4770228"/>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4404869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18/10/relationships/comments" Target="../comments/modernComment_1A7_1CA4EA5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microsoft.com/office/2018/10/relationships/comments" Target="../comments/modernComment_190_21BB6F44.xm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1.emf"/><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microsoft.com/office/2018/10/relationships/comments" Target="../comments/modernComment_198_A1101EF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18/10/relationships/comments" Target="../comments/modernComment_193_698DFCB6.xm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0193" y="414158"/>
            <a:ext cx="8520600" cy="1265860"/>
          </a:xfrm>
          <a:prstGeom prst="rect">
            <a:avLst/>
          </a:prstGeom>
        </p:spPr>
        <p:txBody>
          <a:bodyPr spcFirstLastPara="1" wrap="square" lIns="91425" tIns="91425" rIns="91425" bIns="91425" anchor="b" anchorCtr="0">
            <a:noAutofit/>
          </a:bodyPr>
          <a:lstStyle/>
          <a:p>
            <a:pPr>
              <a:buSzPts val="990"/>
            </a:pPr>
            <a:r>
              <a:rPr lang="en-US" sz="3600" err="1"/>
              <a:t>SparseLNR</a:t>
            </a:r>
            <a:r>
              <a:rPr lang="en-US" sz="3600"/>
              <a:t>: Accelerating Sparse Tensor Computations Using Loop Nest Restructuring</a:t>
            </a:r>
            <a:endParaRPr lang="en-US" sz="3600">
              <a:ea typeface="Calibri Light"/>
              <a:cs typeface="Calibri Light"/>
            </a:endParaRPr>
          </a:p>
        </p:txBody>
      </p:sp>
      <p:sp>
        <p:nvSpPr>
          <p:cNvPr id="55" name="Google Shape;55;p13"/>
          <p:cNvSpPr txBox="1">
            <a:spLocks noGrp="1"/>
          </p:cNvSpPr>
          <p:nvPr>
            <p:ph type="subTitle" idx="1"/>
          </p:nvPr>
        </p:nvSpPr>
        <p:spPr>
          <a:xfrm>
            <a:off x="260193" y="2453271"/>
            <a:ext cx="8520600" cy="792600"/>
          </a:xfrm>
          <a:prstGeom prst="rect">
            <a:avLst/>
          </a:prstGeom>
        </p:spPr>
        <p:txBody>
          <a:bodyPr spcFirstLastPara="1" wrap="square" lIns="91425" tIns="91425" rIns="91425" bIns="91425" anchor="t" anchorCtr="0">
            <a:normAutofit fontScale="25000" lnSpcReduction="20000"/>
          </a:bodyPr>
          <a:lstStyle/>
          <a:p>
            <a:r>
              <a:rPr lang="en" sz="7200" b="1">
                <a:solidFill>
                  <a:schemeClr val="dk1"/>
                </a:solidFill>
              </a:rPr>
              <a:t>Adhitha Dias,</a:t>
            </a:r>
            <a:r>
              <a:rPr lang="en-US" sz="7200"/>
              <a:t> </a:t>
            </a:r>
            <a:r>
              <a:rPr lang="en-US" sz="7200" err="1"/>
              <a:t>Kirshanthan</a:t>
            </a:r>
            <a:r>
              <a:rPr lang="en-US" sz="7200"/>
              <a:t> </a:t>
            </a:r>
            <a:r>
              <a:rPr lang="en-US" sz="7200" err="1"/>
              <a:t>Sundararajah</a:t>
            </a:r>
            <a:r>
              <a:rPr lang="en-US" sz="7200"/>
              <a:t>, Charitha Saumya, Milind Kulkarni</a:t>
            </a:r>
            <a:br>
              <a:rPr lang="en-US" sz="7200">
                <a:ea typeface="Calibri"/>
                <a:cs typeface="Calibri"/>
              </a:rPr>
            </a:br>
            <a:br>
              <a:rPr lang="en-US" sz="7200"/>
            </a:br>
            <a:r>
              <a:rPr lang="en-US" sz="7200">
                <a:ea typeface="Calibri"/>
                <a:cs typeface="Calibri"/>
              </a:rPr>
              <a:t>Purdue University</a:t>
            </a:r>
          </a:p>
          <a:p>
            <a:pPr marL="0" indent="0"/>
            <a:endParaRPr lang="en-US" sz="3600"/>
          </a:p>
          <a:p>
            <a:pPr>
              <a:spcBef>
                <a:spcPts val="0"/>
              </a:spcBef>
            </a:pPr>
            <a:endParaRPr sz="3345" b="1">
              <a:solidFill>
                <a:schemeClr val="dk1"/>
              </a:solidFill>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2262740" y="3610402"/>
            <a:ext cx="1206252" cy="1016949"/>
          </a:xfrm>
          <a:prstGeom prst="rect">
            <a:avLst/>
          </a:prstGeom>
          <a:noFill/>
          <a:ln>
            <a:noFill/>
          </a:ln>
        </p:spPr>
      </p:pic>
      <p:sp>
        <p:nvSpPr>
          <p:cNvPr id="7" name="TextBox 6">
            <a:extLst>
              <a:ext uri="{FF2B5EF4-FFF2-40B4-BE49-F238E27FC236}">
                <a16:creationId xmlns:a16="http://schemas.microsoft.com/office/drawing/2014/main" id="{E77EEA74-226C-0F47-821F-8CC500D3A45E}"/>
              </a:ext>
            </a:extLst>
          </p:cNvPr>
          <p:cNvSpPr txBox="1"/>
          <p:nvPr/>
        </p:nvSpPr>
        <p:spPr>
          <a:xfrm>
            <a:off x="5747472" y="4607800"/>
            <a:ext cx="3033203" cy="369332"/>
          </a:xfrm>
          <a:prstGeom prst="rect">
            <a:avLst/>
          </a:prstGeom>
          <a:noFill/>
        </p:spPr>
        <p:txBody>
          <a:bodyPr wrap="none" lIns="91440" tIns="45720" rIns="91440" bIns="45720" rtlCol="0" anchor="t">
            <a:spAutoFit/>
          </a:bodyPr>
          <a:lstStyle/>
          <a:p>
            <a:r>
              <a:rPr lang="en-US"/>
              <a:t>ICS '22 | June 27</a:t>
            </a:r>
            <a:r>
              <a:rPr lang="en-US" baseline="30000"/>
              <a:t>th</a:t>
            </a:r>
            <a:r>
              <a:rPr lang="en-US"/>
              <a:t> – 30</a:t>
            </a:r>
            <a:r>
              <a:rPr lang="en-US" baseline="30000"/>
              <a:t>th</a:t>
            </a:r>
            <a:r>
              <a:rPr lang="en-US"/>
              <a:t>  2022</a:t>
            </a:r>
          </a:p>
        </p:txBody>
      </p:sp>
      <p:pic>
        <p:nvPicPr>
          <p:cNvPr id="4" name="Picture 3" descr="A picture containing text, clipart, tableware, plate&#10;&#10;Description automatically generated">
            <a:extLst>
              <a:ext uri="{FF2B5EF4-FFF2-40B4-BE49-F238E27FC236}">
                <a16:creationId xmlns:a16="http://schemas.microsoft.com/office/drawing/2014/main" id="{BCE55C31-D007-8144-AD7D-4DE923BD0EF8}"/>
              </a:ext>
            </a:extLst>
          </p:cNvPr>
          <p:cNvPicPr>
            <a:picLocks noChangeAspect="1"/>
          </p:cNvPicPr>
          <p:nvPr/>
        </p:nvPicPr>
        <p:blipFill>
          <a:blip r:embed="rId4"/>
          <a:stretch>
            <a:fillRect/>
          </a:stretch>
        </p:blipFill>
        <p:spPr>
          <a:xfrm>
            <a:off x="3877329" y="3809460"/>
            <a:ext cx="3412393" cy="6194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7F3A-5A42-A4BE-B727-448E157D92C6}"/>
              </a:ext>
            </a:extLst>
          </p:cNvPr>
          <p:cNvSpPr>
            <a:spLocks noGrp="1"/>
          </p:cNvSpPr>
          <p:nvPr>
            <p:ph type="title"/>
          </p:nvPr>
        </p:nvSpPr>
        <p:spPr/>
        <p:txBody>
          <a:bodyPr/>
          <a:lstStyle/>
          <a:p>
            <a:r>
              <a:rPr lang="en-US"/>
              <a:t>Contributions</a:t>
            </a:r>
          </a:p>
        </p:txBody>
      </p:sp>
      <p:sp>
        <p:nvSpPr>
          <p:cNvPr id="3" name="Content Placeholder 2">
            <a:extLst>
              <a:ext uri="{FF2B5EF4-FFF2-40B4-BE49-F238E27FC236}">
                <a16:creationId xmlns:a16="http://schemas.microsoft.com/office/drawing/2014/main" id="{F709ED7F-5F08-D4AF-9954-7914450A0383}"/>
              </a:ext>
            </a:extLst>
          </p:cNvPr>
          <p:cNvSpPr>
            <a:spLocks noGrp="1"/>
          </p:cNvSpPr>
          <p:nvPr>
            <p:ph idx="1"/>
          </p:nvPr>
        </p:nvSpPr>
        <p:spPr>
          <a:xfrm>
            <a:off x="376101" y="1268016"/>
            <a:ext cx="4779373" cy="3263504"/>
          </a:xfrm>
        </p:spPr>
        <p:txBody>
          <a:bodyPr>
            <a:normAutofit/>
          </a:bodyPr>
          <a:lstStyle/>
          <a:p>
            <a:r>
              <a:rPr lang="en-US" sz="1700" dirty="0"/>
              <a:t>New representation called a </a:t>
            </a:r>
            <a:r>
              <a:rPr lang="en-US" sz="1700" i="1" dirty="0">
                <a:solidFill>
                  <a:srgbClr val="C00000"/>
                </a:solidFill>
              </a:rPr>
              <a:t>branched iteration graph</a:t>
            </a:r>
            <a:r>
              <a:rPr lang="en-US" sz="1700" dirty="0"/>
              <a:t>.</a:t>
            </a:r>
          </a:p>
          <a:p>
            <a:endParaRPr lang="en-US" sz="1700" dirty="0"/>
          </a:p>
          <a:p>
            <a:r>
              <a:rPr lang="en-US" sz="1700" dirty="0"/>
              <a:t>New </a:t>
            </a:r>
            <a:r>
              <a:rPr lang="en-US" sz="1700" i="1" dirty="0">
                <a:solidFill>
                  <a:srgbClr val="C00000"/>
                </a:solidFill>
              </a:rPr>
              <a:t>scheduling primitive </a:t>
            </a:r>
            <a:r>
              <a:rPr lang="en-US" sz="1700" dirty="0"/>
              <a:t>for loop distribution and fusion that allow programmers to generate the branched iteration graph.</a:t>
            </a:r>
          </a:p>
          <a:p>
            <a:endParaRPr lang="en-US" sz="1700" dirty="0"/>
          </a:p>
          <a:p>
            <a:r>
              <a:rPr lang="en-US" sz="1700" i="1" dirty="0">
                <a:solidFill>
                  <a:srgbClr val="C00000"/>
                </a:solidFill>
              </a:rPr>
              <a:t>Adapt TACO’s code generation </a:t>
            </a:r>
            <a:r>
              <a:rPr lang="en-US" sz="1700" dirty="0"/>
              <a:t>strategies to the branched iteration graph, allowing </a:t>
            </a:r>
            <a:r>
              <a:rPr lang="en-US" sz="1700" dirty="0" err="1"/>
              <a:t>SparseLNR</a:t>
            </a:r>
            <a:r>
              <a:rPr lang="en-US" sz="1700" dirty="0"/>
              <a:t> to </a:t>
            </a:r>
            <a:r>
              <a:rPr lang="en-US" sz="1700" i="1" dirty="0">
                <a:solidFill>
                  <a:srgbClr val="C00000"/>
                </a:solidFill>
              </a:rPr>
              <a:t>generate sparse iteration </a:t>
            </a:r>
            <a:r>
              <a:rPr lang="en-US" sz="1700" dirty="0"/>
              <a:t>code.</a:t>
            </a:r>
          </a:p>
          <a:p>
            <a:endParaRPr lang="en-US" dirty="0"/>
          </a:p>
          <a:p>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FE9661A5-C644-B33C-DBCE-DBA04D8FFED7}"/>
              </a:ext>
            </a:extLst>
          </p:cNvPr>
          <p:cNvPicPr>
            <a:picLocks noChangeAspect="1"/>
          </p:cNvPicPr>
          <p:nvPr/>
        </p:nvPicPr>
        <p:blipFill>
          <a:blip r:embed="rId4"/>
          <a:stretch>
            <a:fillRect/>
          </a:stretch>
        </p:blipFill>
        <p:spPr>
          <a:xfrm>
            <a:off x="5303520" y="2134604"/>
            <a:ext cx="3734263" cy="874292"/>
          </a:xfrm>
          <a:prstGeom prst="rect">
            <a:avLst/>
          </a:prstGeom>
        </p:spPr>
      </p:pic>
      <p:cxnSp>
        <p:nvCxnSpPr>
          <p:cNvPr id="9" name="Elbow Connector 8">
            <a:extLst>
              <a:ext uri="{FF2B5EF4-FFF2-40B4-BE49-F238E27FC236}">
                <a16:creationId xmlns:a16="http://schemas.microsoft.com/office/drawing/2014/main" id="{C9E849A7-C5C8-15E6-957E-6F81803DF0BC}"/>
              </a:ext>
            </a:extLst>
          </p:cNvPr>
          <p:cNvCxnSpPr>
            <a:cxnSpLocks/>
          </p:cNvCxnSpPr>
          <p:nvPr/>
        </p:nvCxnSpPr>
        <p:spPr>
          <a:xfrm>
            <a:off x="4850674" y="1506583"/>
            <a:ext cx="2908663" cy="627425"/>
          </a:xfrm>
          <a:prstGeom prst="bentConnector3">
            <a:avLst>
              <a:gd name="adj1" fmla="val 100000"/>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795AB935-D3BE-D9AE-C1A8-A5D81CB7553C}"/>
              </a:ext>
            </a:extLst>
          </p:cNvPr>
          <p:cNvCxnSpPr>
            <a:cxnSpLocks/>
          </p:cNvCxnSpPr>
          <p:nvPr/>
        </p:nvCxnSpPr>
        <p:spPr>
          <a:xfrm>
            <a:off x="4075611" y="2725783"/>
            <a:ext cx="1227909" cy="155530"/>
          </a:xfrm>
          <a:prstGeom prst="bentConnector3">
            <a:avLst>
              <a:gd name="adj1" fmla="val 1064"/>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854C8D8D-19C7-B472-1975-BE4D6E81AC94}"/>
              </a:ext>
            </a:extLst>
          </p:cNvPr>
          <p:cNvCxnSpPr>
            <a:cxnSpLocks/>
          </p:cNvCxnSpPr>
          <p:nvPr/>
        </p:nvCxnSpPr>
        <p:spPr>
          <a:xfrm flipV="1">
            <a:off x="5077097" y="3008896"/>
            <a:ext cx="2481943" cy="590789"/>
          </a:xfrm>
          <a:prstGeom prst="bentConnector3">
            <a:avLst>
              <a:gd name="adj1" fmla="val 100175"/>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6F82C7F-C3E7-4E34-A9DC-C2D1BDAA4AB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spTree>
    <p:extLst>
      <p:ext uri="{BB962C8B-B14F-4D97-AF65-F5344CB8AC3E}">
        <p14:creationId xmlns:p14="http://schemas.microsoft.com/office/powerpoint/2010/main" val="4805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FAF0-4665-EB0B-CB91-9F1A65A4CA48}"/>
              </a:ext>
            </a:extLst>
          </p:cNvPr>
          <p:cNvSpPr>
            <a:spLocks noGrp="1"/>
          </p:cNvSpPr>
          <p:nvPr>
            <p:ph type="title"/>
          </p:nvPr>
        </p:nvSpPr>
        <p:spPr/>
        <p:txBody>
          <a:bodyPr/>
          <a:lstStyle/>
          <a:p>
            <a:r>
              <a:rPr lang="en-US" dirty="0"/>
              <a:t>Restructuring loop nests</a:t>
            </a:r>
          </a:p>
        </p:txBody>
      </p:sp>
      <p:pic>
        <p:nvPicPr>
          <p:cNvPr id="7" name="Picture 6">
            <a:extLst>
              <a:ext uri="{FF2B5EF4-FFF2-40B4-BE49-F238E27FC236}">
                <a16:creationId xmlns:a16="http://schemas.microsoft.com/office/drawing/2014/main" id="{1A0BC691-2A4A-A306-02E4-F3F8EFC97B0F}"/>
              </a:ext>
            </a:extLst>
          </p:cNvPr>
          <p:cNvPicPr>
            <a:picLocks noChangeAspect="1"/>
          </p:cNvPicPr>
          <p:nvPr/>
        </p:nvPicPr>
        <p:blipFill>
          <a:blip r:embed="rId5"/>
          <a:stretch>
            <a:fillRect/>
          </a:stretch>
        </p:blipFill>
        <p:spPr>
          <a:xfrm>
            <a:off x="1041807" y="1359909"/>
            <a:ext cx="912635" cy="272649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5E7265-B6E0-C5F1-2717-E9C9AF0C8831}"/>
                  </a:ext>
                </a:extLst>
              </p:cNvPr>
              <p:cNvSpPr txBox="1"/>
              <p:nvPr/>
            </p:nvSpPr>
            <p:spPr>
              <a:xfrm>
                <a:off x="6137275" y="784999"/>
                <a:ext cx="2089931" cy="483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𝑖𝑙</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a:rPr lang="en-US" sz="1600" b="0" i="1" smtClean="0">
                              <a:latin typeface="Cambria Math" panose="02040503050406030204" pitchFamily="18" charset="0"/>
                            </a:rPr>
                            <m:t>𝑘𝑗</m:t>
                          </m:r>
                        </m:sub>
                        <m:sup/>
                        <m:e>
                          <m:sSub>
                            <m:sSubPr>
                              <m:ctrlPr>
                                <a:rPr lang="en-US" sz="1600" b="1" i="1">
                                  <a:latin typeface="Cambria Math" panose="02040503050406030204" pitchFamily="18" charset="0"/>
                                </a:rPr>
                              </m:ctrlPr>
                            </m:sSubPr>
                            <m:e>
                              <m:r>
                                <a:rPr lang="en-US" sz="1600" b="1" i="1" smtClean="0">
                                  <a:latin typeface="Cambria Math" panose="02040503050406030204" pitchFamily="18" charset="0"/>
                                </a:rPr>
                                <m:t>𝑩</m:t>
                              </m:r>
                            </m:e>
                            <m:sub>
                              <m:r>
                                <a:rPr lang="en-US" sz="1600" b="1" i="1">
                                  <a:latin typeface="Cambria Math" panose="02040503050406030204" pitchFamily="18" charset="0"/>
                                </a:rPr>
                                <m:t>𝒊𝒋</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r>
                                <a:rPr lang="en-US" sz="1600" i="1">
                                  <a:latin typeface="Cambria Math" panose="02040503050406030204" pitchFamily="18" charset="0"/>
                                </a:rPr>
                                <m:t>𝑘</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𝑗𝑘</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rPr>
                                <m:t>𝑗𝑙</m:t>
                              </m:r>
                            </m:sub>
                          </m:sSub>
                        </m:e>
                      </m:nary>
                    </m:oMath>
                  </m:oMathPara>
                </a14:m>
                <a:endParaRPr lang="en-US" sz="1600" dirty="0"/>
              </a:p>
            </p:txBody>
          </p:sp>
        </mc:Choice>
        <mc:Fallback xmlns="">
          <p:sp>
            <p:nvSpPr>
              <p:cNvPr id="6" name="TextBox 5">
                <a:extLst>
                  <a:ext uri="{FF2B5EF4-FFF2-40B4-BE49-F238E27FC236}">
                    <a16:creationId xmlns:a16="http://schemas.microsoft.com/office/drawing/2014/main" id="{1C5E7265-B6E0-C5F1-2717-E9C9AF0C8831}"/>
                  </a:ext>
                </a:extLst>
              </p:cNvPr>
              <p:cNvSpPr txBox="1">
                <a:spLocks noRot="1" noChangeAspect="1" noMove="1" noResize="1" noEditPoints="1" noAdjustHandles="1" noChangeArrowheads="1" noChangeShapeType="1" noTextEdit="1"/>
              </p:cNvSpPr>
              <p:nvPr/>
            </p:nvSpPr>
            <p:spPr>
              <a:xfrm>
                <a:off x="6137275" y="784999"/>
                <a:ext cx="2089931" cy="483017"/>
              </a:xfrm>
              <a:prstGeom prst="rect">
                <a:avLst/>
              </a:prstGeom>
              <a:blipFill>
                <a:blip r:embed="rId6"/>
                <a:stretch>
                  <a:fillRect l="-12121" t="-192308" r="-1212" b="-26923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53FA34C-E690-8C5B-996F-A0D341A6F603}"/>
              </a:ext>
            </a:extLst>
          </p:cNvPr>
          <p:cNvSpPr txBox="1"/>
          <p:nvPr/>
        </p:nvSpPr>
        <p:spPr>
          <a:xfrm>
            <a:off x="6417206" y="477222"/>
            <a:ext cx="1776549" cy="307777"/>
          </a:xfrm>
          <a:prstGeom prst="rect">
            <a:avLst/>
          </a:prstGeom>
          <a:noFill/>
        </p:spPr>
        <p:txBody>
          <a:bodyPr wrap="square" rtlCol="0">
            <a:spAutoFit/>
          </a:bodyPr>
          <a:lstStyle/>
          <a:p>
            <a:r>
              <a:rPr lang="en-US" sz="1400" dirty="0"/>
              <a:t>&lt;SDDMM, </a:t>
            </a:r>
            <a:r>
              <a:rPr lang="en-US" sz="1400" dirty="0" err="1"/>
              <a:t>SpMM</a:t>
            </a:r>
            <a:r>
              <a:rPr lang="en-US" sz="1400" dirty="0"/>
              <a:t>&gt;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7037BC-0522-7AFE-AAA7-CA88D248D0A4}"/>
                  </a:ext>
                </a:extLst>
              </p:cNvPr>
              <p:cNvSpPr txBox="1"/>
              <p:nvPr/>
            </p:nvSpPr>
            <p:spPr>
              <a:xfrm>
                <a:off x="721881" y="4373776"/>
                <a:ext cx="1552488" cy="42184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𝑂</m:t>
                      </m:r>
                      <m:r>
                        <a:rPr lang="en-US" sz="1000" b="0" i="1" smtClean="0">
                          <a:latin typeface="Cambria Math" panose="02040503050406030204" pitchFamily="18" charset="0"/>
                        </a:rPr>
                        <m:t>(</m:t>
                      </m:r>
                      <m:r>
                        <a:rPr lang="en-US" sz="1000" b="0" i="1" smtClean="0">
                          <a:latin typeface="Cambria Math" panose="02040503050406030204" pitchFamily="18" charset="0"/>
                        </a:rPr>
                        <m:t>𝑛𝑛𝑧</m:t>
                      </m:r>
                      <m:d>
                        <m:dPr>
                          <m:ctrlPr>
                            <a:rPr lang="en-US" sz="1000" b="0" i="1" smtClean="0">
                              <a:latin typeface="Cambria Math" panose="02040503050406030204" pitchFamily="18" charset="0"/>
                            </a:rPr>
                          </m:ctrlPr>
                        </m:dPr>
                        <m:e>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𝐵</m:t>
                              </m:r>
                            </m:e>
                            <m:sub>
                              <m:r>
                                <a:rPr lang="en-US" sz="1000" b="0" i="1" smtClean="0">
                                  <a:latin typeface="Cambria Math" panose="02040503050406030204" pitchFamily="18" charset="0"/>
                                </a:rPr>
                                <m:t>𝐼𝐽</m:t>
                              </m:r>
                            </m:sub>
                          </m:sSub>
                        </m:e>
                      </m:d>
                      <m:r>
                        <a:rPr lang="en-US" sz="1000" b="0" i="1" smtClean="0">
                          <a:latin typeface="Cambria Math" panose="02040503050406030204" pitchFamily="18" charset="0"/>
                        </a:rPr>
                        <m:t>𝐾𝐿</m:t>
                      </m:r>
                      <m:r>
                        <a:rPr lang="en-US" sz="1000" b="0" i="1" smtClean="0">
                          <a:latin typeface="Cambria Math" panose="02040503050406030204" pitchFamily="18" charset="0"/>
                        </a:rPr>
                        <m:t>)</m:t>
                      </m:r>
                    </m:oMath>
                  </m:oMathPara>
                </a14:m>
                <a:endParaRPr lang="en-US" sz="1000" dirty="0"/>
              </a:p>
            </p:txBody>
          </p:sp>
        </mc:Choice>
        <mc:Fallback xmlns="">
          <p:sp>
            <p:nvSpPr>
              <p:cNvPr id="11" name="TextBox 10">
                <a:extLst>
                  <a:ext uri="{FF2B5EF4-FFF2-40B4-BE49-F238E27FC236}">
                    <a16:creationId xmlns:a16="http://schemas.microsoft.com/office/drawing/2014/main" id="{6B7037BC-0522-7AFE-AAA7-CA88D248D0A4}"/>
                  </a:ext>
                </a:extLst>
              </p:cNvPr>
              <p:cNvSpPr txBox="1">
                <a:spLocks noRot="1" noChangeAspect="1" noMove="1" noResize="1" noEditPoints="1" noAdjustHandles="1" noChangeArrowheads="1" noChangeShapeType="1" noTextEdit="1"/>
              </p:cNvSpPr>
              <p:nvPr/>
            </p:nvSpPr>
            <p:spPr>
              <a:xfrm>
                <a:off x="721881" y="4373776"/>
                <a:ext cx="1552488" cy="421847"/>
              </a:xfrm>
              <a:prstGeom prst="rect">
                <a:avLst/>
              </a:prstGeom>
              <a:blipFill>
                <a:blip r:embed="rId7"/>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11612DE-CBE2-EA87-F646-6DCD028799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12" name="Picture 11">
            <a:extLst>
              <a:ext uri="{FF2B5EF4-FFF2-40B4-BE49-F238E27FC236}">
                <a16:creationId xmlns:a16="http://schemas.microsoft.com/office/drawing/2014/main" id="{18DE1A5A-32D6-59C1-10D0-B2CBB1BBB4E1}"/>
              </a:ext>
            </a:extLst>
          </p:cNvPr>
          <p:cNvPicPr>
            <a:picLocks noChangeAspect="1"/>
          </p:cNvPicPr>
          <p:nvPr/>
        </p:nvPicPr>
        <p:blipFill>
          <a:blip r:embed="rId8"/>
          <a:stretch>
            <a:fillRect/>
          </a:stretch>
        </p:blipFill>
        <p:spPr>
          <a:xfrm>
            <a:off x="2834345" y="1528103"/>
            <a:ext cx="1508760" cy="243851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DA99F-A616-A799-6E0B-6CE4AE6D7681}"/>
                  </a:ext>
                </a:extLst>
              </p:cNvPr>
              <p:cNvSpPr txBox="1"/>
              <p:nvPr/>
            </p:nvSpPr>
            <p:spPr>
              <a:xfrm>
                <a:off x="5934162" y="3966616"/>
                <a:ext cx="1552488" cy="42184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𝑂</m:t>
                      </m:r>
                      <m:r>
                        <a:rPr lang="en-US" sz="1000" b="0" i="1" smtClean="0">
                          <a:latin typeface="Cambria Math" panose="02040503050406030204" pitchFamily="18" charset="0"/>
                        </a:rPr>
                        <m:t>(</m:t>
                      </m:r>
                      <m:r>
                        <a:rPr lang="en-US" sz="1000" b="0" i="1" smtClean="0">
                          <a:latin typeface="Cambria Math" panose="02040503050406030204" pitchFamily="18" charset="0"/>
                        </a:rPr>
                        <m:t>𝑛𝑛𝑧</m:t>
                      </m:r>
                      <m:d>
                        <m:dPr>
                          <m:ctrlPr>
                            <a:rPr lang="en-US" sz="1000" b="0" i="1" smtClean="0">
                              <a:latin typeface="Cambria Math" panose="02040503050406030204" pitchFamily="18" charset="0"/>
                            </a:rPr>
                          </m:ctrlPr>
                        </m:dPr>
                        <m:e>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𝐵</m:t>
                              </m:r>
                            </m:e>
                            <m:sub>
                              <m:r>
                                <a:rPr lang="en-US" sz="1000" b="0" i="1" smtClean="0">
                                  <a:latin typeface="Cambria Math" panose="02040503050406030204" pitchFamily="18" charset="0"/>
                                </a:rPr>
                                <m:t>𝐼𝐽</m:t>
                              </m:r>
                            </m:sub>
                          </m:sSub>
                        </m:e>
                      </m:d>
                      <m:r>
                        <a:rPr lang="en-US" sz="1000" b="0" i="1" smtClean="0">
                          <a:latin typeface="Cambria Math" panose="02040503050406030204" pitchFamily="18" charset="0"/>
                        </a:rPr>
                        <m:t>(</m:t>
                      </m:r>
                      <m:r>
                        <a:rPr lang="en-US" sz="1000" b="0" i="1" smtClean="0">
                          <a:latin typeface="Cambria Math" panose="02040503050406030204" pitchFamily="18" charset="0"/>
                        </a:rPr>
                        <m:t>𝐾</m:t>
                      </m:r>
                      <m:r>
                        <a:rPr lang="en-US" sz="1000" b="0" i="1" smtClean="0">
                          <a:latin typeface="Cambria Math" panose="02040503050406030204" pitchFamily="18" charset="0"/>
                        </a:rPr>
                        <m:t>+</m:t>
                      </m:r>
                      <m:r>
                        <a:rPr lang="en-US" sz="1000" b="0" i="1" smtClean="0">
                          <a:latin typeface="Cambria Math" panose="02040503050406030204" pitchFamily="18" charset="0"/>
                        </a:rPr>
                        <m:t>𝐿</m:t>
                      </m:r>
                      <m:r>
                        <a:rPr lang="en-US" sz="1000" b="0" i="1" smtClean="0">
                          <a:latin typeface="Cambria Math" panose="02040503050406030204" pitchFamily="18" charset="0"/>
                        </a:rPr>
                        <m:t>))</m:t>
                      </m:r>
                    </m:oMath>
                  </m:oMathPara>
                </a14:m>
                <a:endParaRPr lang="en-US" sz="1000" dirty="0"/>
              </a:p>
            </p:txBody>
          </p:sp>
        </mc:Choice>
        <mc:Fallback xmlns="">
          <p:sp>
            <p:nvSpPr>
              <p:cNvPr id="13" name="TextBox 12">
                <a:extLst>
                  <a:ext uri="{FF2B5EF4-FFF2-40B4-BE49-F238E27FC236}">
                    <a16:creationId xmlns:a16="http://schemas.microsoft.com/office/drawing/2014/main" id="{1CADA99F-A616-A799-6E0B-6CE4AE6D7681}"/>
                  </a:ext>
                </a:extLst>
              </p:cNvPr>
              <p:cNvSpPr txBox="1">
                <a:spLocks noRot="1" noChangeAspect="1" noMove="1" noResize="1" noEditPoints="1" noAdjustHandles="1" noChangeArrowheads="1" noChangeShapeType="1" noTextEdit="1"/>
              </p:cNvSpPr>
              <p:nvPr/>
            </p:nvSpPr>
            <p:spPr>
              <a:xfrm>
                <a:off x="5934162" y="3966616"/>
                <a:ext cx="1552488" cy="421847"/>
              </a:xfrm>
              <a:prstGeom prst="rect">
                <a:avLst/>
              </a:prstGeom>
              <a:blipFill>
                <a:blip r:embed="rId9"/>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88C4FEBA-7FFE-9405-EEE0-DC1950B65977}"/>
              </a:ext>
            </a:extLst>
          </p:cNvPr>
          <p:cNvCxnSpPr>
            <a:cxnSpLocks/>
          </p:cNvCxnSpPr>
          <p:nvPr/>
        </p:nvCxnSpPr>
        <p:spPr>
          <a:xfrm>
            <a:off x="2274369" y="2747359"/>
            <a:ext cx="306021"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pic>
        <p:nvPicPr>
          <p:cNvPr id="15" name="Picture 14" descr="Text&#10;&#10;Description automatically generated">
            <a:extLst>
              <a:ext uri="{FF2B5EF4-FFF2-40B4-BE49-F238E27FC236}">
                <a16:creationId xmlns:a16="http://schemas.microsoft.com/office/drawing/2014/main" id="{842ECDE6-1BAC-6A35-FF3B-B360ACD5A63F}"/>
              </a:ext>
            </a:extLst>
          </p:cNvPr>
          <p:cNvPicPr>
            <a:picLocks noChangeAspect="1"/>
          </p:cNvPicPr>
          <p:nvPr/>
        </p:nvPicPr>
        <p:blipFill rotWithShape="1">
          <a:blip r:embed="rId10"/>
          <a:srcRect l="931" t="4423" r="19674" b="3346"/>
          <a:stretch/>
        </p:blipFill>
        <p:spPr>
          <a:xfrm>
            <a:off x="5223008" y="1682692"/>
            <a:ext cx="3155853" cy="1905448"/>
          </a:xfrm>
          <a:prstGeom prst="rect">
            <a:avLst/>
          </a:prstGeom>
        </p:spPr>
      </p:pic>
      <p:cxnSp>
        <p:nvCxnSpPr>
          <p:cNvPr id="16" name="Straight Arrow Connector 15">
            <a:extLst>
              <a:ext uri="{FF2B5EF4-FFF2-40B4-BE49-F238E27FC236}">
                <a16:creationId xmlns:a16="http://schemas.microsoft.com/office/drawing/2014/main" id="{35DF1DBD-27C9-5ADA-7ADD-46A38E1CF1A2}"/>
              </a:ext>
            </a:extLst>
          </p:cNvPr>
          <p:cNvCxnSpPr>
            <a:cxnSpLocks/>
          </p:cNvCxnSpPr>
          <p:nvPr/>
        </p:nvCxnSpPr>
        <p:spPr>
          <a:xfrm>
            <a:off x="4765121" y="2635416"/>
            <a:ext cx="306021"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565931844"/>
      </p:ext>
    </p:extLst>
  </p:cSld>
  <p:clrMapOvr>
    <a:masterClrMapping/>
  </p:clrMapOvr>
  <mc:AlternateContent xmlns:mc="http://schemas.openxmlformats.org/markup-compatibility/2006" xmlns:p14="http://schemas.microsoft.com/office/powerpoint/2010/main">
    <mc:Choice Requires="p14">
      <p:transition spd="slow" p14:dur="2000" advTm="88000"/>
    </mc:Choice>
    <mc:Fallback xmlns="">
      <p:transition spd="slow" advTm="8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F387-075D-51B1-76B0-0A518391AA1E}"/>
              </a:ext>
            </a:extLst>
          </p:cNvPr>
          <p:cNvSpPr>
            <a:spLocks noGrp="1"/>
          </p:cNvSpPr>
          <p:nvPr>
            <p:ph type="title"/>
          </p:nvPr>
        </p:nvSpPr>
        <p:spPr/>
        <p:txBody>
          <a:bodyPr/>
          <a:lstStyle/>
          <a:p>
            <a:r>
              <a:rPr lang="en-US"/>
              <a:t>Evaluation</a:t>
            </a:r>
          </a:p>
        </p:txBody>
      </p:sp>
      <p:sp>
        <p:nvSpPr>
          <p:cNvPr id="7" name="TextBox 6">
            <a:extLst>
              <a:ext uri="{FF2B5EF4-FFF2-40B4-BE49-F238E27FC236}">
                <a16:creationId xmlns:a16="http://schemas.microsoft.com/office/drawing/2014/main" id="{11AC9510-DA69-1DF9-F6A6-C4DF2909841B}"/>
              </a:ext>
            </a:extLst>
          </p:cNvPr>
          <p:cNvSpPr txBox="1"/>
          <p:nvPr/>
        </p:nvSpPr>
        <p:spPr>
          <a:xfrm>
            <a:off x="628650" y="3139616"/>
            <a:ext cx="3089910" cy="1384995"/>
          </a:xfrm>
          <a:prstGeom prst="rect">
            <a:avLst/>
          </a:prstGeom>
          <a:noFill/>
        </p:spPr>
        <p:txBody>
          <a:bodyPr wrap="square" rtlCol="0">
            <a:spAutoFit/>
          </a:bodyPr>
          <a:lstStyle/>
          <a:p>
            <a:pPr marL="342900" indent="-342900">
              <a:buFont typeface="+mj-lt"/>
              <a:buAutoNum type="arabicPeriod"/>
            </a:pPr>
            <a:r>
              <a:rPr lang="en-US" sz="1400" dirty="0"/>
              <a:t>&lt;SDDMM, </a:t>
            </a:r>
            <a:r>
              <a:rPr lang="en-US" sz="1400" dirty="0" err="1"/>
              <a:t>SpMM</a:t>
            </a:r>
            <a:r>
              <a:rPr lang="en-US" sz="1400" dirty="0"/>
              <a:t>&gt;</a:t>
            </a:r>
          </a:p>
          <a:p>
            <a:pPr marL="342900" indent="-342900">
              <a:buFont typeface="+mj-lt"/>
              <a:buAutoNum type="arabicPeriod"/>
            </a:pPr>
            <a:r>
              <a:rPr lang="en-US" sz="1400" dirty="0"/>
              <a:t>&lt;</a:t>
            </a:r>
            <a:r>
              <a:rPr lang="en-US" sz="1400" dirty="0" err="1"/>
              <a:t>SpMMH</a:t>
            </a:r>
            <a:r>
              <a:rPr lang="en-US" sz="1400" dirty="0"/>
              <a:t>, GEMM&gt;</a:t>
            </a:r>
          </a:p>
          <a:p>
            <a:pPr marL="342900" indent="-342900">
              <a:buFont typeface="+mj-lt"/>
              <a:buAutoNum type="arabicPeriod"/>
            </a:pPr>
            <a:r>
              <a:rPr lang="en-US" sz="1400" dirty="0"/>
              <a:t>&lt;</a:t>
            </a:r>
            <a:r>
              <a:rPr lang="en-US" sz="1400" dirty="0" err="1"/>
              <a:t>SpMM</a:t>
            </a:r>
            <a:r>
              <a:rPr lang="en-US" sz="1400" dirty="0"/>
              <a:t>, GEMM&gt;</a:t>
            </a:r>
          </a:p>
          <a:p>
            <a:pPr marL="342900" indent="-342900">
              <a:buFont typeface="+mj-lt"/>
              <a:buAutoNum type="arabicPeriod"/>
            </a:pPr>
            <a:r>
              <a:rPr lang="en-US" sz="1400" dirty="0"/>
              <a:t>&lt;SDDMM, </a:t>
            </a:r>
            <a:r>
              <a:rPr lang="en-US" sz="1400" dirty="0" err="1"/>
              <a:t>SpMM</a:t>
            </a:r>
            <a:r>
              <a:rPr lang="en-US" sz="1400" dirty="0"/>
              <a:t>, GEMM&gt;</a:t>
            </a:r>
          </a:p>
          <a:p>
            <a:pPr marL="342900" indent="-342900">
              <a:buFont typeface="+mj-lt"/>
              <a:buAutoNum type="arabicPeriod"/>
            </a:pPr>
            <a:r>
              <a:rPr lang="en-US" sz="1400" dirty="0"/>
              <a:t>&lt;MTTKRP, GEMM&gt;</a:t>
            </a:r>
          </a:p>
          <a:p>
            <a:pPr marL="342900" indent="-342900">
              <a:buFont typeface="+mj-lt"/>
              <a:buAutoNum type="arabicPeriod"/>
            </a:pPr>
            <a:r>
              <a:rPr lang="en-US" sz="1400" dirty="0"/>
              <a:t>&lt;</a:t>
            </a:r>
            <a:r>
              <a:rPr lang="en-US" sz="1400" dirty="0" err="1"/>
              <a:t>SpTTM</a:t>
            </a:r>
            <a:r>
              <a:rPr lang="en-US" sz="1400" dirty="0"/>
              <a:t>, </a:t>
            </a:r>
            <a:r>
              <a:rPr lang="en-US" sz="1400" dirty="0" err="1"/>
              <a:t>SpTTM</a:t>
            </a:r>
            <a:r>
              <a:rPr lang="en-US" sz="1400" dirty="0"/>
              <a:t>&gt;</a:t>
            </a:r>
          </a:p>
        </p:txBody>
      </p:sp>
      <p:sp>
        <p:nvSpPr>
          <p:cNvPr id="10" name="TextBox 9">
            <a:extLst>
              <a:ext uri="{FF2B5EF4-FFF2-40B4-BE49-F238E27FC236}">
                <a16:creationId xmlns:a16="http://schemas.microsoft.com/office/drawing/2014/main" id="{A0331FB9-7509-2C1B-F139-4D130136C848}"/>
              </a:ext>
            </a:extLst>
          </p:cNvPr>
          <p:cNvSpPr txBox="1"/>
          <p:nvPr/>
        </p:nvSpPr>
        <p:spPr>
          <a:xfrm>
            <a:off x="4571999" y="1372210"/>
            <a:ext cx="4356672"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64-Core AMD Ryzen </a:t>
            </a:r>
            <a:r>
              <a:rPr lang="en-US" sz="1400" dirty="0" err="1"/>
              <a:t>Threadripper</a:t>
            </a:r>
            <a:r>
              <a:rPr lang="en-US" sz="1400" dirty="0"/>
              <a:t> 3990X @ 2.2 GHz</a:t>
            </a:r>
          </a:p>
          <a:p>
            <a:pPr marL="285750" indent="-285750">
              <a:buFont typeface="Arial" panose="020B0604020202020204" pitchFamily="34" charset="0"/>
              <a:buChar char="•"/>
            </a:pPr>
            <a:r>
              <a:rPr lang="en-US" sz="1400" dirty="0"/>
              <a:t>32KB L1 data cache</a:t>
            </a:r>
          </a:p>
          <a:p>
            <a:pPr marL="285750" indent="-285750">
              <a:buFont typeface="Arial" panose="020B0604020202020204" pitchFamily="34" charset="0"/>
              <a:buChar char="•"/>
            </a:pPr>
            <a:r>
              <a:rPr lang="en-US" sz="1400" dirty="0"/>
              <a:t>512KB shared L2 cache</a:t>
            </a:r>
          </a:p>
          <a:p>
            <a:pPr marL="285750" indent="-285750">
              <a:buFont typeface="Arial" panose="020B0604020202020204" pitchFamily="34" charset="0"/>
              <a:buChar char="•"/>
            </a:pPr>
            <a:r>
              <a:rPr lang="en-US" sz="1400" dirty="0"/>
              <a:t>16MB shared L3 cache</a:t>
            </a:r>
          </a:p>
          <a:p>
            <a:pPr marL="285750" indent="-285750">
              <a:buFont typeface="Arial" panose="020B0604020202020204" pitchFamily="34" charset="0"/>
              <a:buChar char="•"/>
            </a:pPr>
            <a:r>
              <a:rPr lang="en-US" sz="1400" dirty="0"/>
              <a:t>GCC 7.5.0 with –O3 </a:t>
            </a:r>
          </a:p>
        </p:txBody>
      </p:sp>
      <p:sp>
        <p:nvSpPr>
          <p:cNvPr id="11" name="Rounded Rectangle 10">
            <a:extLst>
              <a:ext uri="{FF2B5EF4-FFF2-40B4-BE49-F238E27FC236}">
                <a16:creationId xmlns:a16="http://schemas.microsoft.com/office/drawing/2014/main" id="{D75B00B0-CBFB-3D48-2897-2EFEDF6DDF60}"/>
              </a:ext>
            </a:extLst>
          </p:cNvPr>
          <p:cNvSpPr/>
          <p:nvPr/>
        </p:nvSpPr>
        <p:spPr>
          <a:xfrm>
            <a:off x="1075132" y="2539972"/>
            <a:ext cx="1428206" cy="4481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t>Benchmarks</a:t>
            </a:r>
          </a:p>
        </p:txBody>
      </p:sp>
      <p:sp>
        <p:nvSpPr>
          <p:cNvPr id="12" name="Rounded Rectangle 11">
            <a:extLst>
              <a:ext uri="{FF2B5EF4-FFF2-40B4-BE49-F238E27FC236}">
                <a16:creationId xmlns:a16="http://schemas.microsoft.com/office/drawing/2014/main" id="{BF0B10A6-F46A-B98A-132F-3505C876930F}"/>
              </a:ext>
            </a:extLst>
          </p:cNvPr>
          <p:cNvSpPr/>
          <p:nvPr/>
        </p:nvSpPr>
        <p:spPr>
          <a:xfrm>
            <a:off x="5029744" y="819825"/>
            <a:ext cx="1428206" cy="4481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System Specs</a:t>
            </a:r>
          </a:p>
        </p:txBody>
      </p:sp>
      <p:sp>
        <p:nvSpPr>
          <p:cNvPr id="13" name="TextBox 12">
            <a:extLst>
              <a:ext uri="{FF2B5EF4-FFF2-40B4-BE49-F238E27FC236}">
                <a16:creationId xmlns:a16="http://schemas.microsoft.com/office/drawing/2014/main" id="{B0774B98-8E9C-B3E5-8802-0030729385B0}"/>
              </a:ext>
            </a:extLst>
          </p:cNvPr>
          <p:cNvSpPr txBox="1"/>
          <p:nvPr/>
        </p:nvSpPr>
        <p:spPr>
          <a:xfrm>
            <a:off x="4571999" y="3651563"/>
            <a:ext cx="400594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t>SuiteSparse</a:t>
            </a:r>
            <a:r>
              <a:rPr lang="en-US" sz="1400" dirty="0"/>
              <a:t> matrix collection</a:t>
            </a:r>
          </a:p>
          <a:p>
            <a:pPr marL="285750" indent="-285750">
              <a:buFont typeface="Arial" panose="020B0604020202020204" pitchFamily="34" charset="0"/>
              <a:buChar char="•"/>
            </a:pPr>
            <a:r>
              <a:rPr lang="en-US" sz="1400" dirty="0"/>
              <a:t>Network Repository</a:t>
            </a:r>
          </a:p>
          <a:p>
            <a:pPr marL="285750" indent="-285750">
              <a:buFont typeface="Arial" panose="020B0604020202020204" pitchFamily="34" charset="0"/>
              <a:buChar char="•"/>
            </a:pPr>
            <a:r>
              <a:rPr lang="en-US" sz="1400" dirty="0"/>
              <a:t>FROSTT Tensors</a:t>
            </a:r>
          </a:p>
          <a:p>
            <a:pPr marL="285750" indent="-285750">
              <a:buFont typeface="Arial" panose="020B0604020202020204" pitchFamily="34" charset="0"/>
              <a:buChar char="•"/>
            </a:pPr>
            <a:r>
              <a:rPr lang="en-US" sz="1400" dirty="0"/>
              <a:t>&amp; DARPA Dataset</a:t>
            </a:r>
          </a:p>
        </p:txBody>
      </p:sp>
      <p:sp>
        <p:nvSpPr>
          <p:cNvPr id="14" name="Rounded Rectangle 13">
            <a:extLst>
              <a:ext uri="{FF2B5EF4-FFF2-40B4-BE49-F238E27FC236}">
                <a16:creationId xmlns:a16="http://schemas.microsoft.com/office/drawing/2014/main" id="{B3913EB4-AF03-350E-0B49-EF6593D1F15A}"/>
              </a:ext>
            </a:extLst>
          </p:cNvPr>
          <p:cNvSpPr/>
          <p:nvPr/>
        </p:nvSpPr>
        <p:spPr>
          <a:xfrm>
            <a:off x="5029744" y="3122737"/>
            <a:ext cx="1428206" cy="4481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a:t>Datasets</a:t>
            </a:r>
          </a:p>
        </p:txBody>
      </p:sp>
      <p:sp>
        <p:nvSpPr>
          <p:cNvPr id="3" name="Slide Number Placeholder 2">
            <a:extLst>
              <a:ext uri="{FF2B5EF4-FFF2-40B4-BE49-F238E27FC236}">
                <a16:creationId xmlns:a16="http://schemas.microsoft.com/office/drawing/2014/main" id="{D664A78B-B516-B856-7F66-CC7A64098D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FAFFBE-C3AC-6335-526F-6012869059B8}"/>
                  </a:ext>
                </a:extLst>
              </p:cNvPr>
              <p:cNvSpPr txBox="1"/>
              <p:nvPr/>
            </p:nvSpPr>
            <p:spPr>
              <a:xfrm>
                <a:off x="583473" y="1418986"/>
                <a:ext cx="3988526" cy="738664"/>
              </a:xfrm>
              <a:prstGeom prst="rect">
                <a:avLst/>
              </a:prstGeom>
              <a:noFill/>
            </p:spPr>
            <p:txBody>
              <a:bodyPr wrap="square" rtlCol="0">
                <a:spAutoFit/>
              </a:bodyPr>
              <a:lstStyle/>
              <a:p>
                <a:r>
                  <a:rPr lang="en-US" sz="1400" dirty="0" err="1">
                    <a:solidFill>
                      <a:srgbClr val="FF0000"/>
                    </a:solidFill>
                  </a:rPr>
                  <a:t>SparseLNR</a:t>
                </a:r>
                <a:r>
                  <a:rPr lang="en-US" sz="1400" dirty="0">
                    <a:solidFill>
                      <a:srgbClr val="FF0000"/>
                    </a:solidFill>
                  </a:rPr>
                  <a:t> vs.</a:t>
                </a:r>
              </a:p>
              <a:p>
                <a:r>
                  <a:rPr lang="en-US" sz="1400" dirty="0">
                    <a:solidFill>
                      <a:srgbClr val="FF0000"/>
                    </a:solidFill>
                  </a:rPr>
                  <a:t>Combined Expr -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1">
                            <a:latin typeface="Cambria Math" panose="02040503050406030204" pitchFamily="18" charset="0"/>
                          </a:rPr>
                          <m:t>𝑖𝑙</m:t>
                        </m:r>
                      </m:sub>
                    </m:sSub>
                    <m:r>
                      <a:rPr lang="en-US" sz="1200" i="1">
                        <a:latin typeface="Cambria Math" panose="02040503050406030204" pitchFamily="18" charset="0"/>
                      </a:rPr>
                      <m:t>=</m:t>
                    </m:r>
                    <m:nary>
                      <m:naryPr>
                        <m:chr m:val="∑"/>
                        <m:limLoc m:val="subSup"/>
                        <m:supHide m:val="on"/>
                        <m:ctrlPr>
                          <a:rPr lang="en-US" sz="1200" i="1">
                            <a:latin typeface="Cambria Math" panose="02040503050406030204" pitchFamily="18" charset="0"/>
                          </a:rPr>
                        </m:ctrlPr>
                      </m:naryPr>
                      <m:sub>
                        <m:r>
                          <a:rPr lang="en-US" sz="1200" i="1">
                            <a:latin typeface="Cambria Math" panose="02040503050406030204" pitchFamily="18" charset="0"/>
                          </a:rPr>
                          <m:t>𝑘𝑗</m:t>
                        </m:r>
                      </m:sub>
                      <m:sup/>
                      <m:e>
                        <m:sSub>
                          <m:sSubPr>
                            <m:ctrlPr>
                              <a:rPr lang="en-US" sz="1200" b="1" i="1">
                                <a:latin typeface="Cambria Math" panose="02040503050406030204" pitchFamily="18" charset="0"/>
                              </a:rPr>
                            </m:ctrlPr>
                          </m:sSubPr>
                          <m:e>
                            <m:r>
                              <a:rPr lang="en-US" sz="1200" b="1" i="1">
                                <a:latin typeface="Cambria Math" panose="02040503050406030204" pitchFamily="18" charset="0"/>
                              </a:rPr>
                              <m:t>𝑩</m:t>
                            </m:r>
                          </m:e>
                          <m:sub>
                            <m:r>
                              <a:rPr lang="en-US" sz="1200" b="1" i="1">
                                <a:latin typeface="Cambria Math" panose="02040503050406030204" pitchFamily="18" charset="0"/>
                              </a:rPr>
                              <m:t>𝒊𝒋</m:t>
                            </m:r>
                          </m:sub>
                        </m:sSub>
                        <m:sSub>
                          <m:sSubPr>
                            <m:ctrlPr>
                              <a:rPr lang="en-US" sz="1200" i="1">
                                <a:latin typeface="Cambria Math" panose="02040503050406030204" pitchFamily="18" charset="0"/>
                              </a:rPr>
                            </m:ctrlPr>
                          </m:sSubPr>
                          <m:e>
                            <m:r>
                              <a:rPr lang="en-US" sz="1200" i="1">
                                <a:latin typeface="Cambria Math" panose="02040503050406030204" pitchFamily="18" charset="0"/>
                              </a:rPr>
                              <m:t>𝐶</m:t>
                            </m:r>
                          </m:e>
                          <m:sub>
                            <m:r>
                              <a:rPr lang="en-US" sz="1200" i="1">
                                <a:latin typeface="Cambria Math" panose="02040503050406030204" pitchFamily="18" charset="0"/>
                              </a:rPr>
                              <m:t>𝑖𝑘</m:t>
                            </m:r>
                          </m:sub>
                        </m:s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a:rPr lang="en-US" sz="1200" i="1">
                                <a:latin typeface="Cambria Math" panose="02040503050406030204" pitchFamily="18" charset="0"/>
                              </a:rPr>
                              <m:t>𝑗𝑘</m:t>
                            </m:r>
                          </m:sub>
                        </m:sSub>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𝑗𝑙</m:t>
                            </m:r>
                          </m:sub>
                        </m:sSub>
                      </m:e>
                    </m:nary>
                  </m:oMath>
                </a14:m>
                <a:r>
                  <a:rPr lang="en-US" sz="1200" dirty="0">
                    <a:solidFill>
                      <a:srgbClr val="FF0000"/>
                    </a:solidFill>
                  </a:rPr>
                  <a:t> </a:t>
                </a:r>
              </a:p>
              <a:p>
                <a:r>
                  <a:rPr lang="en-US" sz="1400" dirty="0">
                    <a:solidFill>
                      <a:srgbClr val="FF0000"/>
                    </a:solidFill>
                  </a:rPr>
                  <a:t>Separate Expr - </a:t>
                </a:r>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𝑻</m:t>
                        </m:r>
                        <m:r>
                          <a:rPr lang="en-US" sz="1200" b="1" i="1">
                            <a:latin typeface="Cambria Math" panose="02040503050406030204" pitchFamily="18" charset="0"/>
                          </a:rPr>
                          <m:t>′</m:t>
                        </m:r>
                      </m:e>
                      <m:sub>
                        <m:r>
                          <a:rPr lang="en-US" sz="1200" b="1" i="1">
                            <a:latin typeface="Cambria Math" panose="02040503050406030204" pitchFamily="18" charset="0"/>
                          </a:rPr>
                          <m:t>𝒊𝒋</m:t>
                        </m:r>
                      </m:sub>
                    </m:sSub>
                    <m:r>
                      <a:rPr lang="en-US" sz="1200" i="1">
                        <a:latin typeface="Cambria Math" panose="02040503050406030204" pitchFamily="18" charset="0"/>
                      </a:rPr>
                      <m:t>=</m:t>
                    </m:r>
                    <m:nary>
                      <m:naryPr>
                        <m:chr m:val="∑"/>
                        <m:limLoc m:val="subSup"/>
                        <m:supHide m:val="on"/>
                        <m:ctrlPr>
                          <a:rPr lang="en-US" sz="1200" i="1">
                            <a:latin typeface="Cambria Math" panose="02040503050406030204" pitchFamily="18" charset="0"/>
                          </a:rPr>
                        </m:ctrlPr>
                      </m:naryPr>
                      <m:sub>
                        <m:r>
                          <a:rPr lang="en-US" sz="1200" i="1">
                            <a:latin typeface="Cambria Math" panose="02040503050406030204" pitchFamily="18" charset="0"/>
                          </a:rPr>
                          <m:t>𝑘</m:t>
                        </m:r>
                      </m:sub>
                      <m:sup/>
                      <m:e>
                        <m:sSub>
                          <m:sSubPr>
                            <m:ctrlPr>
                              <a:rPr lang="en-US" sz="1200" b="1" i="1">
                                <a:latin typeface="Cambria Math" panose="02040503050406030204" pitchFamily="18" charset="0"/>
                              </a:rPr>
                            </m:ctrlPr>
                          </m:sSubPr>
                          <m:e>
                            <m:r>
                              <a:rPr lang="en-US" sz="1200" b="1" i="1">
                                <a:latin typeface="Cambria Math" panose="02040503050406030204" pitchFamily="18" charset="0"/>
                              </a:rPr>
                              <m:t>𝑩</m:t>
                            </m:r>
                          </m:e>
                          <m:sub>
                            <m:r>
                              <a:rPr lang="en-US" sz="1200" b="1" i="1">
                                <a:latin typeface="Cambria Math" panose="02040503050406030204" pitchFamily="18" charset="0"/>
                              </a:rPr>
                              <m:t>𝒊𝒋</m:t>
                            </m:r>
                          </m:sub>
                        </m:sSub>
                        <m:sSub>
                          <m:sSubPr>
                            <m:ctrlPr>
                              <a:rPr lang="en-US" sz="1200" i="1">
                                <a:latin typeface="Cambria Math" panose="02040503050406030204" pitchFamily="18" charset="0"/>
                              </a:rPr>
                            </m:ctrlPr>
                          </m:sSubPr>
                          <m:e>
                            <m:r>
                              <a:rPr lang="en-US" sz="1200" i="1">
                                <a:latin typeface="Cambria Math" panose="02040503050406030204" pitchFamily="18" charset="0"/>
                              </a:rPr>
                              <m:t>𝐶</m:t>
                            </m:r>
                          </m:e>
                          <m:sub>
                            <m:r>
                              <a:rPr lang="en-US" sz="1200" i="1">
                                <a:latin typeface="Cambria Math" panose="02040503050406030204" pitchFamily="18" charset="0"/>
                              </a:rPr>
                              <m:t>𝑖𝑘</m:t>
                            </m:r>
                          </m:sub>
                        </m:s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a:rPr lang="en-US" sz="1200" i="1">
                                <a:latin typeface="Cambria Math" panose="02040503050406030204" pitchFamily="18" charset="0"/>
                              </a:rPr>
                              <m:t>𝑗𝑘</m:t>
                            </m:r>
                          </m:sub>
                        </m:sSub>
                      </m:e>
                    </m:nary>
                    <m:r>
                      <a:rPr lang="en-US" sz="1200" b="0" i="0" smtClean="0">
                        <a:latin typeface="Cambria Math" panose="02040503050406030204" pitchFamily="18" charset="0"/>
                      </a:rPr>
                      <m:t> &amp;</m:t>
                    </m:r>
                    <m:sSub>
                      <m:sSubPr>
                        <m:ctrlPr>
                          <a:rPr lang="en-US" sz="1200" b="1" i="1">
                            <a:latin typeface="Cambria Math" panose="02040503050406030204" pitchFamily="18" charset="0"/>
                          </a:rPr>
                        </m:ctrlPr>
                      </m:sSubPr>
                      <m:e>
                        <m:r>
                          <a:rPr lang="en-US" sz="1200" b="1" i="1" smtClean="0">
                            <a:latin typeface="Cambria Math" panose="02040503050406030204" pitchFamily="18" charset="0"/>
                          </a:rPr>
                          <m:t> </m:t>
                        </m:r>
                        <m:r>
                          <a:rPr lang="en-US" sz="1200" b="1" i="1">
                            <a:latin typeface="Cambria Math" panose="02040503050406030204" pitchFamily="18" charset="0"/>
                          </a:rPr>
                          <m:t>𝑨</m:t>
                        </m:r>
                      </m:e>
                      <m:sub>
                        <m:r>
                          <a:rPr lang="en-US" sz="1200" b="1" i="1">
                            <a:latin typeface="Cambria Math" panose="02040503050406030204" pitchFamily="18" charset="0"/>
                          </a:rPr>
                          <m:t>𝒊𝒍</m:t>
                        </m:r>
                      </m:sub>
                    </m:sSub>
                    <m:r>
                      <a:rPr lang="en-US" sz="1200" i="1">
                        <a:latin typeface="Cambria Math" panose="02040503050406030204" pitchFamily="18" charset="0"/>
                      </a:rPr>
                      <m:t>=</m:t>
                    </m:r>
                    <m:nary>
                      <m:naryPr>
                        <m:chr m:val="∑"/>
                        <m:limLoc m:val="subSup"/>
                        <m:supHide m:val="on"/>
                        <m:ctrlPr>
                          <a:rPr lang="en-US" sz="1200" i="1">
                            <a:latin typeface="Cambria Math" panose="02040503050406030204" pitchFamily="18" charset="0"/>
                          </a:rPr>
                        </m:ctrlPr>
                      </m:naryPr>
                      <m:sub>
                        <m:r>
                          <a:rPr lang="en-US" sz="1200" i="1">
                            <a:latin typeface="Cambria Math" panose="02040503050406030204" pitchFamily="18" charset="0"/>
                          </a:rPr>
                          <m:t>𝑗</m:t>
                        </m:r>
                      </m:sub>
                      <m:sup/>
                      <m:e>
                        <m:sSub>
                          <m:sSubPr>
                            <m:ctrlPr>
                              <a:rPr lang="en-US" sz="1200" b="1" i="1">
                                <a:latin typeface="Cambria Math" panose="02040503050406030204" pitchFamily="18" charset="0"/>
                              </a:rPr>
                            </m:ctrlPr>
                          </m:sSubPr>
                          <m:e>
                            <m:r>
                              <a:rPr lang="en-US" sz="1200" b="1" i="1">
                                <a:latin typeface="Cambria Math" panose="02040503050406030204" pitchFamily="18" charset="0"/>
                              </a:rPr>
                              <m:t>𝑻</m:t>
                            </m:r>
                            <m:r>
                              <a:rPr lang="en-US" sz="1200" b="1" i="1">
                                <a:latin typeface="Cambria Math" panose="02040503050406030204" pitchFamily="18" charset="0"/>
                              </a:rPr>
                              <m:t>′</m:t>
                            </m:r>
                          </m:e>
                          <m:sub>
                            <m:r>
                              <a:rPr lang="en-US" sz="1200" b="1" i="1">
                                <a:latin typeface="Cambria Math" panose="02040503050406030204" pitchFamily="18" charset="0"/>
                              </a:rPr>
                              <m:t>𝒊𝒋</m:t>
                            </m:r>
                          </m:sub>
                        </m:sSub>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i="1">
                                <a:latin typeface="Cambria Math" panose="02040503050406030204" pitchFamily="18" charset="0"/>
                              </a:rPr>
                              <m:t>𝑗𝑙</m:t>
                            </m:r>
                          </m:sub>
                        </m:sSub>
                      </m:e>
                    </m:nary>
                  </m:oMath>
                </a14:m>
                <a:endParaRPr lang="en-US" sz="1200" dirty="0"/>
              </a:p>
            </p:txBody>
          </p:sp>
        </mc:Choice>
        <mc:Fallback xmlns="">
          <p:sp>
            <p:nvSpPr>
              <p:cNvPr id="15" name="TextBox 14">
                <a:extLst>
                  <a:ext uri="{FF2B5EF4-FFF2-40B4-BE49-F238E27FC236}">
                    <a16:creationId xmlns:a16="http://schemas.microsoft.com/office/drawing/2014/main" id="{E1FAFFBE-C3AC-6335-526F-6012869059B8}"/>
                  </a:ext>
                </a:extLst>
              </p:cNvPr>
              <p:cNvSpPr txBox="1">
                <a:spLocks noRot="1" noChangeAspect="1" noMove="1" noResize="1" noEditPoints="1" noAdjustHandles="1" noChangeArrowheads="1" noChangeShapeType="1" noTextEdit="1"/>
              </p:cNvSpPr>
              <p:nvPr/>
            </p:nvSpPr>
            <p:spPr>
              <a:xfrm>
                <a:off x="583473" y="1418986"/>
                <a:ext cx="3988526" cy="738664"/>
              </a:xfrm>
              <a:prstGeom prst="rect">
                <a:avLst/>
              </a:prstGeom>
              <a:blipFill>
                <a:blip r:embed="rId4"/>
                <a:stretch>
                  <a:fillRect l="-637" t="-5085" b="-5762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86356062"/>
      </p:ext>
    </p:extLst>
  </p:cSld>
  <p:clrMapOvr>
    <a:masterClrMapping/>
  </p:clrMapOvr>
  <mc:AlternateContent xmlns:mc="http://schemas.openxmlformats.org/markup-compatibility/2006" xmlns:p14="http://schemas.microsoft.com/office/powerpoint/2010/main">
    <mc:Choice Requires="p14">
      <p:transition spd="slow" p14:dur="2000" advTm="44288"/>
    </mc:Choice>
    <mc:Fallback xmlns="">
      <p:transition spd="slow" advTm="442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9F69-A349-34EA-368D-2C90AD632E97}"/>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8C100FF9-9637-1579-627B-68F8450D6C2C}"/>
              </a:ext>
            </a:extLst>
          </p:cNvPr>
          <p:cNvSpPr>
            <a:spLocks noGrp="1"/>
          </p:cNvSpPr>
          <p:nvPr>
            <p:ph idx="1"/>
          </p:nvPr>
        </p:nvSpPr>
        <p:spPr/>
        <p:txBody>
          <a:bodyPr/>
          <a:lstStyle/>
          <a:p>
            <a:r>
              <a:rPr lang="en-US" dirty="0"/>
              <a:t>Speedups of 0.27-1997x for single-thread and 0.51-1263x for multi-threads.</a:t>
            </a:r>
          </a:p>
          <a:p>
            <a:r>
              <a:rPr lang="en-US" dirty="0"/>
              <a:t>Good scaling</a:t>
            </a:r>
          </a:p>
          <a:p>
            <a:r>
              <a:rPr lang="en-US" dirty="0"/>
              <a:t>Sensitivity analysis with varying dense dimensions</a:t>
            </a:r>
          </a:p>
          <a:p>
            <a:endParaRPr lang="en-US" dirty="0"/>
          </a:p>
        </p:txBody>
      </p:sp>
      <p:sp>
        <p:nvSpPr>
          <p:cNvPr id="4" name="Slide Number Placeholder 3">
            <a:extLst>
              <a:ext uri="{FF2B5EF4-FFF2-40B4-BE49-F238E27FC236}">
                <a16:creationId xmlns:a16="http://schemas.microsoft.com/office/drawing/2014/main" id="{6CF48FC1-44C6-728C-4C9C-164DA11B66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49521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F387-075D-51B1-76B0-0A518391AA1E}"/>
              </a:ext>
            </a:extLst>
          </p:cNvPr>
          <p:cNvSpPr>
            <a:spLocks noGrp="1"/>
          </p:cNvSpPr>
          <p:nvPr>
            <p:ph type="title"/>
          </p:nvPr>
        </p:nvSpPr>
        <p:spPr/>
        <p:txBody>
          <a:bodyPr/>
          <a:lstStyle/>
          <a:p>
            <a:r>
              <a:rPr lang="en-US"/>
              <a:t>Evaluation</a:t>
            </a:r>
          </a:p>
        </p:txBody>
      </p:sp>
      <p:graphicFrame>
        <p:nvGraphicFramePr>
          <p:cNvPr id="4" name="Table 4">
            <a:extLst>
              <a:ext uri="{FF2B5EF4-FFF2-40B4-BE49-F238E27FC236}">
                <a16:creationId xmlns:a16="http://schemas.microsoft.com/office/drawing/2014/main" id="{4E447609-7EFF-FA33-3A05-412254E77A60}"/>
              </a:ext>
            </a:extLst>
          </p:cNvPr>
          <p:cNvGraphicFramePr>
            <a:graphicFrameLocks noGrp="1"/>
          </p:cNvGraphicFramePr>
          <p:nvPr>
            <p:ph idx="1"/>
          </p:nvPr>
        </p:nvGraphicFramePr>
        <p:xfrm>
          <a:off x="1111975" y="1370013"/>
          <a:ext cx="3033305" cy="2788920"/>
        </p:xfrm>
        <a:graphic>
          <a:graphicData uri="http://schemas.openxmlformats.org/drawingml/2006/table">
            <a:tbl>
              <a:tblPr firstRow="1" bandRow="1">
                <a:tableStyleId>{79FDDA8E-A4FE-4AF7-9A4D-C4B163D9010D}</a:tableStyleId>
              </a:tblPr>
              <a:tblGrid>
                <a:gridCol w="1151866">
                  <a:extLst>
                    <a:ext uri="{9D8B030D-6E8A-4147-A177-3AD203B41FA5}">
                      <a16:colId xmlns:a16="http://schemas.microsoft.com/office/drawing/2014/main" val="2081919797"/>
                    </a:ext>
                  </a:extLst>
                </a:gridCol>
                <a:gridCol w="851454">
                  <a:extLst>
                    <a:ext uri="{9D8B030D-6E8A-4147-A177-3AD203B41FA5}">
                      <a16:colId xmlns:a16="http://schemas.microsoft.com/office/drawing/2014/main" val="3474314152"/>
                    </a:ext>
                  </a:extLst>
                </a:gridCol>
                <a:gridCol w="1029985">
                  <a:extLst>
                    <a:ext uri="{9D8B030D-6E8A-4147-A177-3AD203B41FA5}">
                      <a16:colId xmlns:a16="http://schemas.microsoft.com/office/drawing/2014/main" val="3427596900"/>
                    </a:ext>
                  </a:extLst>
                </a:gridCol>
              </a:tblGrid>
              <a:tr h="370840">
                <a:tc>
                  <a:txBody>
                    <a:bodyPr/>
                    <a:lstStyle/>
                    <a:p>
                      <a:pPr algn="ctr"/>
                      <a:r>
                        <a:rPr lang="en-US" sz="1050"/>
                        <a:t>Benchmark</a:t>
                      </a:r>
                    </a:p>
                  </a:txBody>
                  <a:tcPr/>
                </a:tc>
                <a:tc>
                  <a:txBody>
                    <a:bodyPr/>
                    <a:lstStyle/>
                    <a:p>
                      <a:pPr algn="ctr"/>
                      <a:r>
                        <a:rPr lang="en-US" sz="1050"/>
                        <a:t>TACO</a:t>
                      </a:r>
                      <a:br>
                        <a:rPr lang="en-US" sz="1050"/>
                      </a:br>
                      <a:r>
                        <a:rPr lang="en-US" sz="1050"/>
                        <a:t>Separate</a:t>
                      </a:r>
                    </a:p>
                  </a:txBody>
                  <a:tcPr/>
                </a:tc>
                <a:tc>
                  <a:txBody>
                    <a:bodyPr/>
                    <a:lstStyle/>
                    <a:p>
                      <a:pPr algn="ctr"/>
                      <a:r>
                        <a:rPr lang="en-US" sz="1050"/>
                        <a:t>TACO</a:t>
                      </a:r>
                      <a:br>
                        <a:rPr lang="en-US" sz="1050"/>
                      </a:br>
                      <a:r>
                        <a:rPr lang="en-US" sz="1050"/>
                        <a:t>Original</a:t>
                      </a:r>
                    </a:p>
                  </a:txBody>
                  <a:tcPr/>
                </a:tc>
                <a:extLst>
                  <a:ext uri="{0D108BD9-81ED-4DB2-BD59-A6C34878D82A}">
                    <a16:rowId xmlns:a16="http://schemas.microsoft.com/office/drawing/2014/main" val="2534536587"/>
                  </a:ext>
                </a:extLst>
              </a:tr>
              <a:tr h="370840">
                <a:tc>
                  <a:txBody>
                    <a:bodyPr/>
                    <a:lstStyle/>
                    <a:p>
                      <a:r>
                        <a:rPr lang="en-US" sz="1000"/>
                        <a:t>&lt;SDDMM, </a:t>
                      </a:r>
                      <a:br>
                        <a:rPr lang="en-US" sz="1000"/>
                      </a:br>
                      <a:r>
                        <a:rPr lang="en-US" sz="1000" err="1"/>
                        <a:t>SpMM</a:t>
                      </a:r>
                      <a:r>
                        <a:rPr lang="en-US" sz="1000"/>
                        <a:t>&gt;</a:t>
                      </a:r>
                    </a:p>
                  </a:txBody>
                  <a:tcPr/>
                </a:tc>
                <a:tc>
                  <a:txBody>
                    <a:bodyPr/>
                    <a:lstStyle/>
                    <a:p>
                      <a:pPr algn="r"/>
                      <a:r>
                        <a:rPr lang="en-US" sz="1050"/>
                        <a:t>0.91-1.50</a:t>
                      </a:r>
                    </a:p>
                  </a:txBody>
                  <a:tcPr/>
                </a:tc>
                <a:tc>
                  <a:txBody>
                    <a:bodyPr/>
                    <a:lstStyle/>
                    <a:p>
                      <a:pPr algn="r"/>
                      <a:r>
                        <a:rPr lang="en-US" sz="1050"/>
                        <a:t>10.75-33.39</a:t>
                      </a:r>
                    </a:p>
                  </a:txBody>
                  <a:tcPr/>
                </a:tc>
                <a:extLst>
                  <a:ext uri="{0D108BD9-81ED-4DB2-BD59-A6C34878D82A}">
                    <a16:rowId xmlns:a16="http://schemas.microsoft.com/office/drawing/2014/main" val="4263395604"/>
                  </a:ext>
                </a:extLst>
              </a:tr>
              <a:tr h="370840">
                <a:tc>
                  <a:txBody>
                    <a:bodyPr/>
                    <a:lstStyle/>
                    <a:p>
                      <a:r>
                        <a:rPr lang="en-US" sz="1000"/>
                        <a:t>&lt;</a:t>
                      </a:r>
                      <a:r>
                        <a:rPr lang="en-US" sz="1000" err="1"/>
                        <a:t>SpMMH</a:t>
                      </a:r>
                      <a:r>
                        <a:rPr lang="en-US" sz="1000"/>
                        <a:t>, </a:t>
                      </a:r>
                      <a:br>
                        <a:rPr lang="en-US" sz="1000"/>
                      </a:br>
                      <a:r>
                        <a:rPr lang="en-US" sz="1000"/>
                        <a:t>GEMM&gt;</a:t>
                      </a:r>
                    </a:p>
                  </a:txBody>
                  <a:tcPr/>
                </a:tc>
                <a:tc>
                  <a:txBody>
                    <a:bodyPr/>
                    <a:lstStyle/>
                    <a:p>
                      <a:pPr algn="r"/>
                      <a:r>
                        <a:rPr lang="en-US" sz="1050"/>
                        <a:t>1.60-1.99</a:t>
                      </a:r>
                    </a:p>
                  </a:txBody>
                  <a:tcPr/>
                </a:tc>
                <a:tc>
                  <a:txBody>
                    <a:bodyPr/>
                    <a:lstStyle/>
                    <a:p>
                      <a:pPr algn="r"/>
                      <a:r>
                        <a:rPr lang="en-US" sz="1050"/>
                        <a:t>1.29-50.55</a:t>
                      </a:r>
                    </a:p>
                  </a:txBody>
                  <a:tcPr/>
                </a:tc>
                <a:extLst>
                  <a:ext uri="{0D108BD9-81ED-4DB2-BD59-A6C34878D82A}">
                    <a16:rowId xmlns:a16="http://schemas.microsoft.com/office/drawing/2014/main" val="3870663983"/>
                  </a:ext>
                </a:extLst>
              </a:tr>
              <a:tr h="370840">
                <a:tc>
                  <a:txBody>
                    <a:bodyPr/>
                    <a:lstStyle/>
                    <a:p>
                      <a:r>
                        <a:rPr lang="en-US" sz="1000"/>
                        <a:t>&lt;</a:t>
                      </a:r>
                      <a:r>
                        <a:rPr lang="en-US" sz="1000" err="1"/>
                        <a:t>SpMM</a:t>
                      </a:r>
                      <a:r>
                        <a:rPr lang="en-US" sz="1000"/>
                        <a:t>,</a:t>
                      </a:r>
                      <a:br>
                        <a:rPr lang="en-US" sz="1000"/>
                      </a:br>
                      <a:r>
                        <a:rPr lang="en-US" sz="1000"/>
                        <a:t>GEMM&gt;</a:t>
                      </a:r>
                    </a:p>
                  </a:txBody>
                  <a:tcPr/>
                </a:tc>
                <a:tc>
                  <a:txBody>
                    <a:bodyPr/>
                    <a:lstStyle/>
                    <a:p>
                      <a:pPr algn="r"/>
                      <a:r>
                        <a:rPr lang="en-US" sz="1050"/>
                        <a:t>1.23-3.27</a:t>
                      </a:r>
                    </a:p>
                  </a:txBody>
                  <a:tcPr/>
                </a:tc>
                <a:tc>
                  <a:txBody>
                    <a:bodyPr/>
                    <a:lstStyle/>
                    <a:p>
                      <a:pPr algn="r"/>
                      <a:r>
                        <a:rPr lang="en-US" sz="1050"/>
                        <a:t>6.91-79.86</a:t>
                      </a:r>
                    </a:p>
                  </a:txBody>
                  <a:tcPr/>
                </a:tc>
                <a:extLst>
                  <a:ext uri="{0D108BD9-81ED-4DB2-BD59-A6C34878D82A}">
                    <a16:rowId xmlns:a16="http://schemas.microsoft.com/office/drawing/2014/main" val="519982736"/>
                  </a:ext>
                </a:extLst>
              </a:tr>
              <a:tr h="370840">
                <a:tc>
                  <a:txBody>
                    <a:bodyPr/>
                    <a:lstStyle/>
                    <a:p>
                      <a:r>
                        <a:rPr lang="en-US" sz="1000"/>
                        <a:t>&lt;SDDMM, </a:t>
                      </a:r>
                      <a:br>
                        <a:rPr lang="en-US" sz="1000"/>
                      </a:br>
                      <a:r>
                        <a:rPr lang="en-US" sz="1000" err="1"/>
                        <a:t>SpMM</a:t>
                      </a:r>
                      <a:r>
                        <a:rPr lang="en-US" sz="1000"/>
                        <a:t>, GEMM&gt;</a:t>
                      </a:r>
                    </a:p>
                  </a:txBody>
                  <a:tcPr/>
                </a:tc>
                <a:tc>
                  <a:txBody>
                    <a:bodyPr/>
                    <a:lstStyle/>
                    <a:p>
                      <a:pPr algn="r"/>
                      <a:r>
                        <a:rPr lang="en-US" sz="1050"/>
                        <a:t>1.20-2.26</a:t>
                      </a:r>
                    </a:p>
                  </a:txBody>
                  <a:tcPr/>
                </a:tc>
                <a:tc>
                  <a:txBody>
                    <a:bodyPr/>
                    <a:lstStyle/>
                    <a:p>
                      <a:pPr algn="r"/>
                      <a:r>
                        <a:rPr lang="en-US" sz="1050"/>
                        <a:t>93-1997</a:t>
                      </a:r>
                    </a:p>
                  </a:txBody>
                  <a:tcPr/>
                </a:tc>
                <a:extLst>
                  <a:ext uri="{0D108BD9-81ED-4DB2-BD59-A6C34878D82A}">
                    <a16:rowId xmlns:a16="http://schemas.microsoft.com/office/drawing/2014/main" val="2972641533"/>
                  </a:ext>
                </a:extLst>
              </a:tr>
              <a:tr h="370840">
                <a:tc>
                  <a:txBody>
                    <a:bodyPr/>
                    <a:lstStyle/>
                    <a:p>
                      <a:r>
                        <a:rPr lang="en-US" sz="1000"/>
                        <a:t>&lt;MTTKRP, </a:t>
                      </a:r>
                      <a:br>
                        <a:rPr lang="en-US" sz="1000"/>
                      </a:br>
                      <a:r>
                        <a:rPr lang="en-US" sz="1000"/>
                        <a:t>GEMM&gt;</a:t>
                      </a:r>
                    </a:p>
                  </a:txBody>
                  <a:tcPr/>
                </a:tc>
                <a:tc>
                  <a:txBody>
                    <a:bodyPr/>
                    <a:lstStyle/>
                    <a:p>
                      <a:pPr marL="0" algn="r" defTabSz="685800" rtl="0" eaLnBrk="1" latinLnBrk="0" hangingPunct="1"/>
                      <a:r>
                        <a:rPr lang="en-US" sz="1050"/>
                        <a:t>0.85-1.86</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a:t>27.05-89.12</a:t>
                      </a:r>
                    </a:p>
                  </a:txBody>
                  <a:tcPr/>
                </a:tc>
                <a:extLst>
                  <a:ext uri="{0D108BD9-81ED-4DB2-BD59-A6C34878D82A}">
                    <a16:rowId xmlns:a16="http://schemas.microsoft.com/office/drawing/2014/main" val="1792014233"/>
                  </a:ext>
                </a:extLst>
              </a:tr>
              <a:tr h="370840">
                <a:tc>
                  <a:txBody>
                    <a:bodyPr/>
                    <a:lstStyle/>
                    <a:p>
                      <a:r>
                        <a:rPr lang="en-US" sz="1000"/>
                        <a:t>&lt;</a:t>
                      </a:r>
                      <a:r>
                        <a:rPr lang="en-US" sz="1000" err="1"/>
                        <a:t>SpTTM</a:t>
                      </a:r>
                      <a:r>
                        <a:rPr lang="en-US" sz="1000"/>
                        <a:t>, </a:t>
                      </a:r>
                      <a:br>
                        <a:rPr lang="en-US" sz="1000"/>
                      </a:br>
                      <a:r>
                        <a:rPr lang="en-US" sz="1000" err="1"/>
                        <a:t>SpTTM</a:t>
                      </a:r>
                      <a:r>
                        <a:rPr lang="en-US" sz="1000"/>
                        <a:t>&gt;</a:t>
                      </a:r>
                    </a:p>
                  </a:txBody>
                  <a:tcPr/>
                </a:tc>
                <a:tc>
                  <a:txBody>
                    <a:bodyPr/>
                    <a:lstStyle/>
                    <a:p>
                      <a:pPr marL="0" algn="r" defTabSz="685800" rtl="0" eaLnBrk="1" latinLnBrk="0" hangingPunct="1"/>
                      <a:r>
                        <a:rPr lang="en-US" sz="1050"/>
                        <a:t>0.27-2.08</a:t>
                      </a:r>
                    </a:p>
                  </a:txBody>
                  <a:tcPr/>
                </a:tc>
                <a:tc>
                  <a:txBody>
                    <a:bodyPr/>
                    <a:lstStyle/>
                    <a:p>
                      <a:pPr marL="0" algn="r" defTabSz="685800" rtl="0" eaLnBrk="1" latinLnBrk="0" hangingPunct="1"/>
                      <a:r>
                        <a:rPr lang="en-US" sz="1050"/>
                        <a:t>1.88-66.20</a:t>
                      </a:r>
                    </a:p>
                  </a:txBody>
                  <a:tcPr/>
                </a:tc>
                <a:extLst>
                  <a:ext uri="{0D108BD9-81ED-4DB2-BD59-A6C34878D82A}">
                    <a16:rowId xmlns:a16="http://schemas.microsoft.com/office/drawing/2014/main" val="298894908"/>
                  </a:ext>
                </a:extLst>
              </a:tr>
            </a:tbl>
          </a:graphicData>
        </a:graphic>
      </p:graphicFrame>
      <p:graphicFrame>
        <p:nvGraphicFramePr>
          <p:cNvPr id="5" name="Table 4">
            <a:extLst>
              <a:ext uri="{FF2B5EF4-FFF2-40B4-BE49-F238E27FC236}">
                <a16:creationId xmlns:a16="http://schemas.microsoft.com/office/drawing/2014/main" id="{4FF3E178-AA11-B41A-F071-2A4D06D1797C}"/>
              </a:ext>
            </a:extLst>
          </p:cNvPr>
          <p:cNvGraphicFramePr>
            <a:graphicFrameLocks/>
          </p:cNvGraphicFramePr>
          <p:nvPr>
            <p:extLst>
              <p:ext uri="{D42A27DB-BD31-4B8C-83A1-F6EECF244321}">
                <p14:modId xmlns:p14="http://schemas.microsoft.com/office/powerpoint/2010/main" val="3537375252"/>
              </p:ext>
            </p:extLst>
          </p:nvPr>
        </p:nvGraphicFramePr>
        <p:xfrm>
          <a:off x="4998720" y="1370013"/>
          <a:ext cx="2969623" cy="2788920"/>
        </p:xfrm>
        <a:graphic>
          <a:graphicData uri="http://schemas.openxmlformats.org/drawingml/2006/table">
            <a:tbl>
              <a:tblPr firstRow="1" bandRow="1">
                <a:tableStyleId>{79FDDA8E-A4FE-4AF7-9A4D-C4B163D9010D}</a:tableStyleId>
              </a:tblPr>
              <a:tblGrid>
                <a:gridCol w="1110327">
                  <a:extLst>
                    <a:ext uri="{9D8B030D-6E8A-4147-A177-3AD203B41FA5}">
                      <a16:colId xmlns:a16="http://schemas.microsoft.com/office/drawing/2014/main" val="2081919797"/>
                    </a:ext>
                  </a:extLst>
                </a:gridCol>
                <a:gridCol w="879582">
                  <a:extLst>
                    <a:ext uri="{9D8B030D-6E8A-4147-A177-3AD203B41FA5}">
                      <a16:colId xmlns:a16="http://schemas.microsoft.com/office/drawing/2014/main" val="3474314152"/>
                    </a:ext>
                  </a:extLst>
                </a:gridCol>
                <a:gridCol w="979714">
                  <a:extLst>
                    <a:ext uri="{9D8B030D-6E8A-4147-A177-3AD203B41FA5}">
                      <a16:colId xmlns:a16="http://schemas.microsoft.com/office/drawing/2014/main" val="3427596900"/>
                    </a:ext>
                  </a:extLst>
                </a:gridCol>
              </a:tblGrid>
              <a:tr h="370840">
                <a:tc>
                  <a:txBody>
                    <a:bodyPr/>
                    <a:lstStyle/>
                    <a:p>
                      <a:pPr algn="ctr"/>
                      <a:r>
                        <a:rPr lang="en-US" sz="1050"/>
                        <a:t>Benchmark</a:t>
                      </a:r>
                    </a:p>
                  </a:txBody>
                  <a:tcPr/>
                </a:tc>
                <a:tc>
                  <a:txBody>
                    <a:bodyPr/>
                    <a:lstStyle/>
                    <a:p>
                      <a:pPr algn="ctr"/>
                      <a:r>
                        <a:rPr lang="en-US" sz="1050"/>
                        <a:t>TACO</a:t>
                      </a:r>
                      <a:br>
                        <a:rPr lang="en-US" sz="1050"/>
                      </a:br>
                      <a:r>
                        <a:rPr lang="en-US" sz="1050"/>
                        <a:t>Separate</a:t>
                      </a:r>
                    </a:p>
                  </a:txBody>
                  <a:tcPr/>
                </a:tc>
                <a:tc>
                  <a:txBody>
                    <a:bodyPr/>
                    <a:lstStyle/>
                    <a:p>
                      <a:pPr algn="ctr"/>
                      <a:r>
                        <a:rPr lang="en-US" sz="1050"/>
                        <a:t>TACO</a:t>
                      </a:r>
                      <a:br>
                        <a:rPr lang="en-US" sz="1050"/>
                      </a:br>
                      <a:r>
                        <a:rPr lang="en-US" sz="1050"/>
                        <a:t>Original</a:t>
                      </a:r>
                    </a:p>
                  </a:txBody>
                  <a:tcPr/>
                </a:tc>
                <a:extLst>
                  <a:ext uri="{0D108BD9-81ED-4DB2-BD59-A6C34878D82A}">
                    <a16:rowId xmlns:a16="http://schemas.microsoft.com/office/drawing/2014/main" val="2534536587"/>
                  </a:ext>
                </a:extLst>
              </a:tr>
              <a:tr h="370840">
                <a:tc>
                  <a:txBody>
                    <a:bodyPr/>
                    <a:lstStyle/>
                    <a:p>
                      <a:r>
                        <a:rPr lang="en-US" sz="1000"/>
                        <a:t>&lt;SDDMM, </a:t>
                      </a:r>
                      <a:br>
                        <a:rPr lang="en-US" sz="1000"/>
                      </a:br>
                      <a:r>
                        <a:rPr lang="en-US" sz="1000" err="1"/>
                        <a:t>SpMM</a:t>
                      </a:r>
                      <a:r>
                        <a:rPr lang="en-US" sz="1000"/>
                        <a:t>&gt;</a:t>
                      </a:r>
                    </a:p>
                  </a:txBody>
                  <a:tcPr/>
                </a:tc>
                <a:tc>
                  <a:txBody>
                    <a:bodyPr/>
                    <a:lstStyle/>
                    <a:p>
                      <a:pPr algn="r"/>
                      <a:r>
                        <a:rPr lang="en-US" sz="1050"/>
                        <a:t>0.90-1.23</a:t>
                      </a:r>
                    </a:p>
                  </a:txBody>
                  <a:tcPr/>
                </a:tc>
                <a:tc>
                  <a:txBody>
                    <a:bodyPr/>
                    <a:lstStyle/>
                    <a:p>
                      <a:pPr algn="r"/>
                      <a:r>
                        <a:rPr lang="en-US" sz="1050"/>
                        <a:t>3.31-16.05</a:t>
                      </a:r>
                    </a:p>
                  </a:txBody>
                  <a:tcPr/>
                </a:tc>
                <a:extLst>
                  <a:ext uri="{0D108BD9-81ED-4DB2-BD59-A6C34878D82A}">
                    <a16:rowId xmlns:a16="http://schemas.microsoft.com/office/drawing/2014/main" val="4263395604"/>
                  </a:ext>
                </a:extLst>
              </a:tr>
              <a:tr h="370840">
                <a:tc>
                  <a:txBody>
                    <a:bodyPr/>
                    <a:lstStyle/>
                    <a:p>
                      <a:r>
                        <a:rPr lang="en-US" sz="1000"/>
                        <a:t>&lt;</a:t>
                      </a:r>
                      <a:r>
                        <a:rPr lang="en-US" sz="1000" err="1"/>
                        <a:t>SpMMH</a:t>
                      </a:r>
                      <a:r>
                        <a:rPr lang="en-US" sz="1000"/>
                        <a:t>, </a:t>
                      </a:r>
                      <a:br>
                        <a:rPr lang="en-US" sz="1000"/>
                      </a:br>
                      <a:r>
                        <a:rPr lang="en-US" sz="1000"/>
                        <a:t>GEMM&gt;</a:t>
                      </a:r>
                    </a:p>
                  </a:txBody>
                  <a:tcPr/>
                </a:tc>
                <a:tc>
                  <a:txBody>
                    <a:bodyPr/>
                    <a:lstStyle/>
                    <a:p>
                      <a:pPr algn="r"/>
                      <a:r>
                        <a:rPr lang="en-US" sz="1050"/>
                        <a:t>1.28-2.40</a:t>
                      </a:r>
                    </a:p>
                  </a:txBody>
                  <a:tcPr/>
                </a:tc>
                <a:tc>
                  <a:txBody>
                    <a:bodyPr/>
                    <a:lstStyle/>
                    <a:p>
                      <a:pPr algn="r"/>
                      <a:r>
                        <a:rPr lang="en-US" sz="1050"/>
                        <a:t>1.66-36.50</a:t>
                      </a:r>
                    </a:p>
                  </a:txBody>
                  <a:tcPr/>
                </a:tc>
                <a:extLst>
                  <a:ext uri="{0D108BD9-81ED-4DB2-BD59-A6C34878D82A}">
                    <a16:rowId xmlns:a16="http://schemas.microsoft.com/office/drawing/2014/main" val="3870663983"/>
                  </a:ext>
                </a:extLst>
              </a:tr>
              <a:tr h="370840">
                <a:tc>
                  <a:txBody>
                    <a:bodyPr/>
                    <a:lstStyle/>
                    <a:p>
                      <a:r>
                        <a:rPr lang="en-US" sz="1000"/>
                        <a:t>&lt;</a:t>
                      </a:r>
                      <a:r>
                        <a:rPr lang="en-US" sz="1000" err="1"/>
                        <a:t>SpMM</a:t>
                      </a:r>
                      <a:r>
                        <a:rPr lang="en-US" sz="1000"/>
                        <a:t>, </a:t>
                      </a:r>
                      <a:br>
                        <a:rPr lang="en-US" sz="1000"/>
                      </a:br>
                      <a:r>
                        <a:rPr lang="en-US" sz="1000"/>
                        <a:t>GEMM&gt;</a:t>
                      </a:r>
                    </a:p>
                  </a:txBody>
                  <a:tcPr/>
                </a:tc>
                <a:tc>
                  <a:txBody>
                    <a:bodyPr/>
                    <a:lstStyle/>
                    <a:p>
                      <a:pPr algn="r"/>
                      <a:r>
                        <a:rPr lang="en-US" sz="1050"/>
                        <a:t>0.86-3.16</a:t>
                      </a:r>
                    </a:p>
                  </a:txBody>
                  <a:tcPr/>
                </a:tc>
                <a:tc>
                  <a:txBody>
                    <a:bodyPr/>
                    <a:lstStyle/>
                    <a:p>
                      <a:pPr algn="r"/>
                      <a:r>
                        <a:rPr lang="en-US" sz="1050"/>
                        <a:t>2.44-139.0</a:t>
                      </a:r>
                    </a:p>
                  </a:txBody>
                  <a:tcPr/>
                </a:tc>
                <a:extLst>
                  <a:ext uri="{0D108BD9-81ED-4DB2-BD59-A6C34878D82A}">
                    <a16:rowId xmlns:a16="http://schemas.microsoft.com/office/drawing/2014/main" val="519982736"/>
                  </a:ext>
                </a:extLst>
              </a:tr>
              <a:tr h="370840">
                <a:tc>
                  <a:txBody>
                    <a:bodyPr/>
                    <a:lstStyle/>
                    <a:p>
                      <a:r>
                        <a:rPr lang="en-US" sz="1000"/>
                        <a:t>&lt;SDDMM, </a:t>
                      </a:r>
                      <a:br>
                        <a:rPr lang="en-US" sz="1000"/>
                      </a:br>
                      <a:r>
                        <a:rPr lang="en-US" sz="1000" err="1"/>
                        <a:t>SpMM</a:t>
                      </a:r>
                      <a:r>
                        <a:rPr lang="en-US" sz="1000"/>
                        <a:t>, GEMM&gt;</a:t>
                      </a:r>
                    </a:p>
                  </a:txBody>
                  <a:tcPr/>
                </a:tc>
                <a:tc>
                  <a:txBody>
                    <a:bodyPr/>
                    <a:lstStyle/>
                    <a:p>
                      <a:pPr algn="r"/>
                      <a:r>
                        <a:rPr lang="en-US" sz="1050"/>
                        <a:t>1.06-2.09</a:t>
                      </a:r>
                    </a:p>
                  </a:txBody>
                  <a:tcPr/>
                </a:tc>
                <a:tc>
                  <a:txBody>
                    <a:bodyPr/>
                    <a:lstStyle/>
                    <a:p>
                      <a:pPr algn="r"/>
                      <a:r>
                        <a:rPr lang="en-US" sz="1050"/>
                        <a:t>19-1263</a:t>
                      </a:r>
                    </a:p>
                  </a:txBody>
                  <a:tcPr/>
                </a:tc>
                <a:extLst>
                  <a:ext uri="{0D108BD9-81ED-4DB2-BD59-A6C34878D82A}">
                    <a16:rowId xmlns:a16="http://schemas.microsoft.com/office/drawing/2014/main" val="2972641533"/>
                  </a:ext>
                </a:extLst>
              </a:tr>
              <a:tr h="370840">
                <a:tc>
                  <a:txBody>
                    <a:bodyPr/>
                    <a:lstStyle/>
                    <a:p>
                      <a:r>
                        <a:rPr lang="en-US" sz="1000"/>
                        <a:t>&lt;MTTKRP, </a:t>
                      </a:r>
                      <a:br>
                        <a:rPr lang="en-US" sz="1000"/>
                      </a:br>
                      <a:r>
                        <a:rPr lang="en-US" sz="1000"/>
                        <a:t>GEMM&gt;</a:t>
                      </a:r>
                    </a:p>
                  </a:txBody>
                  <a:tcPr/>
                </a:tc>
                <a:tc>
                  <a:txBody>
                    <a:bodyPr/>
                    <a:lstStyle/>
                    <a:p>
                      <a:pPr marL="0" algn="r" defTabSz="685800" rtl="0" eaLnBrk="1" latinLnBrk="0" hangingPunct="1"/>
                      <a:r>
                        <a:rPr lang="en-US" sz="1050"/>
                        <a:t>0.86-1.81</a:t>
                      </a:r>
                    </a:p>
                  </a:txBody>
                  <a:tcPr/>
                </a:tc>
                <a:tc>
                  <a:txBody>
                    <a:bodyPr/>
                    <a:lstStyle/>
                    <a:p>
                      <a:pPr marL="0" algn="r" defTabSz="685800" rtl="0" eaLnBrk="1" latinLnBrk="0" hangingPunct="1"/>
                      <a:r>
                        <a:rPr lang="en-US" sz="1050"/>
                        <a:t>9.56-72.76</a:t>
                      </a:r>
                    </a:p>
                  </a:txBody>
                  <a:tcPr/>
                </a:tc>
                <a:extLst>
                  <a:ext uri="{0D108BD9-81ED-4DB2-BD59-A6C34878D82A}">
                    <a16:rowId xmlns:a16="http://schemas.microsoft.com/office/drawing/2014/main" val="1792014233"/>
                  </a:ext>
                </a:extLst>
              </a:tr>
              <a:tr h="370840">
                <a:tc>
                  <a:txBody>
                    <a:bodyPr/>
                    <a:lstStyle/>
                    <a:p>
                      <a:r>
                        <a:rPr lang="en-US" sz="1000"/>
                        <a:t>&lt;</a:t>
                      </a:r>
                      <a:r>
                        <a:rPr lang="en-US" sz="1000" err="1"/>
                        <a:t>SpTTM</a:t>
                      </a:r>
                      <a:r>
                        <a:rPr lang="en-US" sz="1000"/>
                        <a:t>, </a:t>
                      </a:r>
                      <a:br>
                        <a:rPr lang="en-US" sz="1000"/>
                      </a:br>
                      <a:r>
                        <a:rPr lang="en-US" sz="1000" err="1"/>
                        <a:t>SpTTM</a:t>
                      </a:r>
                      <a:r>
                        <a:rPr lang="en-US" sz="1000"/>
                        <a:t>&gt;</a:t>
                      </a:r>
                    </a:p>
                  </a:txBody>
                  <a:tcPr/>
                </a:tc>
                <a:tc>
                  <a:txBody>
                    <a:bodyPr/>
                    <a:lstStyle/>
                    <a:p>
                      <a:pPr marL="0" algn="r" defTabSz="685800" rtl="0" eaLnBrk="1" latinLnBrk="0" hangingPunct="1"/>
                      <a:r>
                        <a:rPr lang="en-US" sz="1050"/>
                        <a:t>0.51-2.70</a:t>
                      </a:r>
                    </a:p>
                  </a:txBody>
                  <a:tcPr/>
                </a:tc>
                <a:tc>
                  <a:txBody>
                    <a:bodyPr/>
                    <a:lstStyle/>
                    <a:p>
                      <a:pPr marL="0" algn="r" defTabSz="685800" rtl="0" eaLnBrk="1" latinLnBrk="0" hangingPunct="1"/>
                      <a:r>
                        <a:rPr lang="en-US" sz="1050"/>
                        <a:t>0.98-28.98</a:t>
                      </a:r>
                    </a:p>
                  </a:txBody>
                  <a:tcPr/>
                </a:tc>
                <a:extLst>
                  <a:ext uri="{0D108BD9-81ED-4DB2-BD59-A6C34878D82A}">
                    <a16:rowId xmlns:a16="http://schemas.microsoft.com/office/drawing/2014/main" val="298894908"/>
                  </a:ext>
                </a:extLst>
              </a:tr>
            </a:tbl>
          </a:graphicData>
        </a:graphic>
      </p:graphicFrame>
      <p:sp>
        <p:nvSpPr>
          <p:cNvPr id="3" name="Rectangle 2">
            <a:extLst>
              <a:ext uri="{FF2B5EF4-FFF2-40B4-BE49-F238E27FC236}">
                <a16:creationId xmlns:a16="http://schemas.microsoft.com/office/drawing/2014/main" id="{47D1F295-B3BF-2265-183B-C4540DC5852C}"/>
              </a:ext>
            </a:extLst>
          </p:cNvPr>
          <p:cNvSpPr/>
          <p:nvPr/>
        </p:nvSpPr>
        <p:spPr>
          <a:xfrm>
            <a:off x="3135086" y="1789611"/>
            <a:ext cx="1010194" cy="2369322"/>
          </a:xfrm>
          <a:prstGeom prst="rect">
            <a:avLst/>
          </a:prstGeom>
          <a:solidFill>
            <a:schemeClr val="accent1">
              <a:alpha val="3476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D35EB6-E13C-B7AB-78E0-81F4592CF045}"/>
              </a:ext>
            </a:extLst>
          </p:cNvPr>
          <p:cNvSpPr/>
          <p:nvPr/>
        </p:nvSpPr>
        <p:spPr>
          <a:xfrm>
            <a:off x="6960871" y="1789611"/>
            <a:ext cx="1010194" cy="2369322"/>
          </a:xfrm>
          <a:prstGeom prst="rect">
            <a:avLst/>
          </a:prstGeom>
          <a:solidFill>
            <a:schemeClr val="accent1">
              <a:alpha val="347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3B24CE1-4C91-19B4-A6A5-A787B5C659E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ustDataLst>
      <p:tags r:id="rId1"/>
    </p:custDataLst>
    <p:extLst>
      <p:ext uri="{BB962C8B-B14F-4D97-AF65-F5344CB8AC3E}">
        <p14:creationId xmlns:p14="http://schemas.microsoft.com/office/powerpoint/2010/main" val="1254517844"/>
      </p:ext>
    </p:extLst>
  </p:cSld>
  <p:clrMapOvr>
    <a:masterClrMapping/>
  </p:clrMapOvr>
  <mc:AlternateContent xmlns:mc="http://schemas.openxmlformats.org/markup-compatibility/2006" xmlns:p14="http://schemas.microsoft.com/office/powerpoint/2010/main">
    <mc:Choice Requires="p14">
      <p:transition spd="slow" p14:dur="2000" advTm="13472"/>
    </mc:Choice>
    <mc:Fallback xmlns="">
      <p:transition spd="slow" advTm="134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F387-075D-51B1-76B0-0A518391AA1E}"/>
              </a:ext>
            </a:extLst>
          </p:cNvPr>
          <p:cNvSpPr>
            <a:spLocks noGrp="1"/>
          </p:cNvSpPr>
          <p:nvPr>
            <p:ph type="title"/>
          </p:nvPr>
        </p:nvSpPr>
        <p:spPr/>
        <p:txBody>
          <a:bodyPr/>
          <a:lstStyle/>
          <a:p>
            <a:r>
              <a:rPr lang="en-US"/>
              <a:t>Evaluation</a:t>
            </a:r>
          </a:p>
        </p:txBody>
      </p:sp>
      <p:graphicFrame>
        <p:nvGraphicFramePr>
          <p:cNvPr id="4" name="Table 4">
            <a:extLst>
              <a:ext uri="{FF2B5EF4-FFF2-40B4-BE49-F238E27FC236}">
                <a16:creationId xmlns:a16="http://schemas.microsoft.com/office/drawing/2014/main" id="{4E447609-7EFF-FA33-3A05-412254E77A60}"/>
              </a:ext>
            </a:extLst>
          </p:cNvPr>
          <p:cNvGraphicFramePr>
            <a:graphicFrameLocks noGrp="1"/>
          </p:cNvGraphicFramePr>
          <p:nvPr>
            <p:ph idx="1"/>
          </p:nvPr>
        </p:nvGraphicFramePr>
        <p:xfrm>
          <a:off x="1111975" y="1370013"/>
          <a:ext cx="3033305" cy="2788920"/>
        </p:xfrm>
        <a:graphic>
          <a:graphicData uri="http://schemas.openxmlformats.org/drawingml/2006/table">
            <a:tbl>
              <a:tblPr firstRow="1" bandRow="1">
                <a:tableStyleId>{79FDDA8E-A4FE-4AF7-9A4D-C4B163D9010D}</a:tableStyleId>
              </a:tblPr>
              <a:tblGrid>
                <a:gridCol w="1151866">
                  <a:extLst>
                    <a:ext uri="{9D8B030D-6E8A-4147-A177-3AD203B41FA5}">
                      <a16:colId xmlns:a16="http://schemas.microsoft.com/office/drawing/2014/main" val="2081919797"/>
                    </a:ext>
                  </a:extLst>
                </a:gridCol>
                <a:gridCol w="851454">
                  <a:extLst>
                    <a:ext uri="{9D8B030D-6E8A-4147-A177-3AD203B41FA5}">
                      <a16:colId xmlns:a16="http://schemas.microsoft.com/office/drawing/2014/main" val="3474314152"/>
                    </a:ext>
                  </a:extLst>
                </a:gridCol>
                <a:gridCol w="1029985">
                  <a:extLst>
                    <a:ext uri="{9D8B030D-6E8A-4147-A177-3AD203B41FA5}">
                      <a16:colId xmlns:a16="http://schemas.microsoft.com/office/drawing/2014/main" val="3427596900"/>
                    </a:ext>
                  </a:extLst>
                </a:gridCol>
              </a:tblGrid>
              <a:tr h="370840">
                <a:tc>
                  <a:txBody>
                    <a:bodyPr/>
                    <a:lstStyle/>
                    <a:p>
                      <a:pPr algn="ctr"/>
                      <a:r>
                        <a:rPr lang="en-US" sz="1050"/>
                        <a:t>Benchmark</a:t>
                      </a:r>
                    </a:p>
                  </a:txBody>
                  <a:tcPr/>
                </a:tc>
                <a:tc>
                  <a:txBody>
                    <a:bodyPr/>
                    <a:lstStyle/>
                    <a:p>
                      <a:pPr algn="ctr"/>
                      <a:r>
                        <a:rPr lang="en-US" sz="1050"/>
                        <a:t>TACO</a:t>
                      </a:r>
                      <a:br>
                        <a:rPr lang="en-US" sz="1050"/>
                      </a:br>
                      <a:r>
                        <a:rPr lang="en-US" sz="1050"/>
                        <a:t>Separate</a:t>
                      </a:r>
                    </a:p>
                  </a:txBody>
                  <a:tcPr/>
                </a:tc>
                <a:tc>
                  <a:txBody>
                    <a:bodyPr/>
                    <a:lstStyle/>
                    <a:p>
                      <a:pPr algn="ctr"/>
                      <a:r>
                        <a:rPr lang="en-US" sz="1050"/>
                        <a:t>TACO</a:t>
                      </a:r>
                      <a:br>
                        <a:rPr lang="en-US" sz="1050"/>
                      </a:br>
                      <a:r>
                        <a:rPr lang="en-US" sz="1050"/>
                        <a:t>Original</a:t>
                      </a:r>
                    </a:p>
                  </a:txBody>
                  <a:tcPr/>
                </a:tc>
                <a:extLst>
                  <a:ext uri="{0D108BD9-81ED-4DB2-BD59-A6C34878D82A}">
                    <a16:rowId xmlns:a16="http://schemas.microsoft.com/office/drawing/2014/main" val="2534536587"/>
                  </a:ext>
                </a:extLst>
              </a:tr>
              <a:tr h="370840">
                <a:tc>
                  <a:txBody>
                    <a:bodyPr/>
                    <a:lstStyle/>
                    <a:p>
                      <a:r>
                        <a:rPr lang="en-US" sz="1000"/>
                        <a:t>&lt;SDDMM, </a:t>
                      </a:r>
                      <a:br>
                        <a:rPr lang="en-US" sz="1000"/>
                      </a:br>
                      <a:r>
                        <a:rPr lang="en-US" sz="1000" err="1"/>
                        <a:t>SpMM</a:t>
                      </a:r>
                      <a:r>
                        <a:rPr lang="en-US" sz="1000"/>
                        <a:t>&gt;</a:t>
                      </a:r>
                    </a:p>
                  </a:txBody>
                  <a:tcPr/>
                </a:tc>
                <a:tc>
                  <a:txBody>
                    <a:bodyPr/>
                    <a:lstStyle/>
                    <a:p>
                      <a:pPr algn="r"/>
                      <a:r>
                        <a:rPr lang="en-US" sz="1050"/>
                        <a:t>0.91-1.50</a:t>
                      </a:r>
                    </a:p>
                  </a:txBody>
                  <a:tcPr/>
                </a:tc>
                <a:tc>
                  <a:txBody>
                    <a:bodyPr/>
                    <a:lstStyle/>
                    <a:p>
                      <a:pPr algn="r"/>
                      <a:r>
                        <a:rPr lang="en-US" sz="1050"/>
                        <a:t>10.75-33.39</a:t>
                      </a:r>
                    </a:p>
                  </a:txBody>
                  <a:tcPr/>
                </a:tc>
                <a:extLst>
                  <a:ext uri="{0D108BD9-81ED-4DB2-BD59-A6C34878D82A}">
                    <a16:rowId xmlns:a16="http://schemas.microsoft.com/office/drawing/2014/main" val="4263395604"/>
                  </a:ext>
                </a:extLst>
              </a:tr>
              <a:tr h="370840">
                <a:tc>
                  <a:txBody>
                    <a:bodyPr/>
                    <a:lstStyle/>
                    <a:p>
                      <a:r>
                        <a:rPr lang="en-US" sz="1000"/>
                        <a:t>&lt;</a:t>
                      </a:r>
                      <a:r>
                        <a:rPr lang="en-US" sz="1000" err="1"/>
                        <a:t>SpMMH</a:t>
                      </a:r>
                      <a:r>
                        <a:rPr lang="en-US" sz="1000"/>
                        <a:t>, </a:t>
                      </a:r>
                      <a:br>
                        <a:rPr lang="en-US" sz="1000"/>
                      </a:br>
                      <a:r>
                        <a:rPr lang="en-US" sz="1000"/>
                        <a:t>GEMM&gt;</a:t>
                      </a:r>
                    </a:p>
                  </a:txBody>
                  <a:tcPr/>
                </a:tc>
                <a:tc>
                  <a:txBody>
                    <a:bodyPr/>
                    <a:lstStyle/>
                    <a:p>
                      <a:pPr algn="r"/>
                      <a:r>
                        <a:rPr lang="en-US" sz="1050"/>
                        <a:t>1.60-1.99</a:t>
                      </a:r>
                    </a:p>
                  </a:txBody>
                  <a:tcPr/>
                </a:tc>
                <a:tc>
                  <a:txBody>
                    <a:bodyPr/>
                    <a:lstStyle/>
                    <a:p>
                      <a:pPr algn="r"/>
                      <a:r>
                        <a:rPr lang="en-US" sz="1050"/>
                        <a:t>1.29-50.55</a:t>
                      </a:r>
                    </a:p>
                  </a:txBody>
                  <a:tcPr/>
                </a:tc>
                <a:extLst>
                  <a:ext uri="{0D108BD9-81ED-4DB2-BD59-A6C34878D82A}">
                    <a16:rowId xmlns:a16="http://schemas.microsoft.com/office/drawing/2014/main" val="3870663983"/>
                  </a:ext>
                </a:extLst>
              </a:tr>
              <a:tr h="370840">
                <a:tc>
                  <a:txBody>
                    <a:bodyPr/>
                    <a:lstStyle/>
                    <a:p>
                      <a:r>
                        <a:rPr lang="en-US" sz="1000"/>
                        <a:t>&lt;</a:t>
                      </a:r>
                      <a:r>
                        <a:rPr lang="en-US" sz="1000" err="1"/>
                        <a:t>SpMM</a:t>
                      </a:r>
                      <a:r>
                        <a:rPr lang="en-US" sz="1000"/>
                        <a:t>,</a:t>
                      </a:r>
                      <a:br>
                        <a:rPr lang="en-US" sz="1000"/>
                      </a:br>
                      <a:r>
                        <a:rPr lang="en-US" sz="1000"/>
                        <a:t>GEMM&gt;</a:t>
                      </a:r>
                    </a:p>
                  </a:txBody>
                  <a:tcPr/>
                </a:tc>
                <a:tc>
                  <a:txBody>
                    <a:bodyPr/>
                    <a:lstStyle/>
                    <a:p>
                      <a:pPr algn="r"/>
                      <a:r>
                        <a:rPr lang="en-US" sz="1050"/>
                        <a:t>1.23-3.27</a:t>
                      </a:r>
                    </a:p>
                  </a:txBody>
                  <a:tcPr/>
                </a:tc>
                <a:tc>
                  <a:txBody>
                    <a:bodyPr/>
                    <a:lstStyle/>
                    <a:p>
                      <a:pPr algn="r"/>
                      <a:r>
                        <a:rPr lang="en-US" sz="1050"/>
                        <a:t>6.91-79.86</a:t>
                      </a:r>
                    </a:p>
                  </a:txBody>
                  <a:tcPr/>
                </a:tc>
                <a:extLst>
                  <a:ext uri="{0D108BD9-81ED-4DB2-BD59-A6C34878D82A}">
                    <a16:rowId xmlns:a16="http://schemas.microsoft.com/office/drawing/2014/main" val="519982736"/>
                  </a:ext>
                </a:extLst>
              </a:tr>
              <a:tr h="370840">
                <a:tc>
                  <a:txBody>
                    <a:bodyPr/>
                    <a:lstStyle/>
                    <a:p>
                      <a:r>
                        <a:rPr lang="en-US" sz="1000"/>
                        <a:t>&lt;SDDMM, </a:t>
                      </a:r>
                      <a:br>
                        <a:rPr lang="en-US" sz="1000"/>
                      </a:br>
                      <a:r>
                        <a:rPr lang="en-US" sz="1000" err="1"/>
                        <a:t>SpMM</a:t>
                      </a:r>
                      <a:r>
                        <a:rPr lang="en-US" sz="1000"/>
                        <a:t>, GEMM&gt;</a:t>
                      </a:r>
                    </a:p>
                  </a:txBody>
                  <a:tcPr/>
                </a:tc>
                <a:tc>
                  <a:txBody>
                    <a:bodyPr/>
                    <a:lstStyle/>
                    <a:p>
                      <a:pPr algn="r"/>
                      <a:r>
                        <a:rPr lang="en-US" sz="1050"/>
                        <a:t>1.20-2.26</a:t>
                      </a:r>
                    </a:p>
                  </a:txBody>
                  <a:tcPr/>
                </a:tc>
                <a:tc>
                  <a:txBody>
                    <a:bodyPr/>
                    <a:lstStyle/>
                    <a:p>
                      <a:pPr algn="r"/>
                      <a:r>
                        <a:rPr lang="en-US" sz="1050"/>
                        <a:t>93-1997</a:t>
                      </a:r>
                    </a:p>
                  </a:txBody>
                  <a:tcPr/>
                </a:tc>
                <a:extLst>
                  <a:ext uri="{0D108BD9-81ED-4DB2-BD59-A6C34878D82A}">
                    <a16:rowId xmlns:a16="http://schemas.microsoft.com/office/drawing/2014/main" val="2972641533"/>
                  </a:ext>
                </a:extLst>
              </a:tr>
              <a:tr h="370840">
                <a:tc>
                  <a:txBody>
                    <a:bodyPr/>
                    <a:lstStyle/>
                    <a:p>
                      <a:r>
                        <a:rPr lang="en-US" sz="1000"/>
                        <a:t>&lt;MTTKRP, </a:t>
                      </a:r>
                      <a:br>
                        <a:rPr lang="en-US" sz="1000"/>
                      </a:br>
                      <a:r>
                        <a:rPr lang="en-US" sz="1000"/>
                        <a:t>GEMM&gt;</a:t>
                      </a:r>
                    </a:p>
                  </a:txBody>
                  <a:tcPr/>
                </a:tc>
                <a:tc>
                  <a:txBody>
                    <a:bodyPr/>
                    <a:lstStyle/>
                    <a:p>
                      <a:pPr marL="0" algn="r" defTabSz="685800" rtl="0" eaLnBrk="1" latinLnBrk="0" hangingPunct="1"/>
                      <a:r>
                        <a:rPr lang="en-US" sz="1050"/>
                        <a:t>0.85-1.86</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a:t>27.05-89.12</a:t>
                      </a:r>
                    </a:p>
                  </a:txBody>
                  <a:tcPr/>
                </a:tc>
                <a:extLst>
                  <a:ext uri="{0D108BD9-81ED-4DB2-BD59-A6C34878D82A}">
                    <a16:rowId xmlns:a16="http://schemas.microsoft.com/office/drawing/2014/main" val="1792014233"/>
                  </a:ext>
                </a:extLst>
              </a:tr>
              <a:tr h="370840">
                <a:tc>
                  <a:txBody>
                    <a:bodyPr/>
                    <a:lstStyle/>
                    <a:p>
                      <a:r>
                        <a:rPr lang="en-US" sz="1000"/>
                        <a:t>&lt;</a:t>
                      </a:r>
                      <a:r>
                        <a:rPr lang="en-US" sz="1000" err="1"/>
                        <a:t>SpTTM</a:t>
                      </a:r>
                      <a:r>
                        <a:rPr lang="en-US" sz="1000"/>
                        <a:t>, </a:t>
                      </a:r>
                      <a:br>
                        <a:rPr lang="en-US" sz="1000"/>
                      </a:br>
                      <a:r>
                        <a:rPr lang="en-US" sz="1000" err="1"/>
                        <a:t>SpTTM</a:t>
                      </a:r>
                      <a:r>
                        <a:rPr lang="en-US" sz="1000"/>
                        <a:t>&gt;</a:t>
                      </a:r>
                    </a:p>
                  </a:txBody>
                  <a:tcPr/>
                </a:tc>
                <a:tc>
                  <a:txBody>
                    <a:bodyPr/>
                    <a:lstStyle/>
                    <a:p>
                      <a:pPr marL="0" algn="r" defTabSz="685800" rtl="0" eaLnBrk="1" latinLnBrk="0" hangingPunct="1"/>
                      <a:r>
                        <a:rPr lang="en-US" sz="1050"/>
                        <a:t>0.27-2.08</a:t>
                      </a:r>
                    </a:p>
                  </a:txBody>
                  <a:tcPr/>
                </a:tc>
                <a:tc>
                  <a:txBody>
                    <a:bodyPr/>
                    <a:lstStyle/>
                    <a:p>
                      <a:pPr marL="0" algn="r" defTabSz="685800" rtl="0" eaLnBrk="1" latinLnBrk="0" hangingPunct="1"/>
                      <a:r>
                        <a:rPr lang="en-US" sz="1050"/>
                        <a:t>1.88-66.20</a:t>
                      </a:r>
                    </a:p>
                  </a:txBody>
                  <a:tcPr/>
                </a:tc>
                <a:extLst>
                  <a:ext uri="{0D108BD9-81ED-4DB2-BD59-A6C34878D82A}">
                    <a16:rowId xmlns:a16="http://schemas.microsoft.com/office/drawing/2014/main" val="298894908"/>
                  </a:ext>
                </a:extLst>
              </a:tr>
            </a:tbl>
          </a:graphicData>
        </a:graphic>
      </p:graphicFrame>
      <p:graphicFrame>
        <p:nvGraphicFramePr>
          <p:cNvPr id="5" name="Table 4">
            <a:extLst>
              <a:ext uri="{FF2B5EF4-FFF2-40B4-BE49-F238E27FC236}">
                <a16:creationId xmlns:a16="http://schemas.microsoft.com/office/drawing/2014/main" id="{4FF3E178-AA11-B41A-F071-2A4D06D1797C}"/>
              </a:ext>
            </a:extLst>
          </p:cNvPr>
          <p:cNvGraphicFramePr>
            <a:graphicFrameLocks/>
          </p:cNvGraphicFramePr>
          <p:nvPr/>
        </p:nvGraphicFramePr>
        <p:xfrm>
          <a:off x="4998720" y="1370013"/>
          <a:ext cx="2969623" cy="2788920"/>
        </p:xfrm>
        <a:graphic>
          <a:graphicData uri="http://schemas.openxmlformats.org/drawingml/2006/table">
            <a:tbl>
              <a:tblPr firstRow="1" bandRow="1">
                <a:tableStyleId>{79FDDA8E-A4FE-4AF7-9A4D-C4B163D9010D}</a:tableStyleId>
              </a:tblPr>
              <a:tblGrid>
                <a:gridCol w="1110327">
                  <a:extLst>
                    <a:ext uri="{9D8B030D-6E8A-4147-A177-3AD203B41FA5}">
                      <a16:colId xmlns:a16="http://schemas.microsoft.com/office/drawing/2014/main" val="2081919797"/>
                    </a:ext>
                  </a:extLst>
                </a:gridCol>
                <a:gridCol w="879582">
                  <a:extLst>
                    <a:ext uri="{9D8B030D-6E8A-4147-A177-3AD203B41FA5}">
                      <a16:colId xmlns:a16="http://schemas.microsoft.com/office/drawing/2014/main" val="3474314152"/>
                    </a:ext>
                  </a:extLst>
                </a:gridCol>
                <a:gridCol w="979714">
                  <a:extLst>
                    <a:ext uri="{9D8B030D-6E8A-4147-A177-3AD203B41FA5}">
                      <a16:colId xmlns:a16="http://schemas.microsoft.com/office/drawing/2014/main" val="3427596900"/>
                    </a:ext>
                  </a:extLst>
                </a:gridCol>
              </a:tblGrid>
              <a:tr h="370840">
                <a:tc>
                  <a:txBody>
                    <a:bodyPr/>
                    <a:lstStyle/>
                    <a:p>
                      <a:pPr algn="ctr"/>
                      <a:r>
                        <a:rPr lang="en-US" sz="1050"/>
                        <a:t>Benchmark</a:t>
                      </a:r>
                    </a:p>
                  </a:txBody>
                  <a:tcPr/>
                </a:tc>
                <a:tc>
                  <a:txBody>
                    <a:bodyPr/>
                    <a:lstStyle/>
                    <a:p>
                      <a:pPr algn="ctr"/>
                      <a:r>
                        <a:rPr lang="en-US" sz="1050"/>
                        <a:t>TACO</a:t>
                      </a:r>
                      <a:br>
                        <a:rPr lang="en-US" sz="1050"/>
                      </a:br>
                      <a:r>
                        <a:rPr lang="en-US" sz="1050"/>
                        <a:t>Separate</a:t>
                      </a:r>
                    </a:p>
                  </a:txBody>
                  <a:tcPr/>
                </a:tc>
                <a:tc>
                  <a:txBody>
                    <a:bodyPr/>
                    <a:lstStyle/>
                    <a:p>
                      <a:pPr algn="ctr"/>
                      <a:r>
                        <a:rPr lang="en-US" sz="1050"/>
                        <a:t>TACO</a:t>
                      </a:r>
                      <a:br>
                        <a:rPr lang="en-US" sz="1050"/>
                      </a:br>
                      <a:r>
                        <a:rPr lang="en-US" sz="1050"/>
                        <a:t>Original</a:t>
                      </a:r>
                    </a:p>
                  </a:txBody>
                  <a:tcPr/>
                </a:tc>
                <a:extLst>
                  <a:ext uri="{0D108BD9-81ED-4DB2-BD59-A6C34878D82A}">
                    <a16:rowId xmlns:a16="http://schemas.microsoft.com/office/drawing/2014/main" val="2534536587"/>
                  </a:ext>
                </a:extLst>
              </a:tr>
              <a:tr h="370840">
                <a:tc>
                  <a:txBody>
                    <a:bodyPr/>
                    <a:lstStyle/>
                    <a:p>
                      <a:r>
                        <a:rPr lang="en-US" sz="1000"/>
                        <a:t>&lt;SDDMM, </a:t>
                      </a:r>
                      <a:br>
                        <a:rPr lang="en-US" sz="1000"/>
                      </a:br>
                      <a:r>
                        <a:rPr lang="en-US" sz="1000" err="1"/>
                        <a:t>SpMM</a:t>
                      </a:r>
                      <a:r>
                        <a:rPr lang="en-US" sz="1000"/>
                        <a:t>&gt;</a:t>
                      </a:r>
                    </a:p>
                  </a:txBody>
                  <a:tcPr/>
                </a:tc>
                <a:tc>
                  <a:txBody>
                    <a:bodyPr/>
                    <a:lstStyle/>
                    <a:p>
                      <a:pPr algn="r"/>
                      <a:r>
                        <a:rPr lang="en-US" sz="1050"/>
                        <a:t>0.90-1.23</a:t>
                      </a:r>
                    </a:p>
                  </a:txBody>
                  <a:tcPr/>
                </a:tc>
                <a:tc>
                  <a:txBody>
                    <a:bodyPr/>
                    <a:lstStyle/>
                    <a:p>
                      <a:pPr algn="r"/>
                      <a:r>
                        <a:rPr lang="en-US" sz="1050"/>
                        <a:t>3.31-16.05</a:t>
                      </a:r>
                    </a:p>
                  </a:txBody>
                  <a:tcPr/>
                </a:tc>
                <a:extLst>
                  <a:ext uri="{0D108BD9-81ED-4DB2-BD59-A6C34878D82A}">
                    <a16:rowId xmlns:a16="http://schemas.microsoft.com/office/drawing/2014/main" val="4263395604"/>
                  </a:ext>
                </a:extLst>
              </a:tr>
              <a:tr h="370840">
                <a:tc>
                  <a:txBody>
                    <a:bodyPr/>
                    <a:lstStyle/>
                    <a:p>
                      <a:r>
                        <a:rPr lang="en-US" sz="1000"/>
                        <a:t>&lt;</a:t>
                      </a:r>
                      <a:r>
                        <a:rPr lang="en-US" sz="1000" err="1"/>
                        <a:t>SpMMH</a:t>
                      </a:r>
                      <a:r>
                        <a:rPr lang="en-US" sz="1000"/>
                        <a:t>, </a:t>
                      </a:r>
                      <a:br>
                        <a:rPr lang="en-US" sz="1000"/>
                      </a:br>
                      <a:r>
                        <a:rPr lang="en-US" sz="1000"/>
                        <a:t>GEMM&gt;</a:t>
                      </a:r>
                    </a:p>
                  </a:txBody>
                  <a:tcPr/>
                </a:tc>
                <a:tc>
                  <a:txBody>
                    <a:bodyPr/>
                    <a:lstStyle/>
                    <a:p>
                      <a:pPr algn="r"/>
                      <a:r>
                        <a:rPr lang="en-US" sz="1050"/>
                        <a:t>1.28-2.40</a:t>
                      </a:r>
                    </a:p>
                  </a:txBody>
                  <a:tcPr/>
                </a:tc>
                <a:tc>
                  <a:txBody>
                    <a:bodyPr/>
                    <a:lstStyle/>
                    <a:p>
                      <a:pPr algn="r"/>
                      <a:r>
                        <a:rPr lang="en-US" sz="1050"/>
                        <a:t>1.66-36.50</a:t>
                      </a:r>
                    </a:p>
                  </a:txBody>
                  <a:tcPr/>
                </a:tc>
                <a:extLst>
                  <a:ext uri="{0D108BD9-81ED-4DB2-BD59-A6C34878D82A}">
                    <a16:rowId xmlns:a16="http://schemas.microsoft.com/office/drawing/2014/main" val="3870663983"/>
                  </a:ext>
                </a:extLst>
              </a:tr>
              <a:tr h="370840">
                <a:tc>
                  <a:txBody>
                    <a:bodyPr/>
                    <a:lstStyle/>
                    <a:p>
                      <a:r>
                        <a:rPr lang="en-US" sz="1000"/>
                        <a:t>&lt;</a:t>
                      </a:r>
                      <a:r>
                        <a:rPr lang="en-US" sz="1000" err="1"/>
                        <a:t>SpMM</a:t>
                      </a:r>
                      <a:r>
                        <a:rPr lang="en-US" sz="1000"/>
                        <a:t>, </a:t>
                      </a:r>
                      <a:br>
                        <a:rPr lang="en-US" sz="1000"/>
                      </a:br>
                      <a:r>
                        <a:rPr lang="en-US" sz="1000"/>
                        <a:t>GEMM&gt;</a:t>
                      </a:r>
                    </a:p>
                  </a:txBody>
                  <a:tcPr/>
                </a:tc>
                <a:tc>
                  <a:txBody>
                    <a:bodyPr/>
                    <a:lstStyle/>
                    <a:p>
                      <a:pPr algn="r"/>
                      <a:r>
                        <a:rPr lang="en-US" sz="1050"/>
                        <a:t>0.86-3.16</a:t>
                      </a:r>
                    </a:p>
                  </a:txBody>
                  <a:tcPr/>
                </a:tc>
                <a:tc>
                  <a:txBody>
                    <a:bodyPr/>
                    <a:lstStyle/>
                    <a:p>
                      <a:pPr algn="r"/>
                      <a:r>
                        <a:rPr lang="en-US" sz="1050"/>
                        <a:t>2.44-139.0</a:t>
                      </a:r>
                    </a:p>
                  </a:txBody>
                  <a:tcPr/>
                </a:tc>
                <a:extLst>
                  <a:ext uri="{0D108BD9-81ED-4DB2-BD59-A6C34878D82A}">
                    <a16:rowId xmlns:a16="http://schemas.microsoft.com/office/drawing/2014/main" val="519982736"/>
                  </a:ext>
                </a:extLst>
              </a:tr>
              <a:tr h="370840">
                <a:tc>
                  <a:txBody>
                    <a:bodyPr/>
                    <a:lstStyle/>
                    <a:p>
                      <a:r>
                        <a:rPr lang="en-US" sz="1000"/>
                        <a:t>&lt;SDDMM, </a:t>
                      </a:r>
                      <a:br>
                        <a:rPr lang="en-US" sz="1000"/>
                      </a:br>
                      <a:r>
                        <a:rPr lang="en-US" sz="1000" err="1"/>
                        <a:t>SpMM</a:t>
                      </a:r>
                      <a:r>
                        <a:rPr lang="en-US" sz="1000"/>
                        <a:t>, GEMM&gt;</a:t>
                      </a:r>
                    </a:p>
                  </a:txBody>
                  <a:tcPr/>
                </a:tc>
                <a:tc>
                  <a:txBody>
                    <a:bodyPr/>
                    <a:lstStyle/>
                    <a:p>
                      <a:pPr algn="r"/>
                      <a:r>
                        <a:rPr lang="en-US" sz="1050"/>
                        <a:t>1.06-2.09</a:t>
                      </a:r>
                    </a:p>
                  </a:txBody>
                  <a:tcPr/>
                </a:tc>
                <a:tc>
                  <a:txBody>
                    <a:bodyPr/>
                    <a:lstStyle/>
                    <a:p>
                      <a:pPr algn="r"/>
                      <a:r>
                        <a:rPr lang="en-US" sz="1050"/>
                        <a:t>19-1263</a:t>
                      </a:r>
                    </a:p>
                  </a:txBody>
                  <a:tcPr/>
                </a:tc>
                <a:extLst>
                  <a:ext uri="{0D108BD9-81ED-4DB2-BD59-A6C34878D82A}">
                    <a16:rowId xmlns:a16="http://schemas.microsoft.com/office/drawing/2014/main" val="2972641533"/>
                  </a:ext>
                </a:extLst>
              </a:tr>
              <a:tr h="370840">
                <a:tc>
                  <a:txBody>
                    <a:bodyPr/>
                    <a:lstStyle/>
                    <a:p>
                      <a:r>
                        <a:rPr lang="en-US" sz="1000"/>
                        <a:t>&lt;MTTKRP, </a:t>
                      </a:r>
                      <a:br>
                        <a:rPr lang="en-US" sz="1000"/>
                      </a:br>
                      <a:r>
                        <a:rPr lang="en-US" sz="1000"/>
                        <a:t>GEMM&gt;</a:t>
                      </a:r>
                    </a:p>
                  </a:txBody>
                  <a:tcPr/>
                </a:tc>
                <a:tc>
                  <a:txBody>
                    <a:bodyPr/>
                    <a:lstStyle/>
                    <a:p>
                      <a:pPr marL="0" algn="r" defTabSz="685800" rtl="0" eaLnBrk="1" latinLnBrk="0" hangingPunct="1"/>
                      <a:r>
                        <a:rPr lang="en-US" sz="1050"/>
                        <a:t>0.86-1.81</a:t>
                      </a:r>
                    </a:p>
                  </a:txBody>
                  <a:tcPr/>
                </a:tc>
                <a:tc>
                  <a:txBody>
                    <a:bodyPr/>
                    <a:lstStyle/>
                    <a:p>
                      <a:pPr marL="0" algn="r" defTabSz="685800" rtl="0" eaLnBrk="1" latinLnBrk="0" hangingPunct="1"/>
                      <a:r>
                        <a:rPr lang="en-US" sz="1050"/>
                        <a:t>9.56-72.76</a:t>
                      </a:r>
                    </a:p>
                  </a:txBody>
                  <a:tcPr/>
                </a:tc>
                <a:extLst>
                  <a:ext uri="{0D108BD9-81ED-4DB2-BD59-A6C34878D82A}">
                    <a16:rowId xmlns:a16="http://schemas.microsoft.com/office/drawing/2014/main" val="1792014233"/>
                  </a:ext>
                </a:extLst>
              </a:tr>
              <a:tr h="370840">
                <a:tc>
                  <a:txBody>
                    <a:bodyPr/>
                    <a:lstStyle/>
                    <a:p>
                      <a:r>
                        <a:rPr lang="en-US" sz="1000"/>
                        <a:t>&lt;</a:t>
                      </a:r>
                      <a:r>
                        <a:rPr lang="en-US" sz="1000" err="1"/>
                        <a:t>SpTTM</a:t>
                      </a:r>
                      <a:r>
                        <a:rPr lang="en-US" sz="1000"/>
                        <a:t>, </a:t>
                      </a:r>
                      <a:br>
                        <a:rPr lang="en-US" sz="1000"/>
                      </a:br>
                      <a:r>
                        <a:rPr lang="en-US" sz="1000" err="1"/>
                        <a:t>SpTTM</a:t>
                      </a:r>
                      <a:r>
                        <a:rPr lang="en-US" sz="1000"/>
                        <a:t>&gt;</a:t>
                      </a:r>
                    </a:p>
                  </a:txBody>
                  <a:tcPr/>
                </a:tc>
                <a:tc>
                  <a:txBody>
                    <a:bodyPr/>
                    <a:lstStyle/>
                    <a:p>
                      <a:pPr marL="0" algn="r" defTabSz="685800" rtl="0" eaLnBrk="1" latinLnBrk="0" hangingPunct="1"/>
                      <a:r>
                        <a:rPr lang="en-US" sz="1050"/>
                        <a:t>0.51-2.70</a:t>
                      </a:r>
                    </a:p>
                  </a:txBody>
                  <a:tcPr/>
                </a:tc>
                <a:tc>
                  <a:txBody>
                    <a:bodyPr/>
                    <a:lstStyle/>
                    <a:p>
                      <a:pPr marL="0" algn="r" defTabSz="685800" rtl="0" eaLnBrk="1" latinLnBrk="0" hangingPunct="1"/>
                      <a:r>
                        <a:rPr lang="en-US" sz="1050"/>
                        <a:t>0.98-28.98</a:t>
                      </a:r>
                    </a:p>
                  </a:txBody>
                  <a:tcPr/>
                </a:tc>
                <a:extLst>
                  <a:ext uri="{0D108BD9-81ED-4DB2-BD59-A6C34878D82A}">
                    <a16:rowId xmlns:a16="http://schemas.microsoft.com/office/drawing/2014/main" val="298894908"/>
                  </a:ext>
                </a:extLst>
              </a:tr>
            </a:tbl>
          </a:graphicData>
        </a:graphic>
      </p:graphicFrame>
      <p:sp>
        <p:nvSpPr>
          <p:cNvPr id="3" name="Rectangle 2">
            <a:extLst>
              <a:ext uri="{FF2B5EF4-FFF2-40B4-BE49-F238E27FC236}">
                <a16:creationId xmlns:a16="http://schemas.microsoft.com/office/drawing/2014/main" id="{47D1F295-B3BF-2265-183B-C4540DC5852C}"/>
              </a:ext>
            </a:extLst>
          </p:cNvPr>
          <p:cNvSpPr/>
          <p:nvPr/>
        </p:nvSpPr>
        <p:spPr>
          <a:xfrm>
            <a:off x="2272938" y="1789611"/>
            <a:ext cx="836022" cy="2369322"/>
          </a:xfrm>
          <a:prstGeom prst="rect">
            <a:avLst/>
          </a:prstGeom>
          <a:solidFill>
            <a:schemeClr val="accent1">
              <a:alpha val="3476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D35EB6-E13C-B7AB-78E0-81F4592CF045}"/>
              </a:ext>
            </a:extLst>
          </p:cNvPr>
          <p:cNvSpPr/>
          <p:nvPr/>
        </p:nvSpPr>
        <p:spPr>
          <a:xfrm>
            <a:off x="6116139" y="1789611"/>
            <a:ext cx="850718" cy="2369322"/>
          </a:xfrm>
          <a:prstGeom prst="rect">
            <a:avLst/>
          </a:prstGeom>
          <a:solidFill>
            <a:schemeClr val="accent1">
              <a:alpha val="347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551369F8-97E6-0495-582D-9EC7F081DD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ustDataLst>
      <p:tags r:id="rId1"/>
    </p:custDataLst>
    <p:extLst>
      <p:ext uri="{BB962C8B-B14F-4D97-AF65-F5344CB8AC3E}">
        <p14:creationId xmlns:p14="http://schemas.microsoft.com/office/powerpoint/2010/main" val="1960007203"/>
      </p:ext>
    </p:extLst>
  </p:cSld>
  <p:clrMapOvr>
    <a:masterClrMapping/>
  </p:clrMapOvr>
  <mc:AlternateContent xmlns:mc="http://schemas.openxmlformats.org/markup-compatibility/2006" xmlns:p14="http://schemas.microsoft.com/office/powerpoint/2010/main">
    <mc:Choice Requires="p14">
      <p:transition spd="slow" p14:dur="2000" advTm="15232"/>
    </mc:Choice>
    <mc:Fallback xmlns="">
      <p:transition spd="slow" advTm="152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F387-075D-51B1-76B0-0A518391AA1E}"/>
              </a:ext>
            </a:extLst>
          </p:cNvPr>
          <p:cNvSpPr>
            <a:spLocks noGrp="1"/>
          </p:cNvSpPr>
          <p:nvPr>
            <p:ph type="title"/>
          </p:nvPr>
        </p:nvSpPr>
        <p:spPr/>
        <p:txBody>
          <a:bodyPr/>
          <a:lstStyle/>
          <a:p>
            <a:r>
              <a:rPr lang="en-US"/>
              <a:t>Scaling</a:t>
            </a:r>
          </a:p>
        </p:txBody>
      </p:sp>
      <p:pic>
        <p:nvPicPr>
          <p:cNvPr id="4" name="Picture 3">
            <a:extLst>
              <a:ext uri="{FF2B5EF4-FFF2-40B4-BE49-F238E27FC236}">
                <a16:creationId xmlns:a16="http://schemas.microsoft.com/office/drawing/2014/main" id="{3913015E-2CD4-CEAC-C58A-DF95444A413A}"/>
              </a:ext>
            </a:extLst>
          </p:cNvPr>
          <p:cNvPicPr>
            <a:picLocks noChangeAspect="1"/>
          </p:cNvPicPr>
          <p:nvPr/>
        </p:nvPicPr>
        <p:blipFill>
          <a:blip r:embed="rId3"/>
          <a:stretch>
            <a:fillRect/>
          </a:stretch>
        </p:blipFill>
        <p:spPr>
          <a:xfrm>
            <a:off x="489856" y="1619439"/>
            <a:ext cx="3848432" cy="2011680"/>
          </a:xfrm>
          <a:prstGeom prst="rect">
            <a:avLst/>
          </a:prstGeom>
        </p:spPr>
      </p:pic>
      <p:pic>
        <p:nvPicPr>
          <p:cNvPr id="6" name="Picture 5">
            <a:extLst>
              <a:ext uri="{FF2B5EF4-FFF2-40B4-BE49-F238E27FC236}">
                <a16:creationId xmlns:a16="http://schemas.microsoft.com/office/drawing/2014/main" id="{3DD6725F-213F-33BB-3F27-AFB96A8A45EE}"/>
              </a:ext>
            </a:extLst>
          </p:cNvPr>
          <p:cNvPicPr>
            <a:picLocks noChangeAspect="1"/>
          </p:cNvPicPr>
          <p:nvPr/>
        </p:nvPicPr>
        <p:blipFill>
          <a:blip r:embed="rId4"/>
          <a:stretch>
            <a:fillRect/>
          </a:stretch>
        </p:blipFill>
        <p:spPr>
          <a:xfrm>
            <a:off x="4715509" y="1619439"/>
            <a:ext cx="3799841" cy="2011680"/>
          </a:xfrm>
          <a:prstGeom prst="rect">
            <a:avLst/>
          </a:prstGeom>
        </p:spPr>
      </p:pic>
      <p:sp>
        <p:nvSpPr>
          <p:cNvPr id="7" name="TextBox 6">
            <a:extLst>
              <a:ext uri="{FF2B5EF4-FFF2-40B4-BE49-F238E27FC236}">
                <a16:creationId xmlns:a16="http://schemas.microsoft.com/office/drawing/2014/main" id="{CA18AAB7-DDE4-5285-7C4B-908348ADBA29}"/>
              </a:ext>
            </a:extLst>
          </p:cNvPr>
          <p:cNvSpPr txBox="1"/>
          <p:nvPr/>
        </p:nvSpPr>
        <p:spPr>
          <a:xfrm>
            <a:off x="1181613" y="3772688"/>
            <a:ext cx="3156675" cy="307777"/>
          </a:xfrm>
          <a:prstGeom prst="rect">
            <a:avLst/>
          </a:prstGeom>
          <a:noFill/>
        </p:spPr>
        <p:txBody>
          <a:bodyPr wrap="square" rtlCol="0">
            <a:spAutoFit/>
          </a:bodyPr>
          <a:lstStyle/>
          <a:p>
            <a:r>
              <a:rPr lang="en-US" sz="1400"/>
              <a:t>Circuit5M Graph (59.52M non-zeros)</a:t>
            </a:r>
          </a:p>
        </p:txBody>
      </p:sp>
      <p:sp>
        <p:nvSpPr>
          <p:cNvPr id="8" name="TextBox 7">
            <a:extLst>
              <a:ext uri="{FF2B5EF4-FFF2-40B4-BE49-F238E27FC236}">
                <a16:creationId xmlns:a16="http://schemas.microsoft.com/office/drawing/2014/main" id="{ED46A052-12DE-B388-1A5F-3FA3E6FD94AF}"/>
              </a:ext>
            </a:extLst>
          </p:cNvPr>
          <p:cNvSpPr txBox="1"/>
          <p:nvPr/>
        </p:nvSpPr>
        <p:spPr>
          <a:xfrm>
            <a:off x="5466081" y="3772687"/>
            <a:ext cx="3799840" cy="307777"/>
          </a:xfrm>
          <a:prstGeom prst="rect">
            <a:avLst/>
          </a:prstGeom>
          <a:noFill/>
        </p:spPr>
        <p:txBody>
          <a:bodyPr wrap="square" rtlCol="0">
            <a:spAutoFit/>
          </a:bodyPr>
          <a:lstStyle/>
          <a:p>
            <a:r>
              <a:rPr lang="en-US" sz="1400" err="1"/>
              <a:t>Webbase</a:t>
            </a:r>
            <a:r>
              <a:rPr lang="en-US" sz="1400"/>
              <a:t> Graph (3.11M non-zeros)</a:t>
            </a:r>
          </a:p>
        </p:txBody>
      </p:sp>
      <p:sp>
        <p:nvSpPr>
          <p:cNvPr id="3" name="Slide Number Placeholder 2">
            <a:extLst>
              <a:ext uri="{FF2B5EF4-FFF2-40B4-BE49-F238E27FC236}">
                <a16:creationId xmlns:a16="http://schemas.microsoft.com/office/drawing/2014/main" id="{66B9F2DB-F32F-3BE7-653C-C0A3643285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642991201"/>
      </p:ext>
    </p:extLst>
  </p:cSld>
  <p:clrMapOvr>
    <a:masterClrMapping/>
  </p:clrMapOvr>
  <mc:AlternateContent xmlns:mc="http://schemas.openxmlformats.org/markup-compatibility/2006" xmlns:p14="http://schemas.microsoft.com/office/powerpoint/2010/main">
    <mc:Choice Requires="p14">
      <p:transition spd="slow" p14:dur="2000" advTm="28384"/>
    </mc:Choice>
    <mc:Fallback xmlns="">
      <p:transition spd="slow" advTm="2838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F387-075D-51B1-76B0-0A518391AA1E}"/>
              </a:ext>
            </a:extLst>
          </p:cNvPr>
          <p:cNvSpPr>
            <a:spLocks noGrp="1"/>
          </p:cNvSpPr>
          <p:nvPr>
            <p:ph type="title"/>
          </p:nvPr>
        </p:nvSpPr>
        <p:spPr/>
        <p:txBody>
          <a:bodyPr/>
          <a:lstStyle/>
          <a:p>
            <a:r>
              <a:rPr lang="en-US"/>
              <a:t>Varying Dimensions</a:t>
            </a:r>
          </a:p>
        </p:txBody>
      </p:sp>
      <p:sp>
        <p:nvSpPr>
          <p:cNvPr id="7" name="TextBox 6">
            <a:extLst>
              <a:ext uri="{FF2B5EF4-FFF2-40B4-BE49-F238E27FC236}">
                <a16:creationId xmlns:a16="http://schemas.microsoft.com/office/drawing/2014/main" id="{CA18AAB7-DDE4-5285-7C4B-908348ADBA29}"/>
              </a:ext>
            </a:extLst>
          </p:cNvPr>
          <p:cNvSpPr txBox="1"/>
          <p:nvPr/>
        </p:nvSpPr>
        <p:spPr>
          <a:xfrm>
            <a:off x="1939255" y="3911034"/>
            <a:ext cx="3156675" cy="307777"/>
          </a:xfrm>
          <a:prstGeom prst="rect">
            <a:avLst/>
          </a:prstGeom>
          <a:noFill/>
        </p:spPr>
        <p:txBody>
          <a:bodyPr wrap="square" rtlCol="0">
            <a:spAutoFit/>
          </a:bodyPr>
          <a:lstStyle/>
          <a:p>
            <a:r>
              <a:rPr lang="en-US" sz="1400"/>
              <a:t>TACO-Sep. vs. </a:t>
            </a:r>
            <a:r>
              <a:rPr lang="en-US" sz="1400" err="1"/>
              <a:t>SparseLNR</a:t>
            </a:r>
            <a:endParaRPr lang="en-US" sz="1400"/>
          </a:p>
        </p:txBody>
      </p:sp>
      <p:sp>
        <p:nvSpPr>
          <p:cNvPr id="8" name="TextBox 7">
            <a:extLst>
              <a:ext uri="{FF2B5EF4-FFF2-40B4-BE49-F238E27FC236}">
                <a16:creationId xmlns:a16="http://schemas.microsoft.com/office/drawing/2014/main" id="{ED46A052-12DE-B388-1A5F-3FA3E6FD94AF}"/>
              </a:ext>
            </a:extLst>
          </p:cNvPr>
          <p:cNvSpPr txBox="1"/>
          <p:nvPr/>
        </p:nvSpPr>
        <p:spPr>
          <a:xfrm>
            <a:off x="4882603" y="3911035"/>
            <a:ext cx="3799840" cy="307777"/>
          </a:xfrm>
          <a:prstGeom prst="rect">
            <a:avLst/>
          </a:prstGeom>
          <a:noFill/>
        </p:spPr>
        <p:txBody>
          <a:bodyPr wrap="square" rtlCol="0">
            <a:spAutoFit/>
          </a:bodyPr>
          <a:lstStyle/>
          <a:p>
            <a:r>
              <a:rPr lang="en-US" sz="1400"/>
              <a:t>TACO-Orig. vs. </a:t>
            </a:r>
            <a:r>
              <a:rPr lang="en-US" sz="1400" err="1"/>
              <a:t>SparseLNR</a:t>
            </a:r>
            <a:endParaRPr lang="en-US" sz="1400"/>
          </a:p>
        </p:txBody>
      </p:sp>
      <p:pic>
        <p:nvPicPr>
          <p:cNvPr id="5" name="Picture 4">
            <a:extLst>
              <a:ext uri="{FF2B5EF4-FFF2-40B4-BE49-F238E27FC236}">
                <a16:creationId xmlns:a16="http://schemas.microsoft.com/office/drawing/2014/main" id="{31AD3ED9-8F59-7A13-BD04-604AB8FE72C4}"/>
              </a:ext>
            </a:extLst>
          </p:cNvPr>
          <p:cNvPicPr>
            <a:picLocks noChangeAspect="1"/>
          </p:cNvPicPr>
          <p:nvPr/>
        </p:nvPicPr>
        <p:blipFill>
          <a:blip r:embed="rId4"/>
          <a:stretch>
            <a:fillRect/>
          </a:stretch>
        </p:blipFill>
        <p:spPr>
          <a:xfrm>
            <a:off x="1767168" y="1298039"/>
            <a:ext cx="2413000" cy="2286000"/>
          </a:xfrm>
          <a:prstGeom prst="rect">
            <a:avLst/>
          </a:prstGeom>
        </p:spPr>
      </p:pic>
      <p:pic>
        <p:nvPicPr>
          <p:cNvPr id="10" name="Picture 9">
            <a:extLst>
              <a:ext uri="{FF2B5EF4-FFF2-40B4-BE49-F238E27FC236}">
                <a16:creationId xmlns:a16="http://schemas.microsoft.com/office/drawing/2014/main" id="{DBE38598-78E3-10D5-B85B-97871F23E42A}"/>
              </a:ext>
            </a:extLst>
          </p:cNvPr>
          <p:cNvPicPr>
            <a:picLocks noChangeAspect="1"/>
          </p:cNvPicPr>
          <p:nvPr/>
        </p:nvPicPr>
        <p:blipFill>
          <a:blip r:embed="rId5"/>
          <a:stretch>
            <a:fillRect/>
          </a:stretch>
        </p:blipFill>
        <p:spPr>
          <a:xfrm>
            <a:off x="4639669" y="1298040"/>
            <a:ext cx="2466950" cy="2286000"/>
          </a:xfrm>
          <a:prstGeom prst="rect">
            <a:avLst/>
          </a:prstGeom>
        </p:spPr>
      </p:pic>
      <p:sp>
        <p:nvSpPr>
          <p:cNvPr id="11" name="Snip Diagonal Corner Rectangle 10">
            <a:extLst>
              <a:ext uri="{FF2B5EF4-FFF2-40B4-BE49-F238E27FC236}">
                <a16:creationId xmlns:a16="http://schemas.microsoft.com/office/drawing/2014/main" id="{056DE7E5-EA27-3871-10CC-58B7183EB7CA}"/>
              </a:ext>
            </a:extLst>
          </p:cNvPr>
          <p:cNvSpPr/>
          <p:nvPr/>
        </p:nvSpPr>
        <p:spPr>
          <a:xfrm>
            <a:off x="2412275" y="1184366"/>
            <a:ext cx="1410788" cy="1750423"/>
          </a:xfrm>
          <a:prstGeom prst="snip2DiagRect">
            <a:avLst>
              <a:gd name="adj1" fmla="val 0"/>
              <a:gd name="adj2" fmla="val 50000"/>
            </a:avLst>
          </a:prstGeom>
          <a:solidFill>
            <a:schemeClr val="accent6">
              <a:lumMod val="60000"/>
              <a:lumOff val="40000"/>
              <a:alpha val="4009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11">
            <a:extLst>
              <a:ext uri="{FF2B5EF4-FFF2-40B4-BE49-F238E27FC236}">
                <a16:creationId xmlns:a16="http://schemas.microsoft.com/office/drawing/2014/main" id="{C22119C5-C73D-A919-AA62-74EF3FD09D21}"/>
              </a:ext>
            </a:extLst>
          </p:cNvPr>
          <p:cNvSpPr/>
          <p:nvPr/>
        </p:nvSpPr>
        <p:spPr>
          <a:xfrm>
            <a:off x="5423988" y="1121903"/>
            <a:ext cx="1410788" cy="1750423"/>
          </a:xfrm>
          <a:prstGeom prst="snip2DiagRect">
            <a:avLst>
              <a:gd name="adj1" fmla="val 0"/>
              <a:gd name="adj2" fmla="val 50000"/>
            </a:avLst>
          </a:prstGeom>
          <a:solidFill>
            <a:schemeClr val="accent6">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4509079-13C8-0DB6-651A-EBB4FAB8CEE8}"/>
                  </a:ext>
                </a:extLst>
              </p:cNvPr>
              <p:cNvSpPr txBox="1"/>
              <p:nvPr/>
            </p:nvSpPr>
            <p:spPr>
              <a:xfrm>
                <a:off x="3353984" y="4304296"/>
                <a:ext cx="1863139" cy="483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𝑖𝑙</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m:rPr>
                              <m:brk m:alnAt="1"/>
                            </m:rPr>
                            <a:rPr lang="en-US" sz="1600" b="0" i="1" smtClean="0">
                              <a:latin typeface="Cambria Math" panose="02040503050406030204" pitchFamily="18" charset="0"/>
                            </a:rPr>
                            <m:t>𝑗</m:t>
                          </m:r>
                          <m:r>
                            <a:rPr lang="en-US" sz="1600" b="0" i="1" smtClean="0">
                              <a:latin typeface="Cambria Math" panose="02040503050406030204" pitchFamily="18" charset="0"/>
                            </a:rPr>
                            <m:t>𝑘</m:t>
                          </m:r>
                        </m:sub>
                        <m:sup/>
                        <m:e>
                          <m:sSub>
                            <m:sSubPr>
                              <m:ctrlPr>
                                <a:rPr lang="en-US" sz="1600" b="1" i="1">
                                  <a:latin typeface="Cambria Math" panose="02040503050406030204" pitchFamily="18" charset="0"/>
                                </a:rPr>
                              </m:ctrlPr>
                            </m:sSubPr>
                            <m:e>
                              <m:r>
                                <a:rPr lang="en-US" sz="1600" b="1" i="1" smtClean="0">
                                  <a:latin typeface="Cambria Math" panose="02040503050406030204" pitchFamily="18" charset="0"/>
                                </a:rPr>
                                <m:t>𝑩</m:t>
                              </m:r>
                            </m:e>
                            <m:sub>
                              <m:r>
                                <a:rPr lang="en-US" sz="1600" b="1" i="1">
                                  <a:latin typeface="Cambria Math" panose="02040503050406030204" pitchFamily="18" charset="0"/>
                                </a:rPr>
                                <m:t>𝒊𝒋</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r>
                                <a:rPr lang="en-US" sz="1600" i="1">
                                  <a:latin typeface="Cambria Math" panose="02040503050406030204" pitchFamily="18" charset="0"/>
                                </a:rPr>
                                <m:t>𝑘</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𝑘𝑙</m:t>
                              </m:r>
                            </m:sub>
                          </m:sSub>
                        </m:e>
                      </m:nary>
                    </m:oMath>
                  </m:oMathPara>
                </a14:m>
                <a:endParaRPr lang="en-US" sz="1600"/>
              </a:p>
            </p:txBody>
          </p:sp>
        </mc:Choice>
        <mc:Fallback xmlns="">
          <p:sp>
            <p:nvSpPr>
              <p:cNvPr id="14" name="TextBox 13">
                <a:extLst>
                  <a:ext uri="{FF2B5EF4-FFF2-40B4-BE49-F238E27FC236}">
                    <a16:creationId xmlns:a16="http://schemas.microsoft.com/office/drawing/2014/main" id="{B4509079-13C8-0DB6-651A-EBB4FAB8CEE8}"/>
                  </a:ext>
                </a:extLst>
              </p:cNvPr>
              <p:cNvSpPr txBox="1">
                <a:spLocks noRot="1" noChangeAspect="1" noMove="1" noResize="1" noEditPoints="1" noAdjustHandles="1" noChangeArrowheads="1" noChangeShapeType="1" noTextEdit="1"/>
              </p:cNvSpPr>
              <p:nvPr/>
            </p:nvSpPr>
            <p:spPr>
              <a:xfrm>
                <a:off x="3353984" y="4304296"/>
                <a:ext cx="1863139" cy="483017"/>
              </a:xfrm>
              <a:prstGeom prst="rect">
                <a:avLst/>
              </a:prstGeom>
              <a:blipFill>
                <a:blip r:embed="rId8"/>
                <a:stretch>
                  <a:fillRect l="-12092" t="-191139" r="-24183" b="-26835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AE4C410-E898-AD68-33F3-9F502F1575F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ustDataLst>
      <p:tags r:id="rId1"/>
    </p:custDataLst>
    <p:extLst>
      <p:ext uri="{BB962C8B-B14F-4D97-AF65-F5344CB8AC3E}">
        <p14:creationId xmlns:p14="http://schemas.microsoft.com/office/powerpoint/2010/main" val="807361357"/>
      </p:ext>
    </p:extLst>
  </p:cSld>
  <p:clrMapOvr>
    <a:masterClrMapping/>
  </p:clrMapOvr>
  <mc:AlternateContent xmlns:mc="http://schemas.openxmlformats.org/markup-compatibility/2006" xmlns:p14="http://schemas.microsoft.com/office/powerpoint/2010/main">
    <mc:Choice Requires="p14">
      <p:transition spd="slow" p14:dur="2000" advTm="52192"/>
    </mc:Choice>
    <mc:Fallback xmlns="">
      <p:transition spd="slow" advTm="52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0B28-74C2-B861-A103-A95DF1322050}"/>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001CEB74-2091-02A0-B858-2FF6A9E8876F}"/>
              </a:ext>
            </a:extLst>
          </p:cNvPr>
          <p:cNvSpPr>
            <a:spLocks noGrp="1"/>
          </p:cNvSpPr>
          <p:nvPr>
            <p:ph idx="1"/>
          </p:nvPr>
        </p:nvSpPr>
        <p:spPr/>
        <p:txBody>
          <a:bodyPr>
            <a:normAutofit/>
          </a:bodyPr>
          <a:lstStyle/>
          <a:p>
            <a:r>
              <a:rPr lang="en-US" sz="2000" dirty="0"/>
              <a:t>Sparse loop fusion or </a:t>
            </a:r>
            <a:r>
              <a:rPr lang="en-US" sz="2000" i="1" dirty="0"/>
              <a:t>loop nest restructuring </a:t>
            </a:r>
            <a:r>
              <a:rPr lang="en-US" sz="2000" dirty="0"/>
              <a:t>is a </a:t>
            </a:r>
            <a:r>
              <a:rPr lang="en-US" sz="2000" i="1" dirty="0">
                <a:solidFill>
                  <a:srgbClr val="C00000"/>
                </a:solidFill>
              </a:rPr>
              <a:t>performance critical optimization</a:t>
            </a:r>
            <a:r>
              <a:rPr lang="en-US" sz="2000" dirty="0"/>
              <a:t>.</a:t>
            </a:r>
          </a:p>
          <a:p>
            <a:r>
              <a:rPr lang="en-US" sz="2000" i="1" dirty="0">
                <a:solidFill>
                  <a:srgbClr val="C00000"/>
                </a:solidFill>
              </a:rPr>
              <a:t>Current</a:t>
            </a:r>
            <a:r>
              <a:rPr lang="en-US" sz="2000" dirty="0"/>
              <a:t> automated sparse code generation techniques </a:t>
            </a:r>
            <a:r>
              <a:rPr lang="en-US" sz="2000" i="1" dirty="0">
                <a:solidFill>
                  <a:srgbClr val="C00000"/>
                </a:solidFill>
              </a:rPr>
              <a:t>do not support </a:t>
            </a:r>
            <a:r>
              <a:rPr lang="en-US" sz="2000" dirty="0"/>
              <a:t>loop fusion that requires </a:t>
            </a:r>
            <a:r>
              <a:rPr lang="en-US" sz="2000" i="1" dirty="0">
                <a:solidFill>
                  <a:srgbClr val="C00000"/>
                </a:solidFill>
              </a:rPr>
              <a:t>imperfect loop nesting</a:t>
            </a:r>
            <a:r>
              <a:rPr lang="en-US" sz="2000" dirty="0"/>
              <a:t>.</a:t>
            </a:r>
          </a:p>
          <a:p>
            <a:r>
              <a:rPr lang="en-US" sz="2000" dirty="0"/>
              <a:t>We propose a </a:t>
            </a:r>
            <a:r>
              <a:rPr lang="en-US" sz="2000" i="1" dirty="0">
                <a:solidFill>
                  <a:srgbClr val="C00000"/>
                </a:solidFill>
              </a:rPr>
              <a:t>novel method </a:t>
            </a:r>
            <a:r>
              <a:rPr lang="en-US" sz="2000" dirty="0"/>
              <a:t>for </a:t>
            </a:r>
            <a:r>
              <a:rPr lang="en-US" sz="2000" i="1" dirty="0">
                <a:solidFill>
                  <a:srgbClr val="C00000"/>
                </a:solidFill>
              </a:rPr>
              <a:t>restructuring loop nests </a:t>
            </a:r>
            <a:r>
              <a:rPr lang="en-US" sz="2000" dirty="0"/>
              <a:t>in the context of sparse tensor algebra computations.</a:t>
            </a:r>
          </a:p>
          <a:p>
            <a:r>
              <a:rPr lang="en-US" sz="2000" dirty="0"/>
              <a:t>Our transformation shows </a:t>
            </a:r>
            <a:r>
              <a:rPr lang="en-US" sz="2000" i="1" dirty="0">
                <a:solidFill>
                  <a:srgbClr val="C00000"/>
                </a:solidFill>
              </a:rPr>
              <a:t>good performance </a:t>
            </a:r>
            <a:r>
              <a:rPr lang="en-US" sz="2000" dirty="0"/>
              <a:t>on various real-world datasets and benchmarks.</a:t>
            </a:r>
          </a:p>
        </p:txBody>
      </p:sp>
      <p:sp>
        <p:nvSpPr>
          <p:cNvPr id="4" name="Slide Number Placeholder 3">
            <a:extLst>
              <a:ext uri="{FF2B5EF4-FFF2-40B4-BE49-F238E27FC236}">
                <a16:creationId xmlns:a16="http://schemas.microsoft.com/office/drawing/2014/main" id="{21046AF7-1D34-CA0F-E950-26E9142966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ustDataLst>
      <p:tags r:id="rId1"/>
    </p:custDataLst>
    <p:extLst>
      <p:ext uri="{BB962C8B-B14F-4D97-AF65-F5344CB8AC3E}">
        <p14:creationId xmlns:p14="http://schemas.microsoft.com/office/powerpoint/2010/main" val="2702188277"/>
      </p:ext>
    </p:extLst>
  </p:cSld>
  <p:clrMapOvr>
    <a:masterClrMapping/>
  </p:clrMapOvr>
  <mc:AlternateContent xmlns:mc="http://schemas.openxmlformats.org/markup-compatibility/2006" xmlns:p14="http://schemas.microsoft.com/office/powerpoint/2010/main">
    <mc:Choice Requires="p14">
      <p:transition spd="slow" p14:dur="2000" advTm="34944"/>
    </mc:Choice>
    <mc:Fallback xmlns="">
      <p:transition spd="slow" advTm="34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0193" y="414158"/>
            <a:ext cx="8520600" cy="1265860"/>
          </a:xfrm>
          <a:prstGeom prst="rect">
            <a:avLst/>
          </a:prstGeom>
        </p:spPr>
        <p:txBody>
          <a:bodyPr spcFirstLastPara="1" wrap="square" lIns="91425" tIns="91425" rIns="91425" bIns="91425" anchor="b" anchorCtr="0">
            <a:noAutofit/>
          </a:bodyPr>
          <a:lstStyle/>
          <a:p>
            <a:pPr>
              <a:buSzPts val="990"/>
            </a:pPr>
            <a:r>
              <a:rPr lang="en-US" sz="3600" err="1"/>
              <a:t>SparseLNR</a:t>
            </a:r>
            <a:r>
              <a:rPr lang="en-US" sz="3600"/>
              <a:t>: Accelerating Sparse Tensor Computations Using Loop Nest Restructuring</a:t>
            </a:r>
            <a:endParaRPr lang="en-US" sz="3600">
              <a:ea typeface="Calibri Light"/>
              <a:cs typeface="Calibri Light"/>
            </a:endParaRPr>
          </a:p>
        </p:txBody>
      </p:sp>
      <p:sp>
        <p:nvSpPr>
          <p:cNvPr id="55" name="Google Shape;55;p13"/>
          <p:cNvSpPr txBox="1">
            <a:spLocks noGrp="1"/>
          </p:cNvSpPr>
          <p:nvPr>
            <p:ph type="subTitle" idx="1"/>
          </p:nvPr>
        </p:nvSpPr>
        <p:spPr>
          <a:xfrm>
            <a:off x="260193" y="2149381"/>
            <a:ext cx="8520600" cy="792600"/>
          </a:xfrm>
          <a:prstGeom prst="rect">
            <a:avLst/>
          </a:prstGeom>
        </p:spPr>
        <p:txBody>
          <a:bodyPr spcFirstLastPara="1" wrap="square" lIns="91425" tIns="91425" rIns="91425" bIns="91425" anchor="t" anchorCtr="0">
            <a:normAutofit fontScale="25000" lnSpcReduction="20000"/>
          </a:bodyPr>
          <a:lstStyle/>
          <a:p>
            <a:r>
              <a:rPr lang="en" sz="7200" b="1" dirty="0">
                <a:solidFill>
                  <a:schemeClr val="dk1"/>
                </a:solidFill>
              </a:rPr>
              <a:t>Adhitha Dias,</a:t>
            </a:r>
            <a:r>
              <a:rPr lang="en-US" sz="7200" dirty="0"/>
              <a:t> </a:t>
            </a:r>
            <a:r>
              <a:rPr lang="en-US" sz="7200" dirty="0" err="1"/>
              <a:t>Kirshanthan</a:t>
            </a:r>
            <a:r>
              <a:rPr lang="en-US" sz="7200" dirty="0"/>
              <a:t> </a:t>
            </a:r>
            <a:r>
              <a:rPr lang="en-US" sz="7200" dirty="0" err="1"/>
              <a:t>Sundararajah</a:t>
            </a:r>
            <a:r>
              <a:rPr lang="en-US" sz="7200" dirty="0"/>
              <a:t>, </a:t>
            </a:r>
            <a:r>
              <a:rPr lang="en-US" sz="7200" dirty="0" err="1"/>
              <a:t>Charitha</a:t>
            </a:r>
            <a:r>
              <a:rPr lang="en-US" sz="7200" dirty="0"/>
              <a:t> </a:t>
            </a:r>
            <a:r>
              <a:rPr lang="en-US" sz="7200" dirty="0" err="1"/>
              <a:t>Saumya</a:t>
            </a:r>
            <a:r>
              <a:rPr lang="en-US" sz="7200" dirty="0"/>
              <a:t>, Milind Kulkarni</a:t>
            </a:r>
            <a:br>
              <a:rPr lang="en-US" sz="7200" dirty="0">
                <a:ea typeface="Calibri"/>
                <a:cs typeface="Calibri"/>
              </a:rPr>
            </a:br>
            <a:br>
              <a:rPr lang="en-US" sz="7200" dirty="0"/>
            </a:br>
            <a:r>
              <a:rPr lang="en-US" sz="7200" dirty="0">
                <a:ea typeface="Calibri"/>
                <a:cs typeface="Calibri"/>
              </a:rPr>
              <a:t>Purdue University</a:t>
            </a:r>
          </a:p>
          <a:p>
            <a:pPr>
              <a:spcBef>
                <a:spcPts val="0"/>
              </a:spcBef>
            </a:pPr>
            <a:endParaRPr sz="3345" b="1" dirty="0">
              <a:solidFill>
                <a:schemeClr val="dk1"/>
              </a:solidFill>
            </a:endParaRPr>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pic>
        <p:nvPicPr>
          <p:cNvPr id="57" name="Google Shape;57;p13"/>
          <p:cNvPicPr preferRelativeResize="0"/>
          <p:nvPr/>
        </p:nvPicPr>
        <p:blipFill>
          <a:blip r:embed="rId3">
            <a:alphaModFix/>
          </a:blip>
          <a:stretch>
            <a:fillRect/>
          </a:stretch>
        </p:blipFill>
        <p:spPr>
          <a:xfrm>
            <a:off x="2262740" y="3610402"/>
            <a:ext cx="1206252" cy="1016949"/>
          </a:xfrm>
          <a:prstGeom prst="rect">
            <a:avLst/>
          </a:prstGeom>
          <a:noFill/>
          <a:ln>
            <a:noFill/>
          </a:ln>
        </p:spPr>
      </p:pic>
      <p:sp>
        <p:nvSpPr>
          <p:cNvPr id="7" name="TextBox 6">
            <a:extLst>
              <a:ext uri="{FF2B5EF4-FFF2-40B4-BE49-F238E27FC236}">
                <a16:creationId xmlns:a16="http://schemas.microsoft.com/office/drawing/2014/main" id="{E77EEA74-226C-0F47-821F-8CC500D3A45E}"/>
              </a:ext>
            </a:extLst>
          </p:cNvPr>
          <p:cNvSpPr txBox="1"/>
          <p:nvPr/>
        </p:nvSpPr>
        <p:spPr>
          <a:xfrm>
            <a:off x="5747472" y="4607800"/>
            <a:ext cx="3033203" cy="369332"/>
          </a:xfrm>
          <a:prstGeom prst="rect">
            <a:avLst/>
          </a:prstGeom>
          <a:noFill/>
        </p:spPr>
        <p:txBody>
          <a:bodyPr wrap="none" lIns="91440" tIns="45720" rIns="91440" bIns="45720" rtlCol="0" anchor="t">
            <a:spAutoFit/>
          </a:bodyPr>
          <a:lstStyle/>
          <a:p>
            <a:r>
              <a:rPr lang="en-US"/>
              <a:t>ICS '22 | June 27</a:t>
            </a:r>
            <a:r>
              <a:rPr lang="en-US" baseline="30000"/>
              <a:t>th</a:t>
            </a:r>
            <a:r>
              <a:rPr lang="en-US"/>
              <a:t> – 30</a:t>
            </a:r>
            <a:r>
              <a:rPr lang="en-US" baseline="30000"/>
              <a:t>th</a:t>
            </a:r>
            <a:r>
              <a:rPr lang="en-US"/>
              <a:t>  2022</a:t>
            </a:r>
          </a:p>
        </p:txBody>
      </p:sp>
      <p:pic>
        <p:nvPicPr>
          <p:cNvPr id="4" name="Picture 3" descr="A picture containing text, clipart, tableware, plate&#10;&#10;Description automatically generated">
            <a:extLst>
              <a:ext uri="{FF2B5EF4-FFF2-40B4-BE49-F238E27FC236}">
                <a16:creationId xmlns:a16="http://schemas.microsoft.com/office/drawing/2014/main" id="{BCE55C31-D007-8144-AD7D-4DE923BD0EF8}"/>
              </a:ext>
            </a:extLst>
          </p:cNvPr>
          <p:cNvPicPr>
            <a:picLocks noChangeAspect="1"/>
          </p:cNvPicPr>
          <p:nvPr/>
        </p:nvPicPr>
        <p:blipFill>
          <a:blip r:embed="rId4"/>
          <a:stretch>
            <a:fillRect/>
          </a:stretch>
        </p:blipFill>
        <p:spPr>
          <a:xfrm>
            <a:off x="3877329" y="3809460"/>
            <a:ext cx="3412393" cy="619496"/>
          </a:xfrm>
          <a:prstGeom prst="rect">
            <a:avLst/>
          </a:prstGeom>
        </p:spPr>
      </p:pic>
      <p:sp>
        <p:nvSpPr>
          <p:cNvPr id="5" name="TextBox 4">
            <a:extLst>
              <a:ext uri="{FF2B5EF4-FFF2-40B4-BE49-F238E27FC236}">
                <a16:creationId xmlns:a16="http://schemas.microsoft.com/office/drawing/2014/main" id="{C5BF2C51-FEEE-9FFA-EDBF-2FD2AD4BA7B5}"/>
              </a:ext>
            </a:extLst>
          </p:cNvPr>
          <p:cNvSpPr txBox="1"/>
          <p:nvPr/>
        </p:nvSpPr>
        <p:spPr>
          <a:xfrm>
            <a:off x="2939119" y="2991997"/>
            <a:ext cx="3265762" cy="369332"/>
          </a:xfrm>
          <a:prstGeom prst="rect">
            <a:avLst/>
          </a:prstGeom>
          <a:noFill/>
        </p:spPr>
        <p:txBody>
          <a:bodyPr wrap="square" rtlCol="0">
            <a:spAutoFit/>
          </a:bodyPr>
          <a:lstStyle/>
          <a:p>
            <a:r>
              <a:rPr lang="en-US" dirty="0"/>
              <a:t>Contact: </a:t>
            </a:r>
            <a:r>
              <a:rPr lang="en-US" dirty="0" err="1"/>
              <a:t>kadhitha@purdue.edu</a:t>
            </a:r>
            <a:endParaRPr lang="en-US" dirty="0"/>
          </a:p>
        </p:txBody>
      </p:sp>
    </p:spTree>
    <p:extLst>
      <p:ext uri="{BB962C8B-B14F-4D97-AF65-F5344CB8AC3E}">
        <p14:creationId xmlns:p14="http://schemas.microsoft.com/office/powerpoint/2010/main" val="3441408290"/>
      </p:ext>
    </p:extLst>
  </p:cSld>
  <p:clrMapOvr>
    <a:masterClrMapping/>
  </p:clrMapOvr>
  <mc:AlternateContent xmlns:mc="http://schemas.openxmlformats.org/markup-compatibility/2006" xmlns:p14="http://schemas.microsoft.com/office/powerpoint/2010/main">
    <mc:Choice Requires="p14">
      <p:transition spd="slow" p14:dur="2000" advTm="16474"/>
    </mc:Choice>
    <mc:Fallback xmlns="">
      <p:transition spd="slow" advTm="1647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A4BA-02C1-9C7F-B942-F369CC0FEA82}"/>
              </a:ext>
            </a:extLst>
          </p:cNvPr>
          <p:cNvSpPr>
            <a:spLocks noGrp="1"/>
          </p:cNvSpPr>
          <p:nvPr>
            <p:ph type="title"/>
          </p:nvPr>
        </p:nvSpPr>
        <p:spPr/>
        <p:txBody>
          <a:bodyPr>
            <a:normAutofit/>
          </a:bodyPr>
          <a:lstStyle/>
          <a:p>
            <a:r>
              <a:rPr lang="en-US"/>
              <a:t>Tensors are everywhere</a:t>
            </a:r>
          </a:p>
        </p:txBody>
      </p:sp>
      <p:pic>
        <p:nvPicPr>
          <p:cNvPr id="6" name="Picture 5" descr="Diagram&#10;&#10;Description automatically generated">
            <a:extLst>
              <a:ext uri="{FF2B5EF4-FFF2-40B4-BE49-F238E27FC236}">
                <a16:creationId xmlns:a16="http://schemas.microsoft.com/office/drawing/2014/main" id="{7F7AB2C0-4D78-B770-3575-0DDAEAAC6297}"/>
              </a:ext>
            </a:extLst>
          </p:cNvPr>
          <p:cNvPicPr>
            <a:picLocks noChangeAspect="1"/>
          </p:cNvPicPr>
          <p:nvPr/>
        </p:nvPicPr>
        <p:blipFill>
          <a:blip r:embed="rId3"/>
          <a:stretch>
            <a:fillRect/>
          </a:stretch>
        </p:blipFill>
        <p:spPr>
          <a:xfrm>
            <a:off x="805272" y="1811229"/>
            <a:ext cx="1291897" cy="690242"/>
          </a:xfrm>
          <a:prstGeom prst="rect">
            <a:avLst/>
          </a:prstGeom>
        </p:spPr>
      </p:pic>
      <p:sp>
        <p:nvSpPr>
          <p:cNvPr id="7" name="TextBox 6">
            <a:extLst>
              <a:ext uri="{FF2B5EF4-FFF2-40B4-BE49-F238E27FC236}">
                <a16:creationId xmlns:a16="http://schemas.microsoft.com/office/drawing/2014/main" id="{381A7EDC-8380-A15A-CAAE-1B28D33E6DE3}"/>
              </a:ext>
            </a:extLst>
          </p:cNvPr>
          <p:cNvSpPr txBox="1"/>
          <p:nvPr/>
        </p:nvSpPr>
        <p:spPr>
          <a:xfrm>
            <a:off x="821393" y="1280877"/>
            <a:ext cx="2270235" cy="307777"/>
          </a:xfrm>
          <a:prstGeom prst="rect">
            <a:avLst/>
          </a:prstGeom>
          <a:noFill/>
        </p:spPr>
        <p:txBody>
          <a:bodyPr wrap="square" rtlCol="0">
            <a:spAutoFit/>
          </a:bodyPr>
          <a:lstStyle/>
          <a:p>
            <a:r>
              <a:rPr lang="en-US" sz="1400"/>
              <a:t>Machine Learning</a:t>
            </a:r>
          </a:p>
        </p:txBody>
      </p:sp>
      <p:sp>
        <p:nvSpPr>
          <p:cNvPr id="8" name="TextBox 7">
            <a:extLst>
              <a:ext uri="{FF2B5EF4-FFF2-40B4-BE49-F238E27FC236}">
                <a16:creationId xmlns:a16="http://schemas.microsoft.com/office/drawing/2014/main" id="{90EA06F4-6CC3-8BA3-4D8B-F124B19D9249}"/>
              </a:ext>
            </a:extLst>
          </p:cNvPr>
          <p:cNvSpPr txBox="1"/>
          <p:nvPr/>
        </p:nvSpPr>
        <p:spPr>
          <a:xfrm>
            <a:off x="628650" y="2520285"/>
            <a:ext cx="2127468" cy="276999"/>
          </a:xfrm>
          <a:prstGeom prst="rect">
            <a:avLst/>
          </a:prstGeom>
          <a:noFill/>
        </p:spPr>
        <p:txBody>
          <a:bodyPr wrap="square" rtlCol="0">
            <a:spAutoFit/>
          </a:bodyPr>
          <a:lstStyle/>
          <a:p>
            <a:r>
              <a:rPr lang="en-US" sz="1200"/>
              <a:t>Convolutional Neural Networks</a:t>
            </a:r>
          </a:p>
        </p:txBody>
      </p:sp>
      <p:pic>
        <p:nvPicPr>
          <p:cNvPr id="10" name="Picture 9" descr="Diagram&#10;&#10;Description automatically generated">
            <a:extLst>
              <a:ext uri="{FF2B5EF4-FFF2-40B4-BE49-F238E27FC236}">
                <a16:creationId xmlns:a16="http://schemas.microsoft.com/office/drawing/2014/main" id="{22C44265-235E-5809-DD44-8B497135DBEB}"/>
              </a:ext>
            </a:extLst>
          </p:cNvPr>
          <p:cNvPicPr>
            <a:picLocks noChangeAspect="1"/>
          </p:cNvPicPr>
          <p:nvPr/>
        </p:nvPicPr>
        <p:blipFill>
          <a:blip r:embed="rId4"/>
          <a:stretch>
            <a:fillRect/>
          </a:stretch>
        </p:blipFill>
        <p:spPr>
          <a:xfrm>
            <a:off x="826511" y="2917027"/>
            <a:ext cx="1524548" cy="711277"/>
          </a:xfrm>
          <a:prstGeom prst="rect">
            <a:avLst/>
          </a:prstGeom>
        </p:spPr>
      </p:pic>
      <p:sp>
        <p:nvSpPr>
          <p:cNvPr id="11" name="TextBox 10">
            <a:extLst>
              <a:ext uri="{FF2B5EF4-FFF2-40B4-BE49-F238E27FC236}">
                <a16:creationId xmlns:a16="http://schemas.microsoft.com/office/drawing/2014/main" id="{9C93ED9B-401F-2D22-A7C0-6C2D3324081D}"/>
              </a:ext>
            </a:extLst>
          </p:cNvPr>
          <p:cNvSpPr txBox="1"/>
          <p:nvPr/>
        </p:nvSpPr>
        <p:spPr>
          <a:xfrm>
            <a:off x="628650" y="3748047"/>
            <a:ext cx="1645143" cy="276999"/>
          </a:xfrm>
          <a:prstGeom prst="rect">
            <a:avLst/>
          </a:prstGeom>
          <a:noFill/>
        </p:spPr>
        <p:txBody>
          <a:bodyPr wrap="square" rtlCol="0">
            <a:spAutoFit/>
          </a:bodyPr>
          <a:lstStyle/>
          <a:p>
            <a:r>
              <a:rPr lang="en-US" sz="1200"/>
              <a:t>Graph Neural Networks</a:t>
            </a:r>
          </a:p>
        </p:txBody>
      </p:sp>
      <p:sp>
        <p:nvSpPr>
          <p:cNvPr id="12" name="TextBox 11">
            <a:extLst>
              <a:ext uri="{FF2B5EF4-FFF2-40B4-BE49-F238E27FC236}">
                <a16:creationId xmlns:a16="http://schemas.microsoft.com/office/drawing/2014/main" id="{87CD8D47-97F8-0E4E-0B5D-F562F70F270B}"/>
              </a:ext>
            </a:extLst>
          </p:cNvPr>
          <p:cNvSpPr txBox="1"/>
          <p:nvPr/>
        </p:nvSpPr>
        <p:spPr>
          <a:xfrm>
            <a:off x="4372850" y="1280877"/>
            <a:ext cx="3371849" cy="307777"/>
          </a:xfrm>
          <a:prstGeom prst="rect">
            <a:avLst/>
          </a:prstGeom>
          <a:noFill/>
        </p:spPr>
        <p:txBody>
          <a:bodyPr wrap="square" rtlCol="0">
            <a:spAutoFit/>
          </a:bodyPr>
          <a:lstStyle/>
          <a:p>
            <a:r>
              <a:rPr lang="en-US" sz="1400"/>
              <a:t>Science and Engineering, Data Analytics</a:t>
            </a:r>
          </a:p>
        </p:txBody>
      </p:sp>
      <p:pic>
        <p:nvPicPr>
          <p:cNvPr id="14" name="Picture 13" descr="A picture containing text, clock&#10;&#10;Description automatically generated">
            <a:extLst>
              <a:ext uri="{FF2B5EF4-FFF2-40B4-BE49-F238E27FC236}">
                <a16:creationId xmlns:a16="http://schemas.microsoft.com/office/drawing/2014/main" id="{B2D1E479-BE0A-C845-B3F1-E2C38BFADC0E}"/>
              </a:ext>
            </a:extLst>
          </p:cNvPr>
          <p:cNvPicPr>
            <a:picLocks noChangeAspect="1"/>
          </p:cNvPicPr>
          <p:nvPr/>
        </p:nvPicPr>
        <p:blipFill>
          <a:blip r:embed="rId5"/>
          <a:stretch>
            <a:fillRect/>
          </a:stretch>
        </p:blipFill>
        <p:spPr>
          <a:xfrm>
            <a:off x="3436882" y="1764757"/>
            <a:ext cx="1871936" cy="705217"/>
          </a:xfrm>
          <a:prstGeom prst="rect">
            <a:avLst/>
          </a:prstGeom>
        </p:spPr>
      </p:pic>
      <p:sp>
        <p:nvSpPr>
          <p:cNvPr id="15" name="TextBox 14">
            <a:extLst>
              <a:ext uri="{FF2B5EF4-FFF2-40B4-BE49-F238E27FC236}">
                <a16:creationId xmlns:a16="http://schemas.microsoft.com/office/drawing/2014/main" id="{2E159C68-B876-6C42-A22D-3B9734B3A418}"/>
              </a:ext>
            </a:extLst>
          </p:cNvPr>
          <p:cNvSpPr txBox="1"/>
          <p:nvPr/>
        </p:nvSpPr>
        <p:spPr>
          <a:xfrm>
            <a:off x="3436882" y="2569058"/>
            <a:ext cx="2127468" cy="461665"/>
          </a:xfrm>
          <a:prstGeom prst="rect">
            <a:avLst/>
          </a:prstGeom>
          <a:noFill/>
        </p:spPr>
        <p:txBody>
          <a:bodyPr wrap="square" rtlCol="0">
            <a:spAutoFit/>
          </a:bodyPr>
          <a:lstStyle/>
          <a:p>
            <a:r>
              <a:rPr lang="en-US" sz="1200"/>
              <a:t>Quantum Chemistry</a:t>
            </a:r>
            <a:br>
              <a:rPr lang="en-US" sz="1200"/>
            </a:br>
            <a:r>
              <a:rPr lang="en-US" sz="1200"/>
              <a:t>(Circuit Simulations)</a:t>
            </a:r>
          </a:p>
        </p:txBody>
      </p:sp>
      <p:pic>
        <p:nvPicPr>
          <p:cNvPr id="19" name="Picture 18" descr="Chart&#10;&#10;Description automatically generated">
            <a:extLst>
              <a:ext uri="{FF2B5EF4-FFF2-40B4-BE49-F238E27FC236}">
                <a16:creationId xmlns:a16="http://schemas.microsoft.com/office/drawing/2014/main" id="{DD3496EC-E5A0-359E-796B-A64700104C5B}"/>
              </a:ext>
            </a:extLst>
          </p:cNvPr>
          <p:cNvPicPr>
            <a:picLocks noChangeAspect="1"/>
          </p:cNvPicPr>
          <p:nvPr/>
        </p:nvPicPr>
        <p:blipFill>
          <a:blip r:embed="rId6"/>
          <a:stretch>
            <a:fillRect/>
          </a:stretch>
        </p:blipFill>
        <p:spPr>
          <a:xfrm>
            <a:off x="3680221" y="3226331"/>
            <a:ext cx="1169495" cy="844853"/>
          </a:xfrm>
          <a:prstGeom prst="rect">
            <a:avLst/>
          </a:prstGeom>
        </p:spPr>
      </p:pic>
      <p:sp>
        <p:nvSpPr>
          <p:cNvPr id="20" name="TextBox 19">
            <a:extLst>
              <a:ext uri="{FF2B5EF4-FFF2-40B4-BE49-F238E27FC236}">
                <a16:creationId xmlns:a16="http://schemas.microsoft.com/office/drawing/2014/main" id="{A0159B48-F3F2-E002-3BF0-7AA59AB1EC9C}"/>
              </a:ext>
            </a:extLst>
          </p:cNvPr>
          <p:cNvSpPr txBox="1"/>
          <p:nvPr/>
        </p:nvSpPr>
        <p:spPr>
          <a:xfrm>
            <a:off x="3501010" y="4196808"/>
            <a:ext cx="1645143" cy="276999"/>
          </a:xfrm>
          <a:prstGeom prst="rect">
            <a:avLst/>
          </a:prstGeom>
          <a:noFill/>
        </p:spPr>
        <p:txBody>
          <a:bodyPr wrap="square" rtlCol="0">
            <a:spAutoFit/>
          </a:bodyPr>
          <a:lstStyle/>
          <a:p>
            <a:r>
              <a:rPr lang="en-US" sz="1200"/>
              <a:t>General Relativity</a:t>
            </a:r>
          </a:p>
        </p:txBody>
      </p:sp>
      <p:pic>
        <p:nvPicPr>
          <p:cNvPr id="22" name="Picture 21" descr="A picture containing text&#10;&#10;Description automatically generated">
            <a:extLst>
              <a:ext uri="{FF2B5EF4-FFF2-40B4-BE49-F238E27FC236}">
                <a16:creationId xmlns:a16="http://schemas.microsoft.com/office/drawing/2014/main" id="{D81D468E-27B6-00FA-5153-96B59AD9C946}"/>
              </a:ext>
            </a:extLst>
          </p:cNvPr>
          <p:cNvPicPr>
            <a:picLocks noChangeAspect="1"/>
          </p:cNvPicPr>
          <p:nvPr/>
        </p:nvPicPr>
        <p:blipFill>
          <a:blip r:embed="rId7"/>
          <a:stretch>
            <a:fillRect/>
          </a:stretch>
        </p:blipFill>
        <p:spPr>
          <a:xfrm>
            <a:off x="6093425" y="1704701"/>
            <a:ext cx="1565818" cy="819625"/>
          </a:xfrm>
          <a:prstGeom prst="rect">
            <a:avLst/>
          </a:prstGeom>
        </p:spPr>
      </p:pic>
      <p:sp>
        <p:nvSpPr>
          <p:cNvPr id="23" name="TextBox 22">
            <a:extLst>
              <a:ext uri="{FF2B5EF4-FFF2-40B4-BE49-F238E27FC236}">
                <a16:creationId xmlns:a16="http://schemas.microsoft.com/office/drawing/2014/main" id="{CC65DF15-67EB-D635-561D-33C9F0DE1336}"/>
              </a:ext>
            </a:extLst>
          </p:cNvPr>
          <p:cNvSpPr txBox="1"/>
          <p:nvPr/>
        </p:nvSpPr>
        <p:spPr>
          <a:xfrm>
            <a:off x="5793602" y="2560647"/>
            <a:ext cx="2606624" cy="461665"/>
          </a:xfrm>
          <a:prstGeom prst="rect">
            <a:avLst/>
          </a:prstGeom>
          <a:noFill/>
        </p:spPr>
        <p:txBody>
          <a:bodyPr wrap="square" rtlCol="0">
            <a:spAutoFit/>
          </a:bodyPr>
          <a:lstStyle/>
          <a:p>
            <a:r>
              <a:rPr lang="en-US" sz="1200"/>
              <a:t>Analytics for movie ratings, product recommendations, social suggestions</a:t>
            </a:r>
          </a:p>
        </p:txBody>
      </p:sp>
      <p:pic>
        <p:nvPicPr>
          <p:cNvPr id="4" name="Picture 3" descr="A picture containing text, blackboard&#10;&#10;Description automatically generated">
            <a:extLst>
              <a:ext uri="{FF2B5EF4-FFF2-40B4-BE49-F238E27FC236}">
                <a16:creationId xmlns:a16="http://schemas.microsoft.com/office/drawing/2014/main" id="{68351C88-20A4-9BAA-4FB6-05B455E82D3F}"/>
              </a:ext>
            </a:extLst>
          </p:cNvPr>
          <p:cNvPicPr>
            <a:picLocks noChangeAspect="1"/>
          </p:cNvPicPr>
          <p:nvPr/>
        </p:nvPicPr>
        <p:blipFill>
          <a:blip r:embed="rId8"/>
          <a:stretch>
            <a:fillRect/>
          </a:stretch>
        </p:blipFill>
        <p:spPr>
          <a:xfrm>
            <a:off x="6178878" y="3238480"/>
            <a:ext cx="1480363" cy="832704"/>
          </a:xfrm>
          <a:prstGeom prst="rect">
            <a:avLst/>
          </a:prstGeom>
        </p:spPr>
      </p:pic>
      <p:sp>
        <p:nvSpPr>
          <p:cNvPr id="17" name="TextBox 16">
            <a:extLst>
              <a:ext uri="{FF2B5EF4-FFF2-40B4-BE49-F238E27FC236}">
                <a16:creationId xmlns:a16="http://schemas.microsoft.com/office/drawing/2014/main" id="{7A32759B-8C7F-A1B2-E3F1-146B84EBD649}"/>
              </a:ext>
            </a:extLst>
          </p:cNvPr>
          <p:cNvSpPr txBox="1"/>
          <p:nvPr/>
        </p:nvSpPr>
        <p:spPr>
          <a:xfrm>
            <a:off x="6178879" y="4212363"/>
            <a:ext cx="1645143" cy="461665"/>
          </a:xfrm>
          <a:prstGeom prst="rect">
            <a:avLst/>
          </a:prstGeom>
          <a:noFill/>
        </p:spPr>
        <p:txBody>
          <a:bodyPr wrap="square" rtlCol="0">
            <a:spAutoFit/>
          </a:bodyPr>
          <a:lstStyle/>
          <a:p>
            <a:r>
              <a:rPr lang="en-US" sz="1200"/>
              <a:t>Any application that uses linear algebra</a:t>
            </a:r>
          </a:p>
        </p:txBody>
      </p:sp>
      <p:sp>
        <p:nvSpPr>
          <p:cNvPr id="3" name="Slide Number Placeholder 2">
            <a:extLst>
              <a:ext uri="{FF2B5EF4-FFF2-40B4-BE49-F238E27FC236}">
                <a16:creationId xmlns:a16="http://schemas.microsoft.com/office/drawing/2014/main" id="{02CE8676-1874-BC3E-FED4-8BF9391150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23969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13BE-4E41-30D0-5EF9-4531407000EA}"/>
              </a:ext>
            </a:extLst>
          </p:cNvPr>
          <p:cNvSpPr>
            <a:spLocks noGrp="1"/>
          </p:cNvSpPr>
          <p:nvPr>
            <p:ph type="title"/>
          </p:nvPr>
        </p:nvSpPr>
        <p:spPr/>
        <p:txBody>
          <a:bodyPr/>
          <a:lstStyle/>
          <a:p>
            <a:r>
              <a:rPr lang="en-US"/>
              <a:t>Tensor Computations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6E26C-ADA0-6966-708D-2968D4F01A1F}"/>
                  </a:ext>
                </a:extLst>
              </p:cNvPr>
              <p:cNvSpPr txBox="1"/>
              <p:nvPr/>
            </p:nvSpPr>
            <p:spPr>
              <a:xfrm>
                <a:off x="4390634" y="2116843"/>
                <a:ext cx="1723292"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𝑖𝑘</m:t>
                          </m:r>
                        </m:sub>
                      </m:sSub>
                      <m:r>
                        <a:rPr lang="en-US" i="1" smtClean="0">
                          <a:latin typeface="Cambria Math" panose="02040503050406030204" pitchFamily="18" charset="0"/>
                        </a:rPr>
                        <m:t>=</m:t>
                      </m:r>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𝑘</m:t>
                          </m:r>
                        </m:sub>
                        <m:sup/>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𝑖𝑗</m:t>
                              </m:r>
                            </m:sub>
                          </m:sSub>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𝑗𝑘</m:t>
                              </m:r>
                            </m:sub>
                          </m:sSub>
                        </m:e>
                      </m:nary>
                    </m:oMath>
                  </m:oMathPara>
                </a14:m>
                <a:endParaRPr lang="en-US" dirty="0"/>
              </a:p>
            </p:txBody>
          </p:sp>
        </mc:Choice>
        <mc:Fallback xmlns="">
          <p:sp>
            <p:nvSpPr>
              <p:cNvPr id="7" name="TextBox 6">
                <a:extLst>
                  <a:ext uri="{FF2B5EF4-FFF2-40B4-BE49-F238E27FC236}">
                    <a16:creationId xmlns:a16="http://schemas.microsoft.com/office/drawing/2014/main" id="{8CA6E26C-ADA0-6966-708D-2968D4F01A1F}"/>
                  </a:ext>
                </a:extLst>
              </p:cNvPr>
              <p:cNvSpPr txBox="1">
                <a:spLocks noRot="1" noChangeAspect="1" noMove="1" noResize="1" noEditPoints="1" noAdjustHandles="1" noChangeArrowheads="1" noChangeShapeType="1" noTextEdit="1"/>
              </p:cNvSpPr>
              <p:nvPr/>
            </p:nvSpPr>
            <p:spPr>
              <a:xfrm>
                <a:off x="4390634" y="2116843"/>
                <a:ext cx="1723292" cy="512063"/>
              </a:xfrm>
              <a:prstGeom prst="rect">
                <a:avLst/>
              </a:prstGeom>
              <a:blipFill>
                <a:blip r:embed="rId6"/>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DDC5A3E-C5E2-185F-CFE4-4D2A705AFB0F}"/>
              </a:ext>
            </a:extLst>
          </p:cNvPr>
          <p:cNvSpPr txBox="1"/>
          <p:nvPr/>
        </p:nvSpPr>
        <p:spPr>
          <a:xfrm>
            <a:off x="4500364" y="2677880"/>
            <a:ext cx="2301596" cy="276999"/>
          </a:xfrm>
          <a:prstGeom prst="rect">
            <a:avLst/>
          </a:prstGeom>
          <a:noFill/>
        </p:spPr>
        <p:txBody>
          <a:bodyPr wrap="square" rtlCol="0">
            <a:spAutoFit/>
          </a:bodyPr>
          <a:lstStyle/>
          <a:p>
            <a:r>
              <a:rPr lang="en-US" sz="1200"/>
              <a:t>Matrix Multiplication</a:t>
            </a:r>
          </a:p>
        </p:txBody>
      </p:sp>
      <p:sp>
        <p:nvSpPr>
          <p:cNvPr id="9" name="TextBox 8">
            <a:extLst>
              <a:ext uri="{FF2B5EF4-FFF2-40B4-BE49-F238E27FC236}">
                <a16:creationId xmlns:a16="http://schemas.microsoft.com/office/drawing/2014/main" id="{A9DB3A12-3A3D-DEF0-B6CB-B14C46E10552}"/>
              </a:ext>
            </a:extLst>
          </p:cNvPr>
          <p:cNvSpPr txBox="1"/>
          <p:nvPr/>
        </p:nvSpPr>
        <p:spPr>
          <a:xfrm>
            <a:off x="6935728" y="2677880"/>
            <a:ext cx="2301596" cy="276999"/>
          </a:xfrm>
          <a:prstGeom prst="rect">
            <a:avLst/>
          </a:prstGeom>
          <a:noFill/>
        </p:spPr>
        <p:txBody>
          <a:bodyPr wrap="square" rtlCol="0">
            <a:spAutoFit/>
          </a:bodyPr>
          <a:lstStyle/>
          <a:p>
            <a:r>
              <a:rPr lang="en-US" sz="1200"/>
              <a:t>Hadamard Product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5DC7B4B-90D9-A780-65B3-4920C492394F}"/>
                  </a:ext>
                </a:extLst>
              </p:cNvPr>
              <p:cNvSpPr txBox="1"/>
              <p:nvPr/>
            </p:nvSpPr>
            <p:spPr>
              <a:xfrm>
                <a:off x="7051342" y="2265839"/>
                <a:ext cx="1226170"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𝑖𝑗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𝑖𝑗</m:t>
                          </m:r>
                        </m:sub>
                      </m:sSub>
                    </m:oMath>
                  </m:oMathPara>
                </a14:m>
                <a:endParaRPr lang="en-US"/>
              </a:p>
            </p:txBody>
          </p:sp>
        </mc:Choice>
        <mc:Fallback xmlns="">
          <p:sp>
            <p:nvSpPr>
              <p:cNvPr id="10" name="TextBox 9">
                <a:extLst>
                  <a:ext uri="{FF2B5EF4-FFF2-40B4-BE49-F238E27FC236}">
                    <a16:creationId xmlns:a16="http://schemas.microsoft.com/office/drawing/2014/main" id="{B5DC7B4B-90D9-A780-65B3-4920C492394F}"/>
                  </a:ext>
                </a:extLst>
              </p:cNvPr>
              <p:cNvSpPr txBox="1">
                <a:spLocks noRot="1" noChangeAspect="1" noMove="1" noResize="1" noEditPoints="1" noAdjustHandles="1" noChangeArrowheads="1" noChangeShapeType="1" noTextEdit="1"/>
              </p:cNvSpPr>
              <p:nvPr/>
            </p:nvSpPr>
            <p:spPr>
              <a:xfrm>
                <a:off x="7051342" y="2265839"/>
                <a:ext cx="1226170" cy="299313"/>
              </a:xfrm>
              <a:prstGeom prst="rect">
                <a:avLst/>
              </a:prstGeom>
              <a:blipFill>
                <a:blip r:embed="rId7"/>
                <a:stretch>
                  <a:fillRect l="-4478" r="-2985" b="-26531"/>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4EC6CDDE-C2DA-945F-CEEA-676208BD4BA3}"/>
              </a:ext>
            </a:extLst>
          </p:cNvPr>
          <p:cNvSpPr/>
          <p:nvPr/>
        </p:nvSpPr>
        <p:spPr>
          <a:xfrm>
            <a:off x="2681686" y="1901980"/>
            <a:ext cx="914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Cube 13">
            <a:extLst>
              <a:ext uri="{FF2B5EF4-FFF2-40B4-BE49-F238E27FC236}">
                <a16:creationId xmlns:a16="http://schemas.microsoft.com/office/drawing/2014/main" id="{F886D1A5-86A2-5A28-0697-A95C853111F9}"/>
              </a:ext>
            </a:extLst>
          </p:cNvPr>
          <p:cNvSpPr/>
          <p:nvPr/>
        </p:nvSpPr>
        <p:spPr>
          <a:xfrm>
            <a:off x="1068122" y="3363216"/>
            <a:ext cx="914400" cy="91440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id="{8D11D183-287C-46DB-9F09-FCEFB000F69E}"/>
              </a:ext>
            </a:extLst>
          </p:cNvPr>
          <p:cNvSpPr/>
          <p:nvPr/>
        </p:nvSpPr>
        <p:spPr>
          <a:xfrm>
            <a:off x="2810528" y="3390688"/>
            <a:ext cx="228600" cy="22860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3C01DDBA-48BC-A4FE-4163-72957443AB51}"/>
              </a:ext>
            </a:extLst>
          </p:cNvPr>
          <p:cNvSpPr/>
          <p:nvPr/>
        </p:nvSpPr>
        <p:spPr>
          <a:xfrm>
            <a:off x="2810528" y="3736380"/>
            <a:ext cx="228600" cy="22860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Cube 17">
            <a:extLst>
              <a:ext uri="{FF2B5EF4-FFF2-40B4-BE49-F238E27FC236}">
                <a16:creationId xmlns:a16="http://schemas.microsoft.com/office/drawing/2014/main" id="{4794070F-816D-A8A8-31BE-3A30567CFCF3}"/>
              </a:ext>
            </a:extLst>
          </p:cNvPr>
          <p:cNvSpPr/>
          <p:nvPr/>
        </p:nvSpPr>
        <p:spPr>
          <a:xfrm>
            <a:off x="2810528" y="4076488"/>
            <a:ext cx="228600" cy="22860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BF4C17-FFFA-2EA9-BE1F-F9D28EB7262E}"/>
              </a:ext>
            </a:extLst>
          </p:cNvPr>
          <p:cNvSpPr/>
          <p:nvPr/>
        </p:nvSpPr>
        <p:spPr>
          <a:xfrm>
            <a:off x="1878746" y="1906265"/>
            <a:ext cx="94593"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9A2463-AA29-0FEB-39B2-6AAC1EFD6142}"/>
              </a:ext>
            </a:extLst>
          </p:cNvPr>
          <p:cNvSpPr/>
          <p:nvPr/>
        </p:nvSpPr>
        <p:spPr>
          <a:xfrm>
            <a:off x="927725" y="2498339"/>
            <a:ext cx="91440" cy="914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B21EF3B-45FF-6D48-2BDA-E3E181F3EA27}"/>
              </a:ext>
            </a:extLst>
          </p:cNvPr>
          <p:cNvSpPr txBox="1"/>
          <p:nvPr/>
        </p:nvSpPr>
        <p:spPr>
          <a:xfrm>
            <a:off x="722488" y="1407963"/>
            <a:ext cx="3130061" cy="276999"/>
          </a:xfrm>
          <a:prstGeom prst="rect">
            <a:avLst/>
          </a:prstGeom>
          <a:noFill/>
        </p:spPr>
        <p:txBody>
          <a:bodyPr wrap="square" rtlCol="0">
            <a:spAutoFit/>
          </a:bodyPr>
          <a:lstStyle/>
          <a:p>
            <a:r>
              <a:rPr lang="en-US" sz="1200"/>
              <a:t>A tensor is an N-dimensional array of data</a:t>
            </a:r>
          </a:p>
        </p:txBody>
      </p:sp>
      <p:sp>
        <p:nvSpPr>
          <p:cNvPr id="23" name="TextBox 22">
            <a:extLst>
              <a:ext uri="{FF2B5EF4-FFF2-40B4-BE49-F238E27FC236}">
                <a16:creationId xmlns:a16="http://schemas.microsoft.com/office/drawing/2014/main" id="{15BC8A77-3451-9327-E9A6-ACBBCF149F98}"/>
              </a:ext>
            </a:extLst>
          </p:cNvPr>
          <p:cNvSpPr txBox="1"/>
          <p:nvPr/>
        </p:nvSpPr>
        <p:spPr>
          <a:xfrm>
            <a:off x="722488" y="2870709"/>
            <a:ext cx="593355" cy="400110"/>
          </a:xfrm>
          <a:prstGeom prst="rect">
            <a:avLst/>
          </a:prstGeom>
          <a:noFill/>
        </p:spPr>
        <p:txBody>
          <a:bodyPr wrap="square" rtlCol="0">
            <a:spAutoFit/>
          </a:bodyPr>
          <a:lstStyle/>
          <a:p>
            <a:r>
              <a:rPr lang="en-US" sz="1000"/>
              <a:t>Order 0</a:t>
            </a:r>
            <a:br>
              <a:rPr lang="en-US" sz="1000"/>
            </a:br>
            <a:r>
              <a:rPr lang="en-US" sz="1000"/>
              <a:t>scalar</a:t>
            </a:r>
          </a:p>
        </p:txBody>
      </p:sp>
      <p:sp>
        <p:nvSpPr>
          <p:cNvPr id="24" name="TextBox 23">
            <a:extLst>
              <a:ext uri="{FF2B5EF4-FFF2-40B4-BE49-F238E27FC236}">
                <a16:creationId xmlns:a16="http://schemas.microsoft.com/office/drawing/2014/main" id="{1E37F08B-88AE-3668-D9CF-44DF0566BA04}"/>
              </a:ext>
            </a:extLst>
          </p:cNvPr>
          <p:cNvSpPr txBox="1"/>
          <p:nvPr/>
        </p:nvSpPr>
        <p:spPr>
          <a:xfrm>
            <a:off x="1629366" y="2870709"/>
            <a:ext cx="593355" cy="400110"/>
          </a:xfrm>
          <a:prstGeom prst="rect">
            <a:avLst/>
          </a:prstGeom>
          <a:noFill/>
        </p:spPr>
        <p:txBody>
          <a:bodyPr wrap="square" rtlCol="0">
            <a:spAutoFit/>
          </a:bodyPr>
          <a:lstStyle/>
          <a:p>
            <a:r>
              <a:rPr lang="en-US" sz="1000"/>
              <a:t>Order 1</a:t>
            </a:r>
            <a:br>
              <a:rPr lang="en-US" sz="1000"/>
            </a:br>
            <a:r>
              <a:rPr lang="en-US" sz="1000"/>
              <a:t>vector</a:t>
            </a:r>
          </a:p>
        </p:txBody>
      </p:sp>
      <p:sp>
        <p:nvSpPr>
          <p:cNvPr id="25" name="TextBox 24">
            <a:extLst>
              <a:ext uri="{FF2B5EF4-FFF2-40B4-BE49-F238E27FC236}">
                <a16:creationId xmlns:a16="http://schemas.microsoft.com/office/drawing/2014/main" id="{043A1699-D8F3-FEEF-3725-A25631258DFC}"/>
              </a:ext>
            </a:extLst>
          </p:cNvPr>
          <p:cNvSpPr txBox="1"/>
          <p:nvPr/>
        </p:nvSpPr>
        <p:spPr>
          <a:xfrm>
            <a:off x="2842209" y="2874926"/>
            <a:ext cx="593355" cy="400110"/>
          </a:xfrm>
          <a:prstGeom prst="rect">
            <a:avLst/>
          </a:prstGeom>
          <a:noFill/>
        </p:spPr>
        <p:txBody>
          <a:bodyPr wrap="square" rtlCol="0">
            <a:spAutoFit/>
          </a:bodyPr>
          <a:lstStyle/>
          <a:p>
            <a:r>
              <a:rPr lang="en-US" sz="1000"/>
              <a:t>Order 2</a:t>
            </a:r>
            <a:br>
              <a:rPr lang="en-US" sz="1000"/>
            </a:br>
            <a:r>
              <a:rPr lang="en-US" sz="1000"/>
              <a:t>matrix</a:t>
            </a:r>
          </a:p>
        </p:txBody>
      </p:sp>
      <p:sp>
        <p:nvSpPr>
          <p:cNvPr id="26" name="TextBox 25">
            <a:extLst>
              <a:ext uri="{FF2B5EF4-FFF2-40B4-BE49-F238E27FC236}">
                <a16:creationId xmlns:a16="http://schemas.microsoft.com/office/drawing/2014/main" id="{CE884403-F13A-046D-A1C0-440F323128BB}"/>
              </a:ext>
            </a:extLst>
          </p:cNvPr>
          <p:cNvSpPr txBox="1"/>
          <p:nvPr/>
        </p:nvSpPr>
        <p:spPr>
          <a:xfrm>
            <a:off x="1019165" y="4318798"/>
            <a:ext cx="963357" cy="246221"/>
          </a:xfrm>
          <a:prstGeom prst="rect">
            <a:avLst/>
          </a:prstGeom>
          <a:noFill/>
        </p:spPr>
        <p:txBody>
          <a:bodyPr wrap="square" rtlCol="0">
            <a:spAutoFit/>
          </a:bodyPr>
          <a:lstStyle/>
          <a:p>
            <a:r>
              <a:rPr lang="en-US" sz="1000"/>
              <a:t>Order 3 tensor</a:t>
            </a:r>
          </a:p>
        </p:txBody>
      </p:sp>
      <p:sp>
        <p:nvSpPr>
          <p:cNvPr id="27" name="TextBox 26">
            <a:extLst>
              <a:ext uri="{FF2B5EF4-FFF2-40B4-BE49-F238E27FC236}">
                <a16:creationId xmlns:a16="http://schemas.microsoft.com/office/drawing/2014/main" id="{3C0ABE06-75B6-5179-AF77-620B3764CE2F}"/>
              </a:ext>
            </a:extLst>
          </p:cNvPr>
          <p:cNvSpPr txBox="1"/>
          <p:nvPr/>
        </p:nvSpPr>
        <p:spPr>
          <a:xfrm>
            <a:off x="2479686" y="4318798"/>
            <a:ext cx="955878" cy="246221"/>
          </a:xfrm>
          <a:prstGeom prst="rect">
            <a:avLst/>
          </a:prstGeom>
          <a:noFill/>
        </p:spPr>
        <p:txBody>
          <a:bodyPr wrap="square" rtlCol="0">
            <a:spAutoFit/>
          </a:bodyPr>
          <a:lstStyle/>
          <a:p>
            <a:r>
              <a:rPr lang="en-US" sz="1000"/>
              <a:t>Order 4 tensor</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57028DA-0905-CE1F-5C40-97E520658973}"/>
                  </a:ext>
                </a:extLst>
              </p:cNvPr>
              <p:cNvSpPr txBox="1"/>
              <p:nvPr/>
            </p:nvSpPr>
            <p:spPr>
              <a:xfrm>
                <a:off x="4320647" y="3425055"/>
                <a:ext cx="1863266"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𝑖𝑗𝑙</m:t>
                          </m:r>
                        </m:sub>
                      </m:sSub>
                      <m:r>
                        <a:rPr lang="en-US" i="1" smtClean="0">
                          <a:latin typeface="Cambria Math" panose="02040503050406030204" pitchFamily="18" charset="0"/>
                        </a:rPr>
                        <m:t>=</m:t>
                      </m:r>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𝑘</m:t>
                          </m:r>
                        </m:sub>
                        <m:sup/>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𝑖𝑗</m:t>
                              </m:r>
                              <m:r>
                                <a:rPr lang="en-US" b="0" i="1" smtClean="0">
                                  <a:latin typeface="Cambria Math" panose="02040503050406030204" pitchFamily="18" charset="0"/>
                                </a:rPr>
                                <m:t>𝑘</m:t>
                              </m:r>
                            </m:sub>
                          </m:sSub>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𝑘</m:t>
                              </m:r>
                              <m:r>
                                <a:rPr lang="en-US" b="0" i="1" smtClean="0">
                                  <a:latin typeface="Cambria Math" panose="02040503050406030204" pitchFamily="18" charset="0"/>
                                </a:rPr>
                                <m:t>𝑙</m:t>
                              </m:r>
                            </m:sub>
                          </m:sSub>
                        </m:e>
                      </m:nary>
                    </m:oMath>
                  </m:oMathPara>
                </a14:m>
                <a:endParaRPr lang="en-US"/>
              </a:p>
            </p:txBody>
          </p:sp>
        </mc:Choice>
        <mc:Fallback xmlns="">
          <p:sp>
            <p:nvSpPr>
              <p:cNvPr id="28" name="TextBox 27">
                <a:extLst>
                  <a:ext uri="{FF2B5EF4-FFF2-40B4-BE49-F238E27FC236}">
                    <a16:creationId xmlns:a16="http://schemas.microsoft.com/office/drawing/2014/main" id="{257028DA-0905-CE1F-5C40-97E520658973}"/>
                  </a:ext>
                </a:extLst>
              </p:cNvPr>
              <p:cNvSpPr txBox="1">
                <a:spLocks noRot="1" noChangeAspect="1" noMove="1" noResize="1" noEditPoints="1" noAdjustHandles="1" noChangeArrowheads="1" noChangeShapeType="1" noTextEdit="1"/>
              </p:cNvSpPr>
              <p:nvPr/>
            </p:nvSpPr>
            <p:spPr>
              <a:xfrm>
                <a:off x="4320647" y="3425055"/>
                <a:ext cx="1863266" cy="5120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0089950-1F84-F767-6146-80AEE3BF12AB}"/>
                  </a:ext>
                </a:extLst>
              </p:cNvPr>
              <p:cNvSpPr txBox="1"/>
              <p:nvPr/>
            </p:nvSpPr>
            <p:spPr>
              <a:xfrm>
                <a:off x="6593076" y="3425055"/>
                <a:ext cx="2142702" cy="512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r>
                        <a:rPr lang="en-US" i="1" smtClean="0">
                          <a:latin typeface="Cambria Math" panose="02040503050406030204" pitchFamily="18" charset="0"/>
                        </a:rPr>
                        <m:t>=</m:t>
                      </m:r>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𝑘</m:t>
                          </m:r>
                        </m:sub>
                        <m:sup/>
                        <m:e>
                          <m:sSub>
                            <m:sSubPr>
                              <m:ctrlPr>
                                <a:rPr lang="en-US" i="1">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𝑖𝑗</m:t>
                              </m:r>
                              <m:r>
                                <a:rPr lang="en-US" b="0" i="1" smtClean="0">
                                  <a:latin typeface="Cambria Math" panose="02040503050406030204" pitchFamily="18" charset="0"/>
                                </a:rPr>
                                <m:t>𝑘</m:t>
                              </m:r>
                            </m:sub>
                          </m:sSub>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𝑘</m:t>
                              </m:r>
                              <m:r>
                                <a:rPr lang="en-US" b="0" i="1" smtClean="0">
                                  <a:latin typeface="Cambria Math" panose="02040503050406030204" pitchFamily="18" charset="0"/>
                                </a:rPr>
                                <m:t>𝑙</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𝑗𝑙</m:t>
                              </m:r>
                            </m:sub>
                          </m:sSub>
                        </m:e>
                      </m:nary>
                    </m:oMath>
                  </m:oMathPara>
                </a14:m>
                <a:endParaRPr lang="en-US"/>
              </a:p>
            </p:txBody>
          </p:sp>
        </mc:Choice>
        <mc:Fallback xmlns="">
          <p:sp>
            <p:nvSpPr>
              <p:cNvPr id="29" name="TextBox 28">
                <a:extLst>
                  <a:ext uri="{FF2B5EF4-FFF2-40B4-BE49-F238E27FC236}">
                    <a16:creationId xmlns:a16="http://schemas.microsoft.com/office/drawing/2014/main" id="{80089950-1F84-F767-6146-80AEE3BF12AB}"/>
                  </a:ext>
                </a:extLst>
              </p:cNvPr>
              <p:cNvSpPr txBox="1">
                <a:spLocks noRot="1" noChangeAspect="1" noMove="1" noResize="1" noEditPoints="1" noAdjustHandles="1" noChangeArrowheads="1" noChangeShapeType="1" noTextEdit="1"/>
              </p:cNvSpPr>
              <p:nvPr/>
            </p:nvSpPr>
            <p:spPr>
              <a:xfrm>
                <a:off x="6593076" y="3425055"/>
                <a:ext cx="2142702" cy="512063"/>
              </a:xfrm>
              <a:prstGeom prst="rect">
                <a:avLst/>
              </a:prstGeom>
              <a:blipFill>
                <a:blip r:embed="rId9"/>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2FD62F0F-3C5A-FE62-2E42-BDACF9FA10F4}"/>
              </a:ext>
            </a:extLst>
          </p:cNvPr>
          <p:cNvSpPr txBox="1"/>
          <p:nvPr/>
        </p:nvSpPr>
        <p:spPr>
          <a:xfrm>
            <a:off x="4500364" y="4075966"/>
            <a:ext cx="2301596" cy="276999"/>
          </a:xfrm>
          <a:prstGeom prst="rect">
            <a:avLst/>
          </a:prstGeom>
          <a:noFill/>
        </p:spPr>
        <p:txBody>
          <a:bodyPr wrap="square" rtlCol="0">
            <a:spAutoFit/>
          </a:bodyPr>
          <a:lstStyle/>
          <a:p>
            <a:r>
              <a:rPr lang="en-US" sz="1200"/>
              <a:t>Tensor Times Matrix</a:t>
            </a:r>
          </a:p>
        </p:txBody>
      </p:sp>
      <p:sp>
        <p:nvSpPr>
          <p:cNvPr id="32" name="TextBox 31">
            <a:extLst>
              <a:ext uri="{FF2B5EF4-FFF2-40B4-BE49-F238E27FC236}">
                <a16:creationId xmlns:a16="http://schemas.microsoft.com/office/drawing/2014/main" id="{9A5BB981-BD74-1746-D59E-9CD82517ABF5}"/>
              </a:ext>
            </a:extLst>
          </p:cNvPr>
          <p:cNvSpPr txBox="1"/>
          <p:nvPr/>
        </p:nvSpPr>
        <p:spPr>
          <a:xfrm>
            <a:off x="6593076" y="3964980"/>
            <a:ext cx="2301596" cy="646331"/>
          </a:xfrm>
          <a:prstGeom prst="rect">
            <a:avLst/>
          </a:prstGeom>
          <a:noFill/>
        </p:spPr>
        <p:txBody>
          <a:bodyPr wrap="square" lIns="91440" tIns="45720" rIns="91440" bIns="45720" rtlCol="0" anchor="t">
            <a:spAutoFit/>
          </a:bodyPr>
          <a:lstStyle/>
          <a:p>
            <a:pPr algn="ctr"/>
            <a:r>
              <a:rPr lang="en-US" sz="1200" dirty="0"/>
              <a:t>MTTKRP</a:t>
            </a:r>
            <a:br>
              <a:rPr lang="en-US" sz="1200" dirty="0"/>
            </a:br>
            <a:r>
              <a:rPr lang="en-US" sz="1200" dirty="0" err="1"/>
              <a:t>Matricized</a:t>
            </a:r>
            <a:r>
              <a:rPr lang="en-US" sz="1200" dirty="0"/>
              <a:t> tensor times Khatri-Rao product</a:t>
            </a:r>
          </a:p>
        </p:txBody>
      </p:sp>
      <p:sp>
        <p:nvSpPr>
          <p:cNvPr id="33" name="TextBox 32">
            <a:extLst>
              <a:ext uri="{FF2B5EF4-FFF2-40B4-BE49-F238E27FC236}">
                <a16:creationId xmlns:a16="http://schemas.microsoft.com/office/drawing/2014/main" id="{9BBADE87-4925-807F-9F2A-FF70148E552C}"/>
              </a:ext>
            </a:extLst>
          </p:cNvPr>
          <p:cNvSpPr txBox="1"/>
          <p:nvPr/>
        </p:nvSpPr>
        <p:spPr>
          <a:xfrm>
            <a:off x="4618882" y="1433816"/>
            <a:ext cx="3658630" cy="276999"/>
          </a:xfrm>
          <a:prstGeom prst="rect">
            <a:avLst/>
          </a:prstGeom>
          <a:noFill/>
        </p:spPr>
        <p:txBody>
          <a:bodyPr wrap="square" rtlCol="0">
            <a:spAutoFit/>
          </a:bodyPr>
          <a:lstStyle/>
          <a:p>
            <a:r>
              <a:rPr lang="en-US" sz="1200" dirty="0"/>
              <a:t>Tensor contractions are a class of tensor computations</a:t>
            </a:r>
          </a:p>
        </p:txBody>
      </p:sp>
      <p:sp>
        <p:nvSpPr>
          <p:cNvPr id="3" name="Slide Number Placeholder 2">
            <a:extLst>
              <a:ext uri="{FF2B5EF4-FFF2-40B4-BE49-F238E27FC236}">
                <a16:creationId xmlns:a16="http://schemas.microsoft.com/office/drawing/2014/main" id="{67C6D3C2-0691-457A-4EC5-12C9B10B31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77091295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3BE7-C791-504A-D9E6-E525ED0AF806}"/>
              </a:ext>
            </a:extLst>
          </p:cNvPr>
          <p:cNvSpPr>
            <a:spLocks noGrp="1"/>
          </p:cNvSpPr>
          <p:nvPr>
            <p:ph type="title"/>
          </p:nvPr>
        </p:nvSpPr>
        <p:spPr>
          <a:xfrm>
            <a:off x="521737" y="248196"/>
            <a:ext cx="7886700" cy="994172"/>
          </a:xfrm>
        </p:spPr>
        <p:txBody>
          <a:bodyPr/>
          <a:lstStyle/>
          <a:p>
            <a:r>
              <a:rPr lang="en-US" dirty="0"/>
              <a:t>Complex Tensor Expression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B431F30-9443-4ACD-B7EA-81AECBD9656A}"/>
                  </a:ext>
                </a:extLst>
              </p:cNvPr>
              <p:cNvSpPr txBox="1"/>
              <p:nvPr/>
            </p:nvSpPr>
            <p:spPr>
              <a:xfrm>
                <a:off x="1238264" y="1606034"/>
                <a:ext cx="2108911" cy="483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𝑖𝑙</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a:rPr lang="en-US" sz="1600" b="0" i="1" smtClean="0">
                              <a:latin typeface="Cambria Math" panose="02040503050406030204" pitchFamily="18" charset="0"/>
                            </a:rPr>
                            <m:t>𝑘𝑗</m:t>
                          </m:r>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r>
                                <a:rPr lang="en-US" sz="1600" i="1">
                                  <a:latin typeface="Cambria Math" panose="02040503050406030204" pitchFamily="18" charset="0"/>
                                </a:rPr>
                                <m:t>𝑘</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𝑘𝑗</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rPr>
                                <m:t>𝑗𝑙</m:t>
                              </m:r>
                            </m:sub>
                          </m:sSub>
                        </m:e>
                      </m:nary>
                    </m:oMath>
                  </m:oMathPara>
                </a14:m>
                <a:endParaRPr lang="en-US" sz="1600" dirty="0"/>
              </a:p>
            </p:txBody>
          </p:sp>
        </mc:Choice>
        <mc:Fallback xmlns="">
          <p:sp>
            <p:nvSpPr>
              <p:cNvPr id="15" name="TextBox 14">
                <a:extLst>
                  <a:ext uri="{FF2B5EF4-FFF2-40B4-BE49-F238E27FC236}">
                    <a16:creationId xmlns:a16="http://schemas.microsoft.com/office/drawing/2014/main" id="{9B431F30-9443-4ACD-B7EA-81AECBD9656A}"/>
                  </a:ext>
                </a:extLst>
              </p:cNvPr>
              <p:cNvSpPr txBox="1">
                <a:spLocks noRot="1" noChangeAspect="1" noMove="1" noResize="1" noEditPoints="1" noAdjustHandles="1" noChangeArrowheads="1" noChangeShapeType="1" noTextEdit="1"/>
              </p:cNvSpPr>
              <p:nvPr/>
            </p:nvSpPr>
            <p:spPr>
              <a:xfrm>
                <a:off x="1238264" y="1606034"/>
                <a:ext cx="2108911" cy="483017"/>
              </a:xfrm>
              <a:prstGeom prst="rect">
                <a:avLst/>
              </a:prstGeom>
              <a:blipFill>
                <a:blip r:embed="rId4"/>
                <a:stretch>
                  <a:fillRect l="-11377" t="-192308" r="-599" b="-2666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B67B22C-C06A-5154-5304-7C2D9D42F1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13" name="Picture 12" descr="Text, letter&#10;&#10;Description automatically generated">
            <a:extLst>
              <a:ext uri="{FF2B5EF4-FFF2-40B4-BE49-F238E27FC236}">
                <a16:creationId xmlns:a16="http://schemas.microsoft.com/office/drawing/2014/main" id="{05723464-37FA-F5C2-330F-67CE6475E474}"/>
              </a:ext>
            </a:extLst>
          </p:cNvPr>
          <p:cNvPicPr>
            <a:picLocks noChangeAspect="1"/>
          </p:cNvPicPr>
          <p:nvPr/>
        </p:nvPicPr>
        <p:blipFill rotWithShape="1">
          <a:blip r:embed="rId5"/>
          <a:srcRect l="2204" t="5366" r="10126" b="7370"/>
          <a:stretch/>
        </p:blipFill>
        <p:spPr>
          <a:xfrm>
            <a:off x="740757" y="2390312"/>
            <a:ext cx="3103928" cy="144429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3DB2C6-E493-24A3-E094-A16B5A3AFFB4}"/>
                  </a:ext>
                </a:extLst>
              </p:cNvPr>
              <p:cNvSpPr txBox="1"/>
              <p:nvPr/>
            </p:nvSpPr>
            <p:spPr>
              <a:xfrm>
                <a:off x="1371063" y="4141647"/>
                <a:ext cx="184331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𝑂</m:t>
                      </m:r>
                      <m:r>
                        <a:rPr lang="en-US" sz="1000" b="0" i="1" smtClean="0">
                          <a:latin typeface="Cambria Math" panose="02040503050406030204" pitchFamily="18" charset="0"/>
                        </a:rPr>
                        <m:t>(</m:t>
                      </m:r>
                      <m:r>
                        <a:rPr lang="en-US" sz="1000" b="0" i="1" smtClean="0">
                          <a:latin typeface="Cambria Math" panose="02040503050406030204" pitchFamily="18" charset="0"/>
                        </a:rPr>
                        <m:t>𝐼𝐽𝐾𝐿</m:t>
                      </m:r>
                      <m:r>
                        <a:rPr lang="en-US" sz="1000" b="0" i="1" smtClean="0">
                          <a:latin typeface="Cambria Math" panose="02040503050406030204" pitchFamily="18" charset="0"/>
                        </a:rPr>
                        <m:t>)</m:t>
                      </m:r>
                    </m:oMath>
                  </m:oMathPara>
                </a14:m>
                <a:endParaRPr lang="en-US" sz="1000" dirty="0"/>
              </a:p>
            </p:txBody>
          </p:sp>
        </mc:Choice>
        <mc:Fallback xmlns="">
          <p:sp>
            <p:nvSpPr>
              <p:cNvPr id="14" name="TextBox 13">
                <a:extLst>
                  <a:ext uri="{FF2B5EF4-FFF2-40B4-BE49-F238E27FC236}">
                    <a16:creationId xmlns:a16="http://schemas.microsoft.com/office/drawing/2014/main" id="{D53DB2C6-E493-24A3-E094-A16B5A3AFFB4}"/>
                  </a:ext>
                </a:extLst>
              </p:cNvPr>
              <p:cNvSpPr txBox="1">
                <a:spLocks noRot="1" noChangeAspect="1" noMove="1" noResize="1" noEditPoints="1" noAdjustHandles="1" noChangeArrowheads="1" noChangeShapeType="1" noTextEdit="1"/>
              </p:cNvSpPr>
              <p:nvPr/>
            </p:nvSpPr>
            <p:spPr>
              <a:xfrm>
                <a:off x="1371063" y="4141647"/>
                <a:ext cx="1843315" cy="400110"/>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298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3BE7-C791-504A-D9E6-E525ED0AF806}"/>
              </a:ext>
            </a:extLst>
          </p:cNvPr>
          <p:cNvSpPr>
            <a:spLocks noGrp="1"/>
          </p:cNvSpPr>
          <p:nvPr>
            <p:ph type="title"/>
          </p:nvPr>
        </p:nvSpPr>
        <p:spPr>
          <a:xfrm>
            <a:off x="521737" y="248196"/>
            <a:ext cx="7886700" cy="994172"/>
          </a:xfrm>
        </p:spPr>
        <p:txBody>
          <a:bodyPr/>
          <a:lstStyle/>
          <a:p>
            <a:r>
              <a:rPr lang="en-US" dirty="0">
                <a:ea typeface="Calibri Light"/>
                <a:cs typeface="Calibri Light"/>
              </a:rPr>
              <a:t>Can we reduce the time complexity?</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5AB8AED-D377-0430-C048-DCCF270A3D64}"/>
                  </a:ext>
                </a:extLst>
              </p:cNvPr>
              <p:cNvSpPr txBox="1"/>
              <p:nvPr/>
            </p:nvSpPr>
            <p:spPr>
              <a:xfrm>
                <a:off x="5874878" y="1847543"/>
                <a:ext cx="1789080" cy="455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𝑖𝑗</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m:rPr>
                              <m:brk m:alnAt="9"/>
                            </m:rPr>
                            <a:rPr lang="en-US" sz="1600" b="0" i="1" smtClean="0">
                              <a:latin typeface="Cambria Math" panose="02040503050406030204" pitchFamily="18" charset="0"/>
                            </a:rPr>
                            <m:t>𝑘</m:t>
                          </m:r>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r>
                                <a:rPr lang="en-US" sz="1600" i="1">
                                  <a:latin typeface="Cambria Math" panose="02040503050406030204" pitchFamily="18" charset="0"/>
                                </a:rPr>
                                <m:t>𝑘</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𝑘𝑗</m:t>
                              </m:r>
                            </m:sub>
                          </m:sSub>
                        </m:e>
                      </m:nary>
                    </m:oMath>
                  </m:oMathPara>
                </a14:m>
                <a:endParaRPr lang="en-US" sz="1600"/>
              </a:p>
            </p:txBody>
          </p:sp>
        </mc:Choice>
        <mc:Fallback xmlns="">
          <p:sp>
            <p:nvSpPr>
              <p:cNvPr id="5" name="TextBox 4">
                <a:extLst>
                  <a:ext uri="{FF2B5EF4-FFF2-40B4-BE49-F238E27FC236}">
                    <a16:creationId xmlns:a16="http://schemas.microsoft.com/office/drawing/2014/main" id="{45AB8AED-D377-0430-C048-DCCF270A3D64}"/>
                  </a:ext>
                </a:extLst>
              </p:cNvPr>
              <p:cNvSpPr txBox="1">
                <a:spLocks noRot="1" noChangeAspect="1" noMove="1" noResize="1" noEditPoints="1" noAdjustHandles="1" noChangeArrowheads="1" noChangeShapeType="1" noTextEdit="1"/>
              </p:cNvSpPr>
              <p:nvPr/>
            </p:nvSpPr>
            <p:spPr>
              <a:xfrm>
                <a:off x="5874878" y="1847543"/>
                <a:ext cx="1789080" cy="455125"/>
              </a:xfrm>
              <a:prstGeom prst="rect">
                <a:avLst/>
              </a:prstGeom>
              <a:blipFill>
                <a:blip r:embed="rId4"/>
                <a:stretch>
                  <a:fillRect l="-14085" t="-202703" r="-1408" b="-286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7E4462-D645-FA65-CD0F-DB0851A80FF8}"/>
                  </a:ext>
                </a:extLst>
              </p:cNvPr>
              <p:cNvSpPr txBox="1"/>
              <p:nvPr/>
            </p:nvSpPr>
            <p:spPr>
              <a:xfrm>
                <a:off x="6053453" y="2538154"/>
                <a:ext cx="1418465" cy="483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𝑖𝑙</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m:rPr>
                              <m:brk m:alnAt="9"/>
                            </m:rPr>
                            <a:rPr lang="en-US" sz="1600" b="0" i="1" smtClean="0">
                              <a:latin typeface="Cambria Math" panose="02040503050406030204" pitchFamily="18" charset="0"/>
                            </a:rPr>
                            <m:t>𝑗</m:t>
                          </m:r>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𝑇</m:t>
                              </m:r>
                            </m:e>
                            <m:sub>
                              <m:r>
                                <a:rPr lang="en-US" sz="1600" i="1">
                                  <a:latin typeface="Cambria Math" panose="02040503050406030204" pitchFamily="18" charset="0"/>
                                </a:rPr>
                                <m:t>𝑖</m:t>
                              </m:r>
                              <m:r>
                                <a:rPr lang="en-US" sz="1600" b="0" i="1" smtClean="0">
                                  <a:latin typeface="Cambria Math" panose="02040503050406030204" pitchFamily="18" charset="0"/>
                                </a:rPr>
                                <m:t>𝑗</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rPr>
                                <m:t>𝑗𝑙</m:t>
                              </m:r>
                            </m:sub>
                          </m:sSub>
                        </m:e>
                      </m:nary>
                    </m:oMath>
                  </m:oMathPara>
                </a14:m>
                <a:endParaRPr lang="en-US" sz="1600"/>
              </a:p>
            </p:txBody>
          </p:sp>
        </mc:Choice>
        <mc:Fallback xmlns="">
          <p:sp>
            <p:nvSpPr>
              <p:cNvPr id="6" name="TextBox 5">
                <a:extLst>
                  <a:ext uri="{FF2B5EF4-FFF2-40B4-BE49-F238E27FC236}">
                    <a16:creationId xmlns:a16="http://schemas.microsoft.com/office/drawing/2014/main" id="{177E4462-D645-FA65-CD0F-DB0851A80FF8}"/>
                  </a:ext>
                </a:extLst>
              </p:cNvPr>
              <p:cNvSpPr txBox="1">
                <a:spLocks noRot="1" noChangeAspect="1" noMove="1" noResize="1" noEditPoints="1" noAdjustHandles="1" noChangeArrowheads="1" noChangeShapeType="1" noTextEdit="1"/>
              </p:cNvSpPr>
              <p:nvPr/>
            </p:nvSpPr>
            <p:spPr>
              <a:xfrm>
                <a:off x="6053453" y="2538154"/>
                <a:ext cx="1418465" cy="483017"/>
              </a:xfrm>
              <a:prstGeom prst="rect">
                <a:avLst/>
              </a:prstGeom>
              <a:blipFill>
                <a:blip r:embed="rId5"/>
                <a:stretch>
                  <a:fillRect l="-17699" t="-187500" r="-885" b="-2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B431F30-9443-4ACD-B7EA-81AECBD9656A}"/>
                  </a:ext>
                </a:extLst>
              </p:cNvPr>
              <p:cNvSpPr txBox="1"/>
              <p:nvPr/>
            </p:nvSpPr>
            <p:spPr>
              <a:xfrm>
                <a:off x="1238264" y="1606034"/>
                <a:ext cx="2108911" cy="483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𝑖𝑙</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a:rPr lang="en-US" sz="1600" b="0" i="1" smtClean="0">
                              <a:latin typeface="Cambria Math" panose="02040503050406030204" pitchFamily="18" charset="0"/>
                            </a:rPr>
                            <m:t>𝑘𝑗</m:t>
                          </m:r>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r>
                                <a:rPr lang="en-US" sz="1600" i="1">
                                  <a:latin typeface="Cambria Math" panose="02040503050406030204" pitchFamily="18" charset="0"/>
                                </a:rPr>
                                <m:t>𝑘</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𝑘𝑗</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rPr>
                                <m:t>𝑗𝑙</m:t>
                              </m:r>
                            </m:sub>
                          </m:sSub>
                        </m:e>
                      </m:nary>
                    </m:oMath>
                  </m:oMathPara>
                </a14:m>
                <a:endParaRPr lang="en-US" sz="1600" dirty="0"/>
              </a:p>
            </p:txBody>
          </p:sp>
        </mc:Choice>
        <mc:Fallback xmlns="">
          <p:sp>
            <p:nvSpPr>
              <p:cNvPr id="15" name="TextBox 14">
                <a:extLst>
                  <a:ext uri="{FF2B5EF4-FFF2-40B4-BE49-F238E27FC236}">
                    <a16:creationId xmlns:a16="http://schemas.microsoft.com/office/drawing/2014/main" id="{9B431F30-9443-4ACD-B7EA-81AECBD9656A}"/>
                  </a:ext>
                </a:extLst>
              </p:cNvPr>
              <p:cNvSpPr txBox="1">
                <a:spLocks noRot="1" noChangeAspect="1" noMove="1" noResize="1" noEditPoints="1" noAdjustHandles="1" noChangeArrowheads="1" noChangeShapeType="1" noTextEdit="1"/>
              </p:cNvSpPr>
              <p:nvPr/>
            </p:nvSpPr>
            <p:spPr>
              <a:xfrm>
                <a:off x="1238264" y="1606034"/>
                <a:ext cx="2108911" cy="483017"/>
              </a:xfrm>
              <a:prstGeom prst="rect">
                <a:avLst/>
              </a:prstGeom>
              <a:blipFill>
                <a:blip r:embed="rId6"/>
                <a:stretch>
                  <a:fillRect l="-11377" t="-192308" r="-599" b="-2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EB2BF52-07F6-CF1C-847F-6BEC755E14CD}"/>
                  </a:ext>
                </a:extLst>
              </p:cNvPr>
              <p:cNvSpPr txBox="1"/>
              <p:nvPr/>
            </p:nvSpPr>
            <p:spPr>
              <a:xfrm>
                <a:off x="5516373" y="3694000"/>
                <a:ext cx="20574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𝑂</m:t>
                      </m:r>
                      <m:d>
                        <m:dPr>
                          <m:ctrlPr>
                            <a:rPr lang="en-US" sz="1000" i="1">
                              <a:latin typeface="Cambria Math" panose="02040503050406030204" pitchFamily="18" charset="0"/>
                            </a:rPr>
                          </m:ctrlPr>
                        </m:dPr>
                        <m:e>
                          <m:r>
                            <a:rPr lang="en-US" sz="1000" i="1">
                              <a:latin typeface="Cambria Math" panose="02040503050406030204" pitchFamily="18" charset="0"/>
                            </a:rPr>
                            <m:t>𝐼𝐽𝐾</m:t>
                          </m:r>
                          <m:r>
                            <a:rPr lang="en-US" sz="1000" i="1">
                              <a:latin typeface="Cambria Math" panose="02040503050406030204" pitchFamily="18" charset="0"/>
                            </a:rPr>
                            <m:t>+</m:t>
                          </m:r>
                          <m:r>
                            <a:rPr lang="en-US" sz="1000" i="1">
                              <a:latin typeface="Cambria Math" panose="02040503050406030204" pitchFamily="18" charset="0"/>
                            </a:rPr>
                            <m:t>𝐼𝐽𝐿</m:t>
                          </m:r>
                        </m:e>
                      </m:d>
                      <m:r>
                        <a:rPr lang="en-US" sz="1000" i="1">
                          <a:latin typeface="Cambria Math" panose="02040503050406030204" pitchFamily="18" charset="0"/>
                        </a:rPr>
                        <m:t>=</m:t>
                      </m:r>
                      <m:r>
                        <a:rPr lang="en-US" sz="1000" i="1">
                          <a:latin typeface="Cambria Math" panose="02040503050406030204" pitchFamily="18" charset="0"/>
                        </a:rPr>
                        <m:t>𝑂</m:t>
                      </m:r>
                      <m:r>
                        <a:rPr lang="en-US" sz="1000" i="1">
                          <a:latin typeface="Cambria Math" panose="02040503050406030204" pitchFamily="18" charset="0"/>
                        </a:rPr>
                        <m:t>(</m:t>
                      </m:r>
                      <m:r>
                        <a:rPr lang="en-US" sz="1000" i="1">
                          <a:latin typeface="Cambria Math" panose="02040503050406030204" pitchFamily="18" charset="0"/>
                        </a:rPr>
                        <m:t>𝐼𝐽</m:t>
                      </m:r>
                      <m:d>
                        <m:dPr>
                          <m:ctrlPr>
                            <a:rPr lang="en-US" sz="1000" i="1">
                              <a:latin typeface="Cambria Math" panose="02040503050406030204" pitchFamily="18" charset="0"/>
                            </a:rPr>
                          </m:ctrlPr>
                        </m:dPr>
                        <m:e>
                          <m:r>
                            <a:rPr lang="en-US" sz="1000" i="1">
                              <a:latin typeface="Cambria Math" panose="02040503050406030204" pitchFamily="18" charset="0"/>
                            </a:rPr>
                            <m:t>𝐾</m:t>
                          </m:r>
                          <m:r>
                            <a:rPr lang="en-US" sz="1000" i="1">
                              <a:latin typeface="Cambria Math" panose="02040503050406030204" pitchFamily="18" charset="0"/>
                            </a:rPr>
                            <m:t>+</m:t>
                          </m:r>
                          <m:r>
                            <a:rPr lang="en-US" sz="1000" i="1">
                              <a:latin typeface="Cambria Math" panose="02040503050406030204" pitchFamily="18" charset="0"/>
                            </a:rPr>
                            <m:t>𝐿</m:t>
                          </m:r>
                        </m:e>
                      </m:d>
                      <m:r>
                        <a:rPr lang="en-US" sz="1000" i="1">
                          <a:latin typeface="Cambria Math" panose="02040503050406030204" pitchFamily="18" charset="0"/>
                        </a:rPr>
                        <m:t>)</m:t>
                      </m:r>
                    </m:oMath>
                  </m:oMathPara>
                </a14:m>
                <a:endParaRPr lang="en-US" sz="1000" dirty="0"/>
              </a:p>
            </p:txBody>
          </p:sp>
        </mc:Choice>
        <mc:Fallback xmlns="">
          <p:sp>
            <p:nvSpPr>
              <p:cNvPr id="17" name="TextBox 16">
                <a:extLst>
                  <a:ext uri="{FF2B5EF4-FFF2-40B4-BE49-F238E27FC236}">
                    <a16:creationId xmlns:a16="http://schemas.microsoft.com/office/drawing/2014/main" id="{FEB2BF52-07F6-CF1C-847F-6BEC755E14CD}"/>
                  </a:ext>
                </a:extLst>
              </p:cNvPr>
              <p:cNvSpPr txBox="1">
                <a:spLocks noRot="1" noChangeAspect="1" noMove="1" noResize="1" noEditPoints="1" noAdjustHandles="1" noChangeArrowheads="1" noChangeShapeType="1" noTextEdit="1"/>
              </p:cNvSpPr>
              <p:nvPr/>
            </p:nvSpPr>
            <p:spPr>
              <a:xfrm>
                <a:off x="5516373" y="3694000"/>
                <a:ext cx="2057400" cy="400110"/>
              </a:xfrm>
              <a:prstGeom prst="rect">
                <a:avLst/>
              </a:prstGeom>
              <a:blipFill>
                <a:blip r:embed="rId7"/>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290F595A-5082-67DC-946D-EDBB7539003F}"/>
              </a:ext>
            </a:extLst>
          </p:cNvPr>
          <p:cNvCxnSpPr/>
          <p:nvPr/>
        </p:nvCxnSpPr>
        <p:spPr>
          <a:xfrm>
            <a:off x="4698895" y="2316613"/>
            <a:ext cx="5558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627389B-11A4-364C-F546-EC2879A3C05D}"/>
              </a:ext>
            </a:extLst>
          </p:cNvPr>
          <p:cNvSpPr/>
          <p:nvPr/>
        </p:nvSpPr>
        <p:spPr>
          <a:xfrm>
            <a:off x="5751731" y="1847543"/>
            <a:ext cx="539932" cy="469070"/>
          </a:xfrm>
          <a:prstGeom prst="rect">
            <a:avLst/>
          </a:prstGeom>
          <a:solidFill>
            <a:srgbClr val="FF0000">
              <a:alpha val="3473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FF4A71-B495-4B67-537C-15F00BEBEA2B}"/>
                  </a:ext>
                </a:extLst>
              </p:cNvPr>
              <p:cNvSpPr txBox="1"/>
              <p:nvPr/>
            </p:nvSpPr>
            <p:spPr>
              <a:xfrm>
                <a:off x="4307313" y="1503158"/>
                <a:ext cx="3968700" cy="291875"/>
              </a:xfrm>
              <a:prstGeom prst="rect">
                <a:avLst/>
              </a:prstGeom>
              <a:noFill/>
            </p:spPr>
            <p:txBody>
              <a:bodyPr wrap="square" rtlCol="0">
                <a:spAutoFit/>
              </a:bodyPr>
              <a:lstStyle/>
              <a:p>
                <a:r>
                  <a:rPr lang="en-US" sz="1200" dirty="0">
                    <a:solidFill>
                      <a:srgbClr val="FF0000"/>
                    </a:solidFill>
                  </a:rPr>
                  <a:t>Need to store </a:t>
                </a:r>
                <a14:m>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𝑇</m:t>
                        </m:r>
                      </m:e>
                      <m:sub>
                        <m:r>
                          <a:rPr lang="en-US" sz="1200" b="0" i="1" smtClean="0">
                            <a:solidFill>
                              <a:srgbClr val="FF0000"/>
                            </a:solidFill>
                            <a:latin typeface="Cambria Math" panose="02040503050406030204" pitchFamily="18" charset="0"/>
                          </a:rPr>
                          <m:t>𝑖𝑗</m:t>
                        </m:r>
                      </m:sub>
                    </m:sSub>
                  </m:oMath>
                </a14:m>
                <a:r>
                  <a:rPr lang="en-US" sz="1200" dirty="0">
                    <a:solidFill>
                      <a:srgbClr val="FF0000"/>
                    </a:solidFill>
                  </a:rPr>
                  <a:t> , which may lead to bad cache behavior</a:t>
                </a:r>
              </a:p>
            </p:txBody>
          </p:sp>
        </mc:Choice>
        <mc:Fallback xmlns="">
          <p:sp>
            <p:nvSpPr>
              <p:cNvPr id="19" name="TextBox 18">
                <a:extLst>
                  <a:ext uri="{FF2B5EF4-FFF2-40B4-BE49-F238E27FC236}">
                    <a16:creationId xmlns:a16="http://schemas.microsoft.com/office/drawing/2014/main" id="{2BFF4A71-B495-4B67-537C-15F00BEBEA2B}"/>
                  </a:ext>
                </a:extLst>
              </p:cNvPr>
              <p:cNvSpPr txBox="1">
                <a:spLocks noRot="1" noChangeAspect="1" noMove="1" noResize="1" noEditPoints="1" noAdjustHandles="1" noChangeArrowheads="1" noChangeShapeType="1" noTextEdit="1"/>
              </p:cNvSpPr>
              <p:nvPr/>
            </p:nvSpPr>
            <p:spPr>
              <a:xfrm>
                <a:off x="4307313" y="1503158"/>
                <a:ext cx="3968700" cy="291875"/>
              </a:xfrm>
              <a:prstGeom prst="rect">
                <a:avLst/>
              </a:prstGeom>
              <a:blipFill>
                <a:blip r:embed="rId8"/>
                <a:stretch>
                  <a:fillRect l="-319" b="-833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B67B22C-C06A-5154-5304-7C2D9D42F1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13" name="Picture 12" descr="Text, letter&#10;&#10;Description automatically generated">
            <a:extLst>
              <a:ext uri="{FF2B5EF4-FFF2-40B4-BE49-F238E27FC236}">
                <a16:creationId xmlns:a16="http://schemas.microsoft.com/office/drawing/2014/main" id="{05723464-37FA-F5C2-330F-67CE6475E474}"/>
              </a:ext>
            </a:extLst>
          </p:cNvPr>
          <p:cNvPicPr>
            <a:picLocks noChangeAspect="1"/>
          </p:cNvPicPr>
          <p:nvPr/>
        </p:nvPicPr>
        <p:blipFill rotWithShape="1">
          <a:blip r:embed="rId9"/>
          <a:srcRect l="2204" t="5366" r="10126" b="7370"/>
          <a:stretch/>
        </p:blipFill>
        <p:spPr>
          <a:xfrm>
            <a:off x="740757" y="2390312"/>
            <a:ext cx="3103928" cy="144429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3DB2C6-E493-24A3-E094-A16B5A3AFFB4}"/>
                  </a:ext>
                </a:extLst>
              </p:cNvPr>
              <p:cNvSpPr txBox="1"/>
              <p:nvPr/>
            </p:nvSpPr>
            <p:spPr>
              <a:xfrm>
                <a:off x="1371063" y="4141647"/>
                <a:ext cx="184331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𝑂</m:t>
                      </m:r>
                      <m:r>
                        <a:rPr lang="en-US" sz="1000" b="0" i="1" smtClean="0">
                          <a:latin typeface="Cambria Math" panose="02040503050406030204" pitchFamily="18" charset="0"/>
                        </a:rPr>
                        <m:t>(</m:t>
                      </m:r>
                      <m:r>
                        <a:rPr lang="en-US" sz="1000" b="0" i="1" smtClean="0">
                          <a:latin typeface="Cambria Math" panose="02040503050406030204" pitchFamily="18" charset="0"/>
                        </a:rPr>
                        <m:t>𝐼𝐽𝐾𝐿</m:t>
                      </m:r>
                      <m:r>
                        <a:rPr lang="en-US" sz="1000" b="0" i="1" smtClean="0">
                          <a:latin typeface="Cambria Math" panose="02040503050406030204" pitchFamily="18" charset="0"/>
                        </a:rPr>
                        <m:t>)</m:t>
                      </m:r>
                    </m:oMath>
                  </m:oMathPara>
                </a14:m>
                <a:endParaRPr lang="en-US" sz="1000" dirty="0"/>
              </a:p>
            </p:txBody>
          </p:sp>
        </mc:Choice>
        <mc:Fallback xmlns="">
          <p:sp>
            <p:nvSpPr>
              <p:cNvPr id="14" name="TextBox 13">
                <a:extLst>
                  <a:ext uri="{FF2B5EF4-FFF2-40B4-BE49-F238E27FC236}">
                    <a16:creationId xmlns:a16="http://schemas.microsoft.com/office/drawing/2014/main" id="{D53DB2C6-E493-24A3-E094-A16B5A3AFFB4}"/>
                  </a:ext>
                </a:extLst>
              </p:cNvPr>
              <p:cNvSpPr txBox="1">
                <a:spLocks noRot="1" noChangeAspect="1" noMove="1" noResize="1" noEditPoints="1" noAdjustHandles="1" noChangeArrowheads="1" noChangeShapeType="1" noTextEdit="1"/>
              </p:cNvSpPr>
              <p:nvPr/>
            </p:nvSpPr>
            <p:spPr>
              <a:xfrm>
                <a:off x="1371063" y="4141647"/>
                <a:ext cx="1843315" cy="400110"/>
              </a:xfrm>
              <a:prstGeom prst="rect">
                <a:avLst/>
              </a:prstGeom>
              <a:blipFill>
                <a:blip r:embed="rId10"/>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54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E45F-7EC8-171B-B809-100A7D68842B}"/>
              </a:ext>
            </a:extLst>
          </p:cNvPr>
          <p:cNvSpPr>
            <a:spLocks noGrp="1"/>
          </p:cNvSpPr>
          <p:nvPr>
            <p:ph type="title"/>
          </p:nvPr>
        </p:nvSpPr>
        <p:spPr/>
        <p:txBody>
          <a:bodyPr>
            <a:normAutofit/>
          </a:bodyPr>
          <a:lstStyle/>
          <a:p>
            <a:r>
              <a:rPr lang="en-US" sz="2800"/>
              <a:t>Can we reduce both complexity and memory usage?</a:t>
            </a:r>
          </a:p>
        </p:txBody>
      </p:sp>
      <p:sp>
        <p:nvSpPr>
          <p:cNvPr id="11" name="Double Brace 10">
            <a:extLst>
              <a:ext uri="{FF2B5EF4-FFF2-40B4-BE49-F238E27FC236}">
                <a16:creationId xmlns:a16="http://schemas.microsoft.com/office/drawing/2014/main" id="{0F564CF3-9374-D636-BEAF-265CD37CA9F3}"/>
              </a:ext>
            </a:extLst>
          </p:cNvPr>
          <p:cNvSpPr/>
          <p:nvPr/>
        </p:nvSpPr>
        <p:spPr>
          <a:xfrm>
            <a:off x="744394" y="2745205"/>
            <a:ext cx="2284357" cy="1441749"/>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736229-0DA3-6077-DFFE-24F76F8321A9}"/>
                  </a:ext>
                </a:extLst>
              </p:cNvPr>
              <p:cNvSpPr txBox="1"/>
              <p:nvPr/>
            </p:nvSpPr>
            <p:spPr>
              <a:xfrm>
                <a:off x="5557411" y="4234761"/>
                <a:ext cx="1583788"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𝑂</m:t>
                      </m:r>
                      <m:r>
                        <a:rPr lang="en-US" sz="1000" b="0" i="1" smtClean="0">
                          <a:latin typeface="Cambria Math" panose="02040503050406030204" pitchFamily="18" charset="0"/>
                        </a:rPr>
                        <m:t>(</m:t>
                      </m:r>
                      <m:r>
                        <a:rPr lang="en-US" sz="1000" b="0" i="1" smtClean="0">
                          <a:latin typeface="Cambria Math" panose="02040503050406030204" pitchFamily="18" charset="0"/>
                        </a:rPr>
                        <m:t>𝐼𝐽</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𝐾</m:t>
                          </m:r>
                          <m:r>
                            <a:rPr lang="en-US" sz="1000" b="0" i="1" smtClean="0">
                              <a:latin typeface="Cambria Math" panose="02040503050406030204" pitchFamily="18" charset="0"/>
                            </a:rPr>
                            <m:t>+</m:t>
                          </m:r>
                          <m:r>
                            <a:rPr lang="en-US" sz="1000" b="0" i="1" smtClean="0">
                              <a:latin typeface="Cambria Math" panose="02040503050406030204" pitchFamily="18" charset="0"/>
                            </a:rPr>
                            <m:t>𝐿</m:t>
                          </m:r>
                        </m:e>
                      </m:d>
                      <m:r>
                        <a:rPr lang="en-US" sz="1000" b="0" i="1" smtClean="0">
                          <a:latin typeface="Cambria Math" panose="02040503050406030204" pitchFamily="18" charset="0"/>
                        </a:rPr>
                        <m:t>)</m:t>
                      </m:r>
                    </m:oMath>
                  </m:oMathPara>
                </a14:m>
                <a:endParaRPr lang="en-US" sz="1000" dirty="0"/>
              </a:p>
            </p:txBody>
          </p:sp>
        </mc:Choice>
        <mc:Fallback xmlns="">
          <p:sp>
            <p:nvSpPr>
              <p:cNvPr id="12" name="TextBox 11">
                <a:extLst>
                  <a:ext uri="{FF2B5EF4-FFF2-40B4-BE49-F238E27FC236}">
                    <a16:creationId xmlns:a16="http://schemas.microsoft.com/office/drawing/2014/main" id="{53736229-0DA3-6077-DFFE-24F76F8321A9}"/>
                  </a:ext>
                </a:extLst>
              </p:cNvPr>
              <p:cNvSpPr txBox="1">
                <a:spLocks noRot="1" noChangeAspect="1" noMove="1" noResize="1" noEditPoints="1" noAdjustHandles="1" noChangeArrowheads="1" noChangeShapeType="1" noTextEdit="1"/>
              </p:cNvSpPr>
              <p:nvPr/>
            </p:nvSpPr>
            <p:spPr>
              <a:xfrm>
                <a:off x="5557411" y="4234761"/>
                <a:ext cx="1583788"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ED047EE-D8D7-E340-48B7-02F5FC1A47EB}"/>
                  </a:ext>
                </a:extLst>
              </p:cNvPr>
              <p:cNvSpPr txBox="1"/>
              <p:nvPr/>
            </p:nvSpPr>
            <p:spPr>
              <a:xfrm>
                <a:off x="744394" y="1268016"/>
                <a:ext cx="2108911" cy="483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𝑖𝑙</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a:rPr lang="en-US" sz="1600" b="0" i="1" smtClean="0">
                              <a:latin typeface="Cambria Math" panose="02040503050406030204" pitchFamily="18" charset="0"/>
                            </a:rPr>
                            <m:t>𝑘𝑗</m:t>
                          </m:r>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r>
                                <a:rPr lang="en-US" sz="1600" i="1">
                                  <a:latin typeface="Cambria Math" panose="02040503050406030204" pitchFamily="18" charset="0"/>
                                </a:rPr>
                                <m:t>𝑘</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𝑘𝑗</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rPr>
                                <m:t>𝑗𝑙</m:t>
                              </m:r>
                            </m:sub>
                          </m:sSub>
                        </m:e>
                      </m:nary>
                    </m:oMath>
                  </m:oMathPara>
                </a14:m>
                <a:endParaRPr lang="en-US" sz="1600"/>
              </a:p>
            </p:txBody>
          </p:sp>
        </mc:Choice>
        <mc:Fallback xmlns="">
          <p:sp>
            <p:nvSpPr>
              <p:cNvPr id="13" name="TextBox 12">
                <a:extLst>
                  <a:ext uri="{FF2B5EF4-FFF2-40B4-BE49-F238E27FC236}">
                    <a16:creationId xmlns:a16="http://schemas.microsoft.com/office/drawing/2014/main" id="{CED047EE-D8D7-E340-48B7-02F5FC1A47EB}"/>
                  </a:ext>
                </a:extLst>
              </p:cNvPr>
              <p:cNvSpPr txBox="1">
                <a:spLocks noRot="1" noChangeAspect="1" noMove="1" noResize="1" noEditPoints="1" noAdjustHandles="1" noChangeArrowheads="1" noChangeShapeType="1" noTextEdit="1"/>
              </p:cNvSpPr>
              <p:nvPr/>
            </p:nvSpPr>
            <p:spPr>
              <a:xfrm>
                <a:off x="744394" y="1268016"/>
                <a:ext cx="2108911" cy="483017"/>
              </a:xfrm>
              <a:prstGeom prst="rect">
                <a:avLst/>
              </a:prstGeom>
              <a:blipFill>
                <a:blip r:embed="rId5"/>
                <a:stretch>
                  <a:fillRect l="-11377" t="-192308" r="-1198" b="-2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FBFD41-AE5C-B7A5-364F-70C40BA965C0}"/>
                  </a:ext>
                </a:extLst>
              </p:cNvPr>
              <p:cNvSpPr txBox="1"/>
              <p:nvPr/>
            </p:nvSpPr>
            <p:spPr>
              <a:xfrm>
                <a:off x="992032" y="2923648"/>
                <a:ext cx="1789080" cy="455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𝑖𝑗</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m:rPr>
                              <m:brk m:alnAt="9"/>
                            </m:rPr>
                            <a:rPr lang="en-US" sz="1600" b="0" i="1" smtClean="0">
                              <a:latin typeface="Cambria Math" panose="02040503050406030204" pitchFamily="18" charset="0"/>
                            </a:rPr>
                            <m:t>𝑘</m:t>
                          </m:r>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𝑖𝑗</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r>
                                <a:rPr lang="en-US" sz="1600" i="1">
                                  <a:latin typeface="Cambria Math" panose="02040503050406030204" pitchFamily="18" charset="0"/>
                                </a:rPr>
                                <m:t>𝑘</m:t>
                              </m:r>
                            </m:sub>
                          </m:sSub>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𝑘𝑗</m:t>
                              </m:r>
                            </m:sub>
                          </m:sSub>
                        </m:e>
                      </m:nary>
                    </m:oMath>
                  </m:oMathPara>
                </a14:m>
                <a:endParaRPr lang="en-US" sz="1600" dirty="0"/>
              </a:p>
            </p:txBody>
          </p:sp>
        </mc:Choice>
        <mc:Fallback xmlns="">
          <p:sp>
            <p:nvSpPr>
              <p:cNvPr id="14" name="TextBox 13">
                <a:extLst>
                  <a:ext uri="{FF2B5EF4-FFF2-40B4-BE49-F238E27FC236}">
                    <a16:creationId xmlns:a16="http://schemas.microsoft.com/office/drawing/2014/main" id="{CEFBFD41-AE5C-B7A5-364F-70C40BA965C0}"/>
                  </a:ext>
                </a:extLst>
              </p:cNvPr>
              <p:cNvSpPr txBox="1">
                <a:spLocks noRot="1" noChangeAspect="1" noMove="1" noResize="1" noEditPoints="1" noAdjustHandles="1" noChangeArrowheads="1" noChangeShapeType="1" noTextEdit="1"/>
              </p:cNvSpPr>
              <p:nvPr/>
            </p:nvSpPr>
            <p:spPr>
              <a:xfrm>
                <a:off x="992032" y="2923648"/>
                <a:ext cx="1789080" cy="455125"/>
              </a:xfrm>
              <a:prstGeom prst="rect">
                <a:avLst/>
              </a:prstGeom>
              <a:blipFill>
                <a:blip r:embed="rId6"/>
                <a:stretch>
                  <a:fillRect l="-14894" t="-208333" r="-1418" b="-29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4548253-B891-5567-C0BE-B11801F93CF5}"/>
                  </a:ext>
                </a:extLst>
              </p:cNvPr>
              <p:cNvSpPr txBox="1"/>
              <p:nvPr/>
            </p:nvSpPr>
            <p:spPr>
              <a:xfrm>
                <a:off x="1240984" y="3557216"/>
                <a:ext cx="1418465" cy="483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𝑖𝑙</m:t>
                          </m:r>
                        </m:sub>
                      </m:sSub>
                      <m:r>
                        <a:rPr lang="en-US" sz="1600" i="1" smtClean="0">
                          <a:latin typeface="Cambria Math" panose="02040503050406030204" pitchFamily="18" charset="0"/>
                        </a:rPr>
                        <m:t>=</m:t>
                      </m:r>
                      <m:nary>
                        <m:naryPr>
                          <m:chr m:val="∑"/>
                          <m:limLoc m:val="subSup"/>
                          <m:supHide m:val="on"/>
                          <m:ctrlPr>
                            <a:rPr lang="en-US" sz="1600" i="1" smtClean="0">
                              <a:latin typeface="Cambria Math" panose="02040503050406030204" pitchFamily="18" charset="0"/>
                            </a:rPr>
                          </m:ctrlPr>
                        </m:naryPr>
                        <m:sub>
                          <m:r>
                            <m:rPr>
                              <m:brk m:alnAt="9"/>
                            </m:rPr>
                            <a:rPr lang="en-US" sz="1600" b="0" i="1" smtClean="0">
                              <a:latin typeface="Cambria Math" panose="02040503050406030204" pitchFamily="18" charset="0"/>
                            </a:rPr>
                            <m:t>𝑗</m:t>
                          </m:r>
                        </m:sub>
                        <m:sup/>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𝑇</m:t>
                              </m:r>
                            </m:e>
                            <m:sub>
                              <m:r>
                                <a:rPr lang="en-US" sz="1600" i="1">
                                  <a:latin typeface="Cambria Math" panose="02040503050406030204" pitchFamily="18" charset="0"/>
                                </a:rPr>
                                <m:t>𝑖</m:t>
                              </m:r>
                              <m:r>
                                <a:rPr lang="en-US" sz="1600" b="0" i="1" smtClean="0">
                                  <a:latin typeface="Cambria Math" panose="02040503050406030204" pitchFamily="18" charset="0"/>
                                </a:rPr>
                                <m:t>𝑗</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m:t>
                              </m:r>
                            </m:e>
                            <m:sub>
                              <m:r>
                                <a:rPr lang="en-US" sz="1600" b="0" i="1" smtClean="0">
                                  <a:latin typeface="Cambria Math" panose="02040503050406030204" pitchFamily="18" charset="0"/>
                                </a:rPr>
                                <m:t>𝑗𝑙</m:t>
                              </m:r>
                            </m:sub>
                          </m:sSub>
                        </m:e>
                      </m:nary>
                    </m:oMath>
                  </m:oMathPara>
                </a14:m>
                <a:endParaRPr lang="en-US" sz="1600"/>
              </a:p>
            </p:txBody>
          </p:sp>
        </mc:Choice>
        <mc:Fallback xmlns="">
          <p:sp>
            <p:nvSpPr>
              <p:cNvPr id="15" name="TextBox 14">
                <a:extLst>
                  <a:ext uri="{FF2B5EF4-FFF2-40B4-BE49-F238E27FC236}">
                    <a16:creationId xmlns:a16="http://schemas.microsoft.com/office/drawing/2014/main" id="{64548253-B891-5567-C0BE-B11801F93CF5}"/>
                  </a:ext>
                </a:extLst>
              </p:cNvPr>
              <p:cNvSpPr txBox="1">
                <a:spLocks noRot="1" noChangeAspect="1" noMove="1" noResize="1" noEditPoints="1" noAdjustHandles="1" noChangeArrowheads="1" noChangeShapeType="1" noTextEdit="1"/>
              </p:cNvSpPr>
              <p:nvPr/>
            </p:nvSpPr>
            <p:spPr>
              <a:xfrm>
                <a:off x="1240984" y="3557216"/>
                <a:ext cx="1418465" cy="483017"/>
              </a:xfrm>
              <a:prstGeom prst="rect">
                <a:avLst/>
              </a:prstGeom>
              <a:blipFill>
                <a:blip r:embed="rId7"/>
                <a:stretch>
                  <a:fillRect l="-16814" t="-194872" r="-1770" b="-2666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CFF3609-9CD8-0D30-9702-6C9E904E3BE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B25A0C-C587-FEFA-82A8-3AD51B723D23}"/>
                  </a:ext>
                </a:extLst>
              </p:cNvPr>
              <p:cNvSpPr txBox="1"/>
              <p:nvPr/>
            </p:nvSpPr>
            <p:spPr>
              <a:xfrm>
                <a:off x="888714" y="1880424"/>
                <a:ext cx="1843315"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𝑂</m:t>
                      </m:r>
                      <m:r>
                        <a:rPr lang="en-US" sz="1000" b="0" i="1" smtClean="0">
                          <a:latin typeface="Cambria Math" panose="02040503050406030204" pitchFamily="18" charset="0"/>
                        </a:rPr>
                        <m:t>(</m:t>
                      </m:r>
                      <m:r>
                        <a:rPr lang="en-US" sz="1000" b="0" i="1" smtClean="0">
                          <a:latin typeface="Cambria Math" panose="02040503050406030204" pitchFamily="18" charset="0"/>
                        </a:rPr>
                        <m:t>𝐼𝐽𝐾𝐿</m:t>
                      </m:r>
                      <m:r>
                        <a:rPr lang="en-US" sz="1000" b="0" i="1" smtClean="0">
                          <a:latin typeface="Cambria Math" panose="02040503050406030204" pitchFamily="18" charset="0"/>
                        </a:rPr>
                        <m:t>)</m:t>
                      </m:r>
                    </m:oMath>
                  </m:oMathPara>
                </a14:m>
                <a:endParaRPr lang="en-US" sz="1000" dirty="0"/>
              </a:p>
            </p:txBody>
          </p:sp>
        </mc:Choice>
        <mc:Fallback xmlns="">
          <p:sp>
            <p:nvSpPr>
              <p:cNvPr id="16" name="TextBox 15">
                <a:extLst>
                  <a:ext uri="{FF2B5EF4-FFF2-40B4-BE49-F238E27FC236}">
                    <a16:creationId xmlns:a16="http://schemas.microsoft.com/office/drawing/2014/main" id="{11B25A0C-C587-FEFA-82A8-3AD51B723D23}"/>
                  </a:ext>
                </a:extLst>
              </p:cNvPr>
              <p:cNvSpPr txBox="1">
                <a:spLocks noRot="1" noChangeAspect="1" noMove="1" noResize="1" noEditPoints="1" noAdjustHandles="1" noChangeArrowheads="1" noChangeShapeType="1" noTextEdit="1"/>
              </p:cNvSpPr>
              <p:nvPr/>
            </p:nvSpPr>
            <p:spPr>
              <a:xfrm>
                <a:off x="888714" y="1880424"/>
                <a:ext cx="1843315"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C056122-3A5A-1418-7622-6B7921FB1C27}"/>
                  </a:ext>
                </a:extLst>
              </p:cNvPr>
              <p:cNvSpPr txBox="1"/>
              <p:nvPr/>
            </p:nvSpPr>
            <p:spPr>
              <a:xfrm>
                <a:off x="832299" y="4408598"/>
                <a:ext cx="20574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000" dirty="0"/>
                  <a:t>Time Complexity</a:t>
                </a:r>
                <a:br>
                  <a:rPr lang="en-US" sz="1000" dirty="0"/>
                </a:br>
                <a14:m>
                  <m:oMathPara xmlns:m="http://schemas.openxmlformats.org/officeDocument/2006/math">
                    <m:oMathParaPr>
                      <m:jc m:val="centerGroup"/>
                    </m:oMathParaPr>
                    <m:oMath xmlns:m="http://schemas.openxmlformats.org/officeDocument/2006/math">
                      <m:r>
                        <a:rPr lang="en-US" sz="1000" i="1">
                          <a:latin typeface="Cambria Math" panose="02040503050406030204" pitchFamily="18" charset="0"/>
                        </a:rPr>
                        <m:t>𝑂</m:t>
                      </m:r>
                      <m:d>
                        <m:dPr>
                          <m:ctrlPr>
                            <a:rPr lang="en-US" sz="1000" i="1">
                              <a:latin typeface="Cambria Math" panose="02040503050406030204" pitchFamily="18" charset="0"/>
                            </a:rPr>
                          </m:ctrlPr>
                        </m:dPr>
                        <m:e>
                          <m:r>
                            <a:rPr lang="en-US" sz="1000" i="1">
                              <a:latin typeface="Cambria Math" panose="02040503050406030204" pitchFamily="18" charset="0"/>
                            </a:rPr>
                            <m:t>𝐼𝐽𝐾</m:t>
                          </m:r>
                          <m:r>
                            <a:rPr lang="en-US" sz="1000" i="1">
                              <a:latin typeface="Cambria Math" panose="02040503050406030204" pitchFamily="18" charset="0"/>
                            </a:rPr>
                            <m:t>+</m:t>
                          </m:r>
                          <m:r>
                            <a:rPr lang="en-US" sz="1000" i="1">
                              <a:latin typeface="Cambria Math" panose="02040503050406030204" pitchFamily="18" charset="0"/>
                            </a:rPr>
                            <m:t>𝐼𝐽𝐿</m:t>
                          </m:r>
                        </m:e>
                      </m:d>
                      <m:r>
                        <a:rPr lang="en-US" sz="1000" i="1">
                          <a:latin typeface="Cambria Math" panose="02040503050406030204" pitchFamily="18" charset="0"/>
                        </a:rPr>
                        <m:t>=</m:t>
                      </m:r>
                      <m:r>
                        <a:rPr lang="en-US" sz="1000" i="1">
                          <a:latin typeface="Cambria Math" panose="02040503050406030204" pitchFamily="18" charset="0"/>
                        </a:rPr>
                        <m:t>𝑂</m:t>
                      </m:r>
                      <m:r>
                        <a:rPr lang="en-US" sz="1000" i="1">
                          <a:latin typeface="Cambria Math" panose="02040503050406030204" pitchFamily="18" charset="0"/>
                        </a:rPr>
                        <m:t>(</m:t>
                      </m:r>
                      <m:r>
                        <a:rPr lang="en-US" sz="1000" i="1">
                          <a:latin typeface="Cambria Math" panose="02040503050406030204" pitchFamily="18" charset="0"/>
                        </a:rPr>
                        <m:t>𝐼𝐽</m:t>
                      </m:r>
                      <m:d>
                        <m:dPr>
                          <m:ctrlPr>
                            <a:rPr lang="en-US" sz="1000" i="1">
                              <a:latin typeface="Cambria Math" panose="02040503050406030204" pitchFamily="18" charset="0"/>
                            </a:rPr>
                          </m:ctrlPr>
                        </m:dPr>
                        <m:e>
                          <m:r>
                            <a:rPr lang="en-US" sz="1000" i="1">
                              <a:latin typeface="Cambria Math" panose="02040503050406030204" pitchFamily="18" charset="0"/>
                            </a:rPr>
                            <m:t>𝐾</m:t>
                          </m:r>
                          <m:r>
                            <a:rPr lang="en-US" sz="1000" i="1">
                              <a:latin typeface="Cambria Math" panose="02040503050406030204" pitchFamily="18" charset="0"/>
                            </a:rPr>
                            <m:t>+</m:t>
                          </m:r>
                          <m:r>
                            <a:rPr lang="en-US" sz="1000" i="1">
                              <a:latin typeface="Cambria Math" panose="02040503050406030204" pitchFamily="18" charset="0"/>
                            </a:rPr>
                            <m:t>𝐿</m:t>
                          </m:r>
                        </m:e>
                      </m:d>
                      <m:r>
                        <a:rPr lang="en-US" sz="1000" i="1">
                          <a:latin typeface="Cambria Math" panose="02040503050406030204" pitchFamily="18" charset="0"/>
                        </a:rPr>
                        <m:t>)</m:t>
                      </m:r>
                    </m:oMath>
                  </m:oMathPara>
                </a14:m>
                <a:endParaRPr lang="en-US" sz="1000" dirty="0"/>
              </a:p>
            </p:txBody>
          </p:sp>
        </mc:Choice>
        <mc:Fallback xmlns="">
          <p:sp>
            <p:nvSpPr>
              <p:cNvPr id="17" name="TextBox 16">
                <a:extLst>
                  <a:ext uri="{FF2B5EF4-FFF2-40B4-BE49-F238E27FC236}">
                    <a16:creationId xmlns:a16="http://schemas.microsoft.com/office/drawing/2014/main" id="{FC056122-3A5A-1418-7622-6B7921FB1C27}"/>
                  </a:ext>
                </a:extLst>
              </p:cNvPr>
              <p:cNvSpPr txBox="1">
                <a:spLocks noRot="1" noChangeAspect="1" noMove="1" noResize="1" noEditPoints="1" noAdjustHandles="1" noChangeArrowheads="1" noChangeShapeType="1" noTextEdit="1"/>
              </p:cNvSpPr>
              <p:nvPr/>
            </p:nvSpPr>
            <p:spPr>
              <a:xfrm>
                <a:off x="832299" y="4408598"/>
                <a:ext cx="2057400" cy="400110"/>
              </a:xfrm>
              <a:prstGeom prst="rect">
                <a:avLst/>
              </a:prstGeom>
              <a:blipFill>
                <a:blip r:embed="rId9"/>
                <a:stretch>
                  <a:fillRect/>
                </a:stretch>
              </a:blipFill>
            </p:spPr>
            <p:txBody>
              <a:bodyPr/>
              <a:lstStyle/>
              <a:p>
                <a:r>
                  <a:rPr lang="en-US">
                    <a:noFill/>
                  </a:rPr>
                  <a:t> </a:t>
                </a:r>
              </a:p>
            </p:txBody>
          </p:sp>
        </mc:Fallback>
      </mc:AlternateContent>
      <p:pic>
        <p:nvPicPr>
          <p:cNvPr id="6" name="Picture 5" descr="Text, letter&#10;&#10;Description automatically generated">
            <a:extLst>
              <a:ext uri="{FF2B5EF4-FFF2-40B4-BE49-F238E27FC236}">
                <a16:creationId xmlns:a16="http://schemas.microsoft.com/office/drawing/2014/main" id="{5AC153C2-3693-72ED-3FED-3A1FCFA4E1BA}"/>
              </a:ext>
            </a:extLst>
          </p:cNvPr>
          <p:cNvPicPr>
            <a:picLocks noChangeAspect="1"/>
          </p:cNvPicPr>
          <p:nvPr/>
        </p:nvPicPr>
        <p:blipFill rotWithShape="1">
          <a:blip r:embed="rId10"/>
          <a:srcRect l="2207" t="4968" r="16753" b="6341"/>
          <a:stretch/>
        </p:blipFill>
        <p:spPr>
          <a:xfrm>
            <a:off x="4007409" y="1431614"/>
            <a:ext cx="4392197" cy="2608619"/>
          </a:xfrm>
          <a:prstGeom prst="rect">
            <a:avLst/>
          </a:prstGeom>
        </p:spPr>
      </p:pic>
      <p:sp>
        <p:nvSpPr>
          <p:cNvPr id="18" name="Rectangle 17">
            <a:extLst>
              <a:ext uri="{FF2B5EF4-FFF2-40B4-BE49-F238E27FC236}">
                <a16:creationId xmlns:a16="http://schemas.microsoft.com/office/drawing/2014/main" id="{56D1F35E-D668-71B2-9107-6880F7499FF1}"/>
              </a:ext>
            </a:extLst>
          </p:cNvPr>
          <p:cNvSpPr/>
          <p:nvPr/>
        </p:nvSpPr>
        <p:spPr>
          <a:xfrm>
            <a:off x="4405746" y="1880424"/>
            <a:ext cx="1992796" cy="292760"/>
          </a:xfrm>
          <a:prstGeom prst="rect">
            <a:avLst/>
          </a:prstGeom>
          <a:solidFill>
            <a:srgbClr val="FF0000">
              <a:alpha val="2791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446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C710-6F76-E0E6-CB27-3DC2B16F90D1}"/>
              </a:ext>
            </a:extLst>
          </p:cNvPr>
          <p:cNvSpPr>
            <a:spLocks noGrp="1"/>
          </p:cNvSpPr>
          <p:nvPr>
            <p:ph type="title"/>
          </p:nvPr>
        </p:nvSpPr>
        <p:spPr>
          <a:xfrm>
            <a:off x="628650" y="331738"/>
            <a:ext cx="4154873" cy="994172"/>
          </a:xfrm>
        </p:spPr>
        <p:txBody>
          <a:bodyPr/>
          <a:lstStyle/>
          <a:p>
            <a:r>
              <a:rPr lang="en-US" dirty="0"/>
              <a:t>Sparse Tensors</a:t>
            </a:r>
          </a:p>
        </p:txBody>
      </p:sp>
      <p:graphicFrame>
        <p:nvGraphicFramePr>
          <p:cNvPr id="4" name="Table 4">
            <a:extLst>
              <a:ext uri="{FF2B5EF4-FFF2-40B4-BE49-F238E27FC236}">
                <a16:creationId xmlns:a16="http://schemas.microsoft.com/office/drawing/2014/main" id="{3FC758CC-53B6-4C37-06BE-DCE09CC323B9}"/>
              </a:ext>
            </a:extLst>
          </p:cNvPr>
          <p:cNvGraphicFramePr>
            <a:graphicFrameLocks noGrp="1"/>
          </p:cNvGraphicFramePr>
          <p:nvPr>
            <p:extLst>
              <p:ext uri="{D42A27DB-BD31-4B8C-83A1-F6EECF244321}">
                <p14:modId xmlns:p14="http://schemas.microsoft.com/office/powerpoint/2010/main" val="3445231435"/>
              </p:ext>
            </p:extLst>
          </p:nvPr>
        </p:nvGraphicFramePr>
        <p:xfrm>
          <a:off x="6001419" y="750413"/>
          <a:ext cx="1280160" cy="914400"/>
        </p:xfrm>
        <a:graphic>
          <a:graphicData uri="http://schemas.openxmlformats.org/drawingml/2006/table">
            <a:tbl>
              <a:tblPr firstRow="1" bandRow="1">
                <a:tableStyleId>{79FDDA8E-A4FE-4AF7-9A4D-C4B163D9010D}</a:tableStyleId>
              </a:tblPr>
              <a:tblGrid>
                <a:gridCol w="320040">
                  <a:extLst>
                    <a:ext uri="{9D8B030D-6E8A-4147-A177-3AD203B41FA5}">
                      <a16:colId xmlns:a16="http://schemas.microsoft.com/office/drawing/2014/main" val="3476734135"/>
                    </a:ext>
                  </a:extLst>
                </a:gridCol>
                <a:gridCol w="320040">
                  <a:extLst>
                    <a:ext uri="{9D8B030D-6E8A-4147-A177-3AD203B41FA5}">
                      <a16:colId xmlns:a16="http://schemas.microsoft.com/office/drawing/2014/main" val="2054977929"/>
                    </a:ext>
                  </a:extLst>
                </a:gridCol>
                <a:gridCol w="320040">
                  <a:extLst>
                    <a:ext uri="{9D8B030D-6E8A-4147-A177-3AD203B41FA5}">
                      <a16:colId xmlns:a16="http://schemas.microsoft.com/office/drawing/2014/main" val="2933860782"/>
                    </a:ext>
                  </a:extLst>
                </a:gridCol>
                <a:gridCol w="320040">
                  <a:extLst>
                    <a:ext uri="{9D8B030D-6E8A-4147-A177-3AD203B41FA5}">
                      <a16:colId xmlns:a16="http://schemas.microsoft.com/office/drawing/2014/main" val="2335172010"/>
                    </a:ext>
                  </a:extLst>
                </a:gridCol>
              </a:tblGrid>
              <a:tr h="304800">
                <a:tc>
                  <a:txBody>
                    <a:bodyPr/>
                    <a:lstStyle/>
                    <a:p>
                      <a:pPr algn="ctr"/>
                      <a:r>
                        <a:rPr lang="en-US" sz="1000"/>
                        <a:t>A</a:t>
                      </a:r>
                    </a:p>
                  </a:txBody>
                  <a:tcPr anchor="ctr">
                    <a:solidFill>
                      <a:schemeClr val="bg2">
                        <a:lumMod val="90000"/>
                      </a:schemeClr>
                    </a:solidFill>
                  </a:tcPr>
                </a:tc>
                <a:tc>
                  <a:txBody>
                    <a:bodyPr/>
                    <a:lstStyle/>
                    <a:p>
                      <a:pPr algn="ctr"/>
                      <a:r>
                        <a:rPr lang="en-US" sz="1000"/>
                        <a:t>B</a:t>
                      </a:r>
                    </a:p>
                  </a:txBody>
                  <a:tcPr anchor="ctr">
                    <a:solidFill>
                      <a:schemeClr val="bg2">
                        <a:lumMod val="90000"/>
                      </a:schemeClr>
                    </a:solidFill>
                  </a:tcP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1027501475"/>
                  </a:ext>
                </a:extLst>
              </a:tr>
              <a:tr h="304800">
                <a:tc>
                  <a:txBody>
                    <a:bodyPr/>
                    <a:lstStyle/>
                    <a:p>
                      <a:pPr algn="ctr"/>
                      <a:endParaRPr lang="en-US" sz="1000"/>
                    </a:p>
                  </a:txBody>
                  <a:tcPr anchor="ctr"/>
                </a:tc>
                <a:tc>
                  <a:txBody>
                    <a:bodyPr/>
                    <a:lstStyle/>
                    <a:p>
                      <a:pPr algn="ctr"/>
                      <a:endParaRPr lang="en-US" sz="1000"/>
                    </a:p>
                  </a:txBody>
                  <a:tcPr anchor="ctr">
                    <a:noFill/>
                  </a:tcPr>
                </a:tc>
                <a:tc>
                  <a:txBody>
                    <a:bodyPr/>
                    <a:lstStyle/>
                    <a:p>
                      <a:pPr algn="ctr"/>
                      <a:r>
                        <a:rPr lang="en-US" sz="1000"/>
                        <a:t>C</a:t>
                      </a:r>
                    </a:p>
                  </a:txBody>
                  <a:tcPr anchor="ctr">
                    <a:solidFill>
                      <a:schemeClr val="bg2">
                        <a:lumMod val="90000"/>
                      </a:schemeClr>
                    </a:solidFill>
                  </a:tcPr>
                </a:tc>
                <a:tc>
                  <a:txBody>
                    <a:bodyPr/>
                    <a:lstStyle/>
                    <a:p>
                      <a:pPr algn="ctr"/>
                      <a:endParaRPr lang="en-US" sz="1000"/>
                    </a:p>
                  </a:txBody>
                  <a:tcPr anchor="ctr">
                    <a:noFill/>
                  </a:tcPr>
                </a:tc>
                <a:extLst>
                  <a:ext uri="{0D108BD9-81ED-4DB2-BD59-A6C34878D82A}">
                    <a16:rowId xmlns:a16="http://schemas.microsoft.com/office/drawing/2014/main" val="2833543601"/>
                  </a:ext>
                </a:extLst>
              </a:tr>
              <a:tr h="304800">
                <a:tc>
                  <a:txBody>
                    <a:bodyPr/>
                    <a:lstStyle/>
                    <a:p>
                      <a:pPr algn="ctr"/>
                      <a:endParaRPr lang="en-US" sz="1000"/>
                    </a:p>
                  </a:txBody>
                  <a:tcPr anchor="ctr"/>
                </a:tc>
                <a:tc>
                  <a:txBody>
                    <a:bodyPr/>
                    <a:lstStyle/>
                    <a:p>
                      <a:pPr algn="ctr"/>
                      <a:r>
                        <a:rPr lang="en-US" sz="1000"/>
                        <a:t>D</a:t>
                      </a:r>
                    </a:p>
                  </a:txBody>
                  <a:tcPr anchor="ctr">
                    <a:solidFill>
                      <a:schemeClr val="bg2">
                        <a:lumMod val="90000"/>
                      </a:schemeClr>
                    </a:solidFill>
                  </a:tcPr>
                </a:tc>
                <a:tc>
                  <a:txBody>
                    <a:bodyPr/>
                    <a:lstStyle/>
                    <a:p>
                      <a:pPr algn="ctr"/>
                      <a:endParaRPr lang="en-US" sz="1000"/>
                    </a:p>
                  </a:txBody>
                  <a:tcPr anchor="ctr">
                    <a:noFill/>
                  </a:tcPr>
                </a:tc>
                <a:tc>
                  <a:txBody>
                    <a:bodyPr/>
                    <a:lstStyle/>
                    <a:p>
                      <a:pPr algn="ctr"/>
                      <a:r>
                        <a:rPr lang="en-US" sz="1000" dirty="0"/>
                        <a:t>E</a:t>
                      </a:r>
                    </a:p>
                  </a:txBody>
                  <a:tcPr anchor="ctr">
                    <a:solidFill>
                      <a:schemeClr val="bg2">
                        <a:lumMod val="90000"/>
                      </a:schemeClr>
                    </a:solidFill>
                  </a:tcPr>
                </a:tc>
                <a:extLst>
                  <a:ext uri="{0D108BD9-81ED-4DB2-BD59-A6C34878D82A}">
                    <a16:rowId xmlns:a16="http://schemas.microsoft.com/office/drawing/2014/main" val="92116570"/>
                  </a:ext>
                </a:extLst>
              </a:tr>
            </a:tbl>
          </a:graphicData>
        </a:graphic>
      </p:graphicFrame>
      <p:graphicFrame>
        <p:nvGraphicFramePr>
          <p:cNvPr id="5" name="Table 5">
            <a:extLst>
              <a:ext uri="{FF2B5EF4-FFF2-40B4-BE49-F238E27FC236}">
                <a16:creationId xmlns:a16="http://schemas.microsoft.com/office/drawing/2014/main" id="{E53ED651-6AAD-2747-2328-B95CD8DFEAFB}"/>
              </a:ext>
            </a:extLst>
          </p:cNvPr>
          <p:cNvGraphicFramePr>
            <a:graphicFrameLocks noGrp="1"/>
          </p:cNvGraphicFramePr>
          <p:nvPr>
            <p:extLst>
              <p:ext uri="{D42A27DB-BD31-4B8C-83A1-F6EECF244321}">
                <p14:modId xmlns:p14="http://schemas.microsoft.com/office/powerpoint/2010/main" val="1705100956"/>
              </p:ext>
            </p:extLst>
          </p:nvPr>
        </p:nvGraphicFramePr>
        <p:xfrm>
          <a:off x="5263425" y="2099738"/>
          <a:ext cx="2743200" cy="246888"/>
        </p:xfrm>
        <a:graphic>
          <a:graphicData uri="http://schemas.openxmlformats.org/drawingml/2006/table">
            <a:tbl>
              <a:tblPr firstRow="1" bandRow="1">
                <a:tableStyleId>{79FDDA8E-A4FE-4AF7-9A4D-C4B163D9010D}</a:tableStyleId>
              </a:tblPr>
              <a:tblGrid>
                <a:gridCol w="228600">
                  <a:extLst>
                    <a:ext uri="{9D8B030D-6E8A-4147-A177-3AD203B41FA5}">
                      <a16:colId xmlns:a16="http://schemas.microsoft.com/office/drawing/2014/main" val="264748987"/>
                    </a:ext>
                  </a:extLst>
                </a:gridCol>
                <a:gridCol w="228600">
                  <a:extLst>
                    <a:ext uri="{9D8B030D-6E8A-4147-A177-3AD203B41FA5}">
                      <a16:colId xmlns:a16="http://schemas.microsoft.com/office/drawing/2014/main" val="826387774"/>
                    </a:ext>
                  </a:extLst>
                </a:gridCol>
                <a:gridCol w="228600">
                  <a:extLst>
                    <a:ext uri="{9D8B030D-6E8A-4147-A177-3AD203B41FA5}">
                      <a16:colId xmlns:a16="http://schemas.microsoft.com/office/drawing/2014/main" val="1516169226"/>
                    </a:ext>
                  </a:extLst>
                </a:gridCol>
                <a:gridCol w="228600">
                  <a:extLst>
                    <a:ext uri="{9D8B030D-6E8A-4147-A177-3AD203B41FA5}">
                      <a16:colId xmlns:a16="http://schemas.microsoft.com/office/drawing/2014/main" val="2011335514"/>
                    </a:ext>
                  </a:extLst>
                </a:gridCol>
                <a:gridCol w="228600">
                  <a:extLst>
                    <a:ext uri="{9D8B030D-6E8A-4147-A177-3AD203B41FA5}">
                      <a16:colId xmlns:a16="http://schemas.microsoft.com/office/drawing/2014/main" val="2183674629"/>
                    </a:ext>
                  </a:extLst>
                </a:gridCol>
                <a:gridCol w="228600">
                  <a:extLst>
                    <a:ext uri="{9D8B030D-6E8A-4147-A177-3AD203B41FA5}">
                      <a16:colId xmlns:a16="http://schemas.microsoft.com/office/drawing/2014/main" val="12003195"/>
                    </a:ext>
                  </a:extLst>
                </a:gridCol>
                <a:gridCol w="228600">
                  <a:extLst>
                    <a:ext uri="{9D8B030D-6E8A-4147-A177-3AD203B41FA5}">
                      <a16:colId xmlns:a16="http://schemas.microsoft.com/office/drawing/2014/main" val="2719046061"/>
                    </a:ext>
                  </a:extLst>
                </a:gridCol>
                <a:gridCol w="228600">
                  <a:extLst>
                    <a:ext uri="{9D8B030D-6E8A-4147-A177-3AD203B41FA5}">
                      <a16:colId xmlns:a16="http://schemas.microsoft.com/office/drawing/2014/main" val="2863957777"/>
                    </a:ext>
                  </a:extLst>
                </a:gridCol>
                <a:gridCol w="228600">
                  <a:extLst>
                    <a:ext uri="{9D8B030D-6E8A-4147-A177-3AD203B41FA5}">
                      <a16:colId xmlns:a16="http://schemas.microsoft.com/office/drawing/2014/main" val="687337554"/>
                    </a:ext>
                  </a:extLst>
                </a:gridCol>
                <a:gridCol w="228600">
                  <a:extLst>
                    <a:ext uri="{9D8B030D-6E8A-4147-A177-3AD203B41FA5}">
                      <a16:colId xmlns:a16="http://schemas.microsoft.com/office/drawing/2014/main" val="2320095893"/>
                    </a:ext>
                  </a:extLst>
                </a:gridCol>
                <a:gridCol w="228600">
                  <a:extLst>
                    <a:ext uri="{9D8B030D-6E8A-4147-A177-3AD203B41FA5}">
                      <a16:colId xmlns:a16="http://schemas.microsoft.com/office/drawing/2014/main" val="1609172752"/>
                    </a:ext>
                  </a:extLst>
                </a:gridCol>
                <a:gridCol w="228600">
                  <a:extLst>
                    <a:ext uri="{9D8B030D-6E8A-4147-A177-3AD203B41FA5}">
                      <a16:colId xmlns:a16="http://schemas.microsoft.com/office/drawing/2014/main" val="3391640076"/>
                    </a:ext>
                  </a:extLst>
                </a:gridCol>
              </a:tblGrid>
              <a:tr h="246888">
                <a:tc>
                  <a:txBody>
                    <a:bodyPr/>
                    <a:lstStyle/>
                    <a:p>
                      <a:pPr algn="ctr"/>
                      <a:r>
                        <a:rPr lang="en-US" sz="1000"/>
                        <a:t>A</a:t>
                      </a:r>
                    </a:p>
                  </a:txBody>
                  <a:tcPr anchor="ctr"/>
                </a:tc>
                <a:tc>
                  <a:txBody>
                    <a:bodyPr/>
                    <a:lstStyle/>
                    <a:p>
                      <a:pPr algn="ctr"/>
                      <a:r>
                        <a:rPr lang="en-US" sz="1000"/>
                        <a:t>B</a:t>
                      </a:r>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r>
                        <a:rPr lang="en-US" sz="1000" dirty="0"/>
                        <a:t>C</a:t>
                      </a:r>
                    </a:p>
                  </a:txBody>
                  <a:tcPr anchor="ctr"/>
                </a:tc>
                <a:tc>
                  <a:txBody>
                    <a:bodyPr/>
                    <a:lstStyle/>
                    <a:p>
                      <a:pPr algn="ctr"/>
                      <a:endParaRPr lang="en-US" sz="1000" dirty="0"/>
                    </a:p>
                  </a:txBody>
                  <a:tcPr anchor="ctr"/>
                </a:tc>
                <a:tc>
                  <a:txBody>
                    <a:bodyPr/>
                    <a:lstStyle/>
                    <a:p>
                      <a:pPr algn="ctr"/>
                      <a:endParaRPr lang="en-US" sz="1000"/>
                    </a:p>
                  </a:txBody>
                  <a:tcPr anchor="ctr"/>
                </a:tc>
                <a:tc>
                  <a:txBody>
                    <a:bodyPr/>
                    <a:lstStyle/>
                    <a:p>
                      <a:pPr algn="ctr"/>
                      <a:r>
                        <a:rPr lang="en-US" sz="1000"/>
                        <a:t>D</a:t>
                      </a:r>
                    </a:p>
                  </a:txBody>
                  <a:tcPr anchor="ctr"/>
                </a:tc>
                <a:tc>
                  <a:txBody>
                    <a:bodyPr/>
                    <a:lstStyle/>
                    <a:p>
                      <a:pPr algn="ctr"/>
                      <a:endParaRPr lang="en-US" sz="1000" dirty="0"/>
                    </a:p>
                  </a:txBody>
                  <a:tcPr anchor="ctr"/>
                </a:tc>
                <a:tc>
                  <a:txBody>
                    <a:bodyPr/>
                    <a:lstStyle/>
                    <a:p>
                      <a:pPr algn="ctr"/>
                      <a:r>
                        <a:rPr lang="en-US" sz="1000" dirty="0"/>
                        <a:t>E</a:t>
                      </a:r>
                    </a:p>
                  </a:txBody>
                  <a:tcPr anchor="ctr"/>
                </a:tc>
                <a:extLst>
                  <a:ext uri="{0D108BD9-81ED-4DB2-BD59-A6C34878D82A}">
                    <a16:rowId xmlns:a16="http://schemas.microsoft.com/office/drawing/2014/main" val="1650536847"/>
                  </a:ext>
                </a:extLst>
              </a:tr>
            </a:tbl>
          </a:graphicData>
        </a:graphic>
      </p:graphicFrame>
      <p:sp>
        <p:nvSpPr>
          <p:cNvPr id="6" name="TextBox 5">
            <a:extLst>
              <a:ext uri="{FF2B5EF4-FFF2-40B4-BE49-F238E27FC236}">
                <a16:creationId xmlns:a16="http://schemas.microsoft.com/office/drawing/2014/main" id="{BDBFF4F3-FF64-E63A-87E7-00048A30B2FD}"/>
              </a:ext>
            </a:extLst>
          </p:cNvPr>
          <p:cNvSpPr txBox="1"/>
          <p:nvPr/>
        </p:nvSpPr>
        <p:spPr>
          <a:xfrm>
            <a:off x="5873688" y="2322589"/>
            <a:ext cx="1522674" cy="276999"/>
          </a:xfrm>
          <a:prstGeom prst="rect">
            <a:avLst/>
          </a:prstGeom>
          <a:noFill/>
        </p:spPr>
        <p:txBody>
          <a:bodyPr wrap="square" rtlCol="0">
            <a:spAutoFit/>
          </a:bodyPr>
          <a:lstStyle/>
          <a:p>
            <a:r>
              <a:rPr lang="en-US" sz="1200" dirty="0"/>
              <a:t>Dense data structure</a:t>
            </a:r>
          </a:p>
        </p:txBody>
      </p:sp>
      <p:graphicFrame>
        <p:nvGraphicFramePr>
          <p:cNvPr id="8" name="Table 8">
            <a:extLst>
              <a:ext uri="{FF2B5EF4-FFF2-40B4-BE49-F238E27FC236}">
                <a16:creationId xmlns:a16="http://schemas.microsoft.com/office/drawing/2014/main" id="{91B36FD9-3EF7-EF1A-4299-7C7F37A39C22}"/>
              </a:ext>
            </a:extLst>
          </p:cNvPr>
          <p:cNvGraphicFramePr>
            <a:graphicFrameLocks noGrp="1"/>
          </p:cNvGraphicFramePr>
          <p:nvPr>
            <p:extLst>
              <p:ext uri="{D42A27DB-BD31-4B8C-83A1-F6EECF244321}">
                <p14:modId xmlns:p14="http://schemas.microsoft.com/office/powerpoint/2010/main" val="2628283504"/>
              </p:ext>
            </p:extLst>
          </p:nvPr>
        </p:nvGraphicFramePr>
        <p:xfrm>
          <a:off x="6107473" y="2970755"/>
          <a:ext cx="914400" cy="246888"/>
        </p:xfrm>
        <a:graphic>
          <a:graphicData uri="http://schemas.openxmlformats.org/drawingml/2006/table">
            <a:tbl>
              <a:tblPr firstRow="1" bandRow="1">
                <a:tableStyleId>{79FDDA8E-A4FE-4AF7-9A4D-C4B163D9010D}</a:tableStyleId>
              </a:tblPr>
              <a:tblGrid>
                <a:gridCol w="228600">
                  <a:extLst>
                    <a:ext uri="{9D8B030D-6E8A-4147-A177-3AD203B41FA5}">
                      <a16:colId xmlns:a16="http://schemas.microsoft.com/office/drawing/2014/main" val="956588167"/>
                    </a:ext>
                  </a:extLst>
                </a:gridCol>
                <a:gridCol w="228600">
                  <a:extLst>
                    <a:ext uri="{9D8B030D-6E8A-4147-A177-3AD203B41FA5}">
                      <a16:colId xmlns:a16="http://schemas.microsoft.com/office/drawing/2014/main" val="2231815291"/>
                    </a:ext>
                  </a:extLst>
                </a:gridCol>
                <a:gridCol w="228600">
                  <a:extLst>
                    <a:ext uri="{9D8B030D-6E8A-4147-A177-3AD203B41FA5}">
                      <a16:colId xmlns:a16="http://schemas.microsoft.com/office/drawing/2014/main" val="3322526724"/>
                    </a:ext>
                  </a:extLst>
                </a:gridCol>
                <a:gridCol w="228600">
                  <a:extLst>
                    <a:ext uri="{9D8B030D-6E8A-4147-A177-3AD203B41FA5}">
                      <a16:colId xmlns:a16="http://schemas.microsoft.com/office/drawing/2014/main" val="3415775305"/>
                    </a:ext>
                  </a:extLst>
                </a:gridCol>
              </a:tblGrid>
              <a:tr h="246888">
                <a:tc>
                  <a:txBody>
                    <a:bodyPr/>
                    <a:lstStyle/>
                    <a:p>
                      <a:pPr algn="ctr"/>
                      <a:r>
                        <a:rPr lang="en-US" sz="1000"/>
                        <a:t>0</a:t>
                      </a:r>
                    </a:p>
                  </a:txBody>
                  <a:tcPr anchor="ctr"/>
                </a:tc>
                <a:tc>
                  <a:txBody>
                    <a:bodyPr/>
                    <a:lstStyle/>
                    <a:p>
                      <a:pPr algn="ctr"/>
                      <a:r>
                        <a:rPr lang="en-US" sz="1000"/>
                        <a:t>2</a:t>
                      </a:r>
                    </a:p>
                  </a:txBody>
                  <a:tcPr anchor="ctr"/>
                </a:tc>
                <a:tc>
                  <a:txBody>
                    <a:bodyPr/>
                    <a:lstStyle/>
                    <a:p>
                      <a:pPr algn="ctr"/>
                      <a:r>
                        <a:rPr lang="en-US" sz="1000" dirty="0"/>
                        <a:t>3</a:t>
                      </a:r>
                    </a:p>
                  </a:txBody>
                  <a:tcPr anchor="ctr"/>
                </a:tc>
                <a:tc>
                  <a:txBody>
                    <a:bodyPr/>
                    <a:lstStyle/>
                    <a:p>
                      <a:pPr algn="ctr"/>
                      <a:r>
                        <a:rPr lang="en-US" sz="1000" dirty="0"/>
                        <a:t>5</a:t>
                      </a:r>
                    </a:p>
                  </a:txBody>
                  <a:tcPr anchor="ctr"/>
                </a:tc>
                <a:extLst>
                  <a:ext uri="{0D108BD9-81ED-4DB2-BD59-A6C34878D82A}">
                    <a16:rowId xmlns:a16="http://schemas.microsoft.com/office/drawing/2014/main" val="415365781"/>
                  </a:ext>
                </a:extLst>
              </a:tr>
            </a:tbl>
          </a:graphicData>
        </a:graphic>
      </p:graphicFrame>
      <p:graphicFrame>
        <p:nvGraphicFramePr>
          <p:cNvPr id="9" name="Table 8">
            <a:extLst>
              <a:ext uri="{FF2B5EF4-FFF2-40B4-BE49-F238E27FC236}">
                <a16:creationId xmlns:a16="http://schemas.microsoft.com/office/drawing/2014/main" id="{F479EA48-0622-A98B-D8E8-78A57E2191EA}"/>
              </a:ext>
            </a:extLst>
          </p:cNvPr>
          <p:cNvGraphicFramePr>
            <a:graphicFrameLocks noGrp="1"/>
          </p:cNvGraphicFramePr>
          <p:nvPr>
            <p:extLst>
              <p:ext uri="{D42A27DB-BD31-4B8C-83A1-F6EECF244321}">
                <p14:modId xmlns:p14="http://schemas.microsoft.com/office/powerpoint/2010/main" val="165101473"/>
              </p:ext>
            </p:extLst>
          </p:nvPr>
        </p:nvGraphicFramePr>
        <p:xfrm>
          <a:off x="6085506" y="3497538"/>
          <a:ext cx="1280160" cy="246888"/>
        </p:xfrm>
        <a:graphic>
          <a:graphicData uri="http://schemas.openxmlformats.org/drawingml/2006/table">
            <a:tbl>
              <a:tblPr firstRow="1" bandRow="1">
                <a:tableStyleId>{79FDDA8E-A4FE-4AF7-9A4D-C4B163D9010D}</a:tableStyleId>
              </a:tblPr>
              <a:tblGrid>
                <a:gridCol w="256032">
                  <a:extLst>
                    <a:ext uri="{9D8B030D-6E8A-4147-A177-3AD203B41FA5}">
                      <a16:colId xmlns:a16="http://schemas.microsoft.com/office/drawing/2014/main" val="956588167"/>
                    </a:ext>
                  </a:extLst>
                </a:gridCol>
                <a:gridCol w="256032">
                  <a:extLst>
                    <a:ext uri="{9D8B030D-6E8A-4147-A177-3AD203B41FA5}">
                      <a16:colId xmlns:a16="http://schemas.microsoft.com/office/drawing/2014/main" val="2231815291"/>
                    </a:ext>
                  </a:extLst>
                </a:gridCol>
                <a:gridCol w="256032">
                  <a:extLst>
                    <a:ext uri="{9D8B030D-6E8A-4147-A177-3AD203B41FA5}">
                      <a16:colId xmlns:a16="http://schemas.microsoft.com/office/drawing/2014/main" val="3322526724"/>
                    </a:ext>
                  </a:extLst>
                </a:gridCol>
                <a:gridCol w="256032">
                  <a:extLst>
                    <a:ext uri="{9D8B030D-6E8A-4147-A177-3AD203B41FA5}">
                      <a16:colId xmlns:a16="http://schemas.microsoft.com/office/drawing/2014/main" val="3415775305"/>
                    </a:ext>
                  </a:extLst>
                </a:gridCol>
                <a:gridCol w="256032">
                  <a:extLst>
                    <a:ext uri="{9D8B030D-6E8A-4147-A177-3AD203B41FA5}">
                      <a16:colId xmlns:a16="http://schemas.microsoft.com/office/drawing/2014/main" val="4286222248"/>
                    </a:ext>
                  </a:extLst>
                </a:gridCol>
              </a:tblGrid>
              <a:tr h="246888">
                <a:tc>
                  <a:txBody>
                    <a:bodyPr/>
                    <a:lstStyle/>
                    <a:p>
                      <a:pPr algn="ctr"/>
                      <a:r>
                        <a:rPr lang="en-US" sz="1000"/>
                        <a:t>0</a:t>
                      </a:r>
                    </a:p>
                  </a:txBody>
                  <a:tcPr anchor="ctr"/>
                </a:tc>
                <a:tc>
                  <a:txBody>
                    <a:bodyPr/>
                    <a:lstStyle/>
                    <a:p>
                      <a:pPr algn="ctr"/>
                      <a:r>
                        <a:rPr lang="en-US" sz="1000"/>
                        <a:t>1</a:t>
                      </a:r>
                    </a:p>
                  </a:txBody>
                  <a:tcPr anchor="ctr"/>
                </a:tc>
                <a:tc>
                  <a:txBody>
                    <a:bodyPr/>
                    <a:lstStyle/>
                    <a:p>
                      <a:pPr algn="ctr"/>
                      <a:r>
                        <a:rPr lang="en-US" sz="1000"/>
                        <a:t>2</a:t>
                      </a:r>
                    </a:p>
                  </a:txBody>
                  <a:tcPr anchor="ctr"/>
                </a:tc>
                <a:tc>
                  <a:txBody>
                    <a:bodyPr/>
                    <a:lstStyle/>
                    <a:p>
                      <a:pPr algn="ctr"/>
                      <a:r>
                        <a:rPr lang="en-US" sz="1000"/>
                        <a:t>1</a:t>
                      </a:r>
                    </a:p>
                  </a:txBody>
                  <a:tcPr anchor="ctr"/>
                </a:tc>
                <a:tc>
                  <a:txBody>
                    <a:bodyPr/>
                    <a:lstStyle/>
                    <a:p>
                      <a:pPr algn="ctr"/>
                      <a:r>
                        <a:rPr lang="en-US" sz="1000" dirty="0"/>
                        <a:t>3</a:t>
                      </a:r>
                    </a:p>
                  </a:txBody>
                  <a:tcPr anchor="ctr"/>
                </a:tc>
                <a:extLst>
                  <a:ext uri="{0D108BD9-81ED-4DB2-BD59-A6C34878D82A}">
                    <a16:rowId xmlns:a16="http://schemas.microsoft.com/office/drawing/2014/main" val="415365781"/>
                  </a:ext>
                </a:extLst>
              </a:tr>
            </a:tbl>
          </a:graphicData>
        </a:graphic>
      </p:graphicFrame>
      <p:cxnSp>
        <p:nvCxnSpPr>
          <p:cNvPr id="11" name="Elbow Connector 10">
            <a:extLst>
              <a:ext uri="{FF2B5EF4-FFF2-40B4-BE49-F238E27FC236}">
                <a16:creationId xmlns:a16="http://schemas.microsoft.com/office/drawing/2014/main" id="{1DA9714C-528F-1AFC-3ED8-8D5AA3E4A7FC}"/>
              </a:ext>
            </a:extLst>
          </p:cNvPr>
          <p:cNvCxnSpPr>
            <a:cxnSpLocks/>
          </p:cNvCxnSpPr>
          <p:nvPr/>
        </p:nvCxnSpPr>
        <p:spPr>
          <a:xfrm rot="5400000">
            <a:off x="5687851" y="3627848"/>
            <a:ext cx="910429" cy="115112"/>
          </a:xfrm>
          <a:prstGeom prst="bentConnector3">
            <a:avLst>
              <a:gd name="adj1" fmla="val 18491"/>
            </a:avLst>
          </a:prstGeom>
          <a:ln w="28575"/>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9AEB2C5-5155-068D-8C94-B77A28D65B94}"/>
              </a:ext>
            </a:extLst>
          </p:cNvPr>
          <p:cNvCxnSpPr>
            <a:cxnSpLocks/>
          </p:cNvCxnSpPr>
          <p:nvPr/>
        </p:nvCxnSpPr>
        <p:spPr>
          <a:xfrm rot="16200000" flipH="1">
            <a:off x="6058557" y="3601589"/>
            <a:ext cx="923370" cy="154680"/>
          </a:xfrm>
          <a:prstGeom prst="bentConnector3">
            <a:avLst>
              <a:gd name="adj1" fmla="val 20874"/>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9C97B8C-9EA7-DEFD-4ED4-5B0C15706F87}"/>
              </a:ext>
            </a:extLst>
          </p:cNvPr>
          <p:cNvSpPr txBox="1"/>
          <p:nvPr/>
        </p:nvSpPr>
        <p:spPr>
          <a:xfrm>
            <a:off x="5640891" y="2916640"/>
            <a:ext cx="567555" cy="276999"/>
          </a:xfrm>
          <a:prstGeom prst="rect">
            <a:avLst/>
          </a:prstGeom>
          <a:noFill/>
        </p:spPr>
        <p:txBody>
          <a:bodyPr wrap="square" rtlCol="0">
            <a:spAutoFit/>
          </a:bodyPr>
          <a:lstStyle/>
          <a:p>
            <a:r>
              <a:rPr lang="en-US" sz="1200" dirty="0"/>
              <a:t>pos</a:t>
            </a:r>
          </a:p>
        </p:txBody>
      </p:sp>
      <p:sp>
        <p:nvSpPr>
          <p:cNvPr id="19" name="TextBox 18">
            <a:extLst>
              <a:ext uri="{FF2B5EF4-FFF2-40B4-BE49-F238E27FC236}">
                <a16:creationId xmlns:a16="http://schemas.microsoft.com/office/drawing/2014/main" id="{2856A3BD-9422-DFAE-922E-D51FF921BBB9}"/>
              </a:ext>
            </a:extLst>
          </p:cNvPr>
          <p:cNvSpPr txBox="1"/>
          <p:nvPr/>
        </p:nvSpPr>
        <p:spPr>
          <a:xfrm>
            <a:off x="5640891" y="3495165"/>
            <a:ext cx="480260" cy="276999"/>
          </a:xfrm>
          <a:prstGeom prst="rect">
            <a:avLst/>
          </a:prstGeom>
          <a:noFill/>
        </p:spPr>
        <p:txBody>
          <a:bodyPr wrap="square" rtlCol="0">
            <a:spAutoFit/>
          </a:bodyPr>
          <a:lstStyle/>
          <a:p>
            <a:r>
              <a:rPr lang="en-US" sz="1200" dirty="0"/>
              <a:t>cols</a:t>
            </a:r>
          </a:p>
        </p:txBody>
      </p:sp>
      <p:cxnSp>
        <p:nvCxnSpPr>
          <p:cNvPr id="21" name="Elbow Connector 20">
            <a:extLst>
              <a:ext uri="{FF2B5EF4-FFF2-40B4-BE49-F238E27FC236}">
                <a16:creationId xmlns:a16="http://schemas.microsoft.com/office/drawing/2014/main" id="{3B099E6E-9664-8E6C-9AC1-67D066AE3725}"/>
              </a:ext>
            </a:extLst>
          </p:cNvPr>
          <p:cNvCxnSpPr>
            <a:cxnSpLocks/>
          </p:cNvCxnSpPr>
          <p:nvPr/>
        </p:nvCxnSpPr>
        <p:spPr>
          <a:xfrm rot="16200000" flipH="1">
            <a:off x="6301492" y="3602243"/>
            <a:ext cx="910424" cy="166320"/>
          </a:xfrm>
          <a:prstGeom prst="bentConnector3">
            <a:avLst>
              <a:gd name="adj1" fmla="val 17506"/>
            </a:avLst>
          </a:prstGeom>
          <a:ln w="28575"/>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6C5DEE84-7B06-2F61-3084-4CBD9114387F}"/>
              </a:ext>
            </a:extLst>
          </p:cNvPr>
          <p:cNvCxnSpPr>
            <a:cxnSpLocks/>
          </p:cNvCxnSpPr>
          <p:nvPr/>
        </p:nvCxnSpPr>
        <p:spPr>
          <a:xfrm rot="16200000" flipH="1">
            <a:off x="6685535" y="3460483"/>
            <a:ext cx="910423" cy="449837"/>
          </a:xfrm>
          <a:prstGeom prst="bentConnector3">
            <a:avLst>
              <a:gd name="adj1" fmla="val 11598"/>
            </a:avLst>
          </a:prstGeom>
          <a:ln w="28575"/>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F68768AE-85A9-83F6-F58A-B13D41F7DB1E}"/>
              </a:ext>
            </a:extLst>
          </p:cNvPr>
          <p:cNvGraphicFramePr>
            <a:graphicFrameLocks noGrp="1"/>
          </p:cNvGraphicFramePr>
          <p:nvPr>
            <p:extLst>
              <p:ext uri="{D42A27DB-BD31-4B8C-83A1-F6EECF244321}">
                <p14:modId xmlns:p14="http://schemas.microsoft.com/office/powerpoint/2010/main" val="424362847"/>
              </p:ext>
            </p:extLst>
          </p:nvPr>
        </p:nvGraphicFramePr>
        <p:xfrm>
          <a:off x="6085504" y="3893728"/>
          <a:ext cx="1280162" cy="246888"/>
        </p:xfrm>
        <a:graphic>
          <a:graphicData uri="http://schemas.openxmlformats.org/drawingml/2006/table">
            <a:tbl>
              <a:tblPr firstRow="1" bandRow="1">
                <a:tableStyleId>{79FDDA8E-A4FE-4AF7-9A4D-C4B163D9010D}</a:tableStyleId>
              </a:tblPr>
              <a:tblGrid>
                <a:gridCol w="272070">
                  <a:extLst>
                    <a:ext uri="{9D8B030D-6E8A-4147-A177-3AD203B41FA5}">
                      <a16:colId xmlns:a16="http://schemas.microsoft.com/office/drawing/2014/main" val="956588167"/>
                    </a:ext>
                  </a:extLst>
                </a:gridCol>
                <a:gridCol w="252023">
                  <a:extLst>
                    <a:ext uri="{9D8B030D-6E8A-4147-A177-3AD203B41FA5}">
                      <a16:colId xmlns:a16="http://schemas.microsoft.com/office/drawing/2014/main" val="2231815291"/>
                    </a:ext>
                  </a:extLst>
                </a:gridCol>
                <a:gridCol w="252023">
                  <a:extLst>
                    <a:ext uri="{9D8B030D-6E8A-4147-A177-3AD203B41FA5}">
                      <a16:colId xmlns:a16="http://schemas.microsoft.com/office/drawing/2014/main" val="3322526724"/>
                    </a:ext>
                  </a:extLst>
                </a:gridCol>
                <a:gridCol w="252023">
                  <a:extLst>
                    <a:ext uri="{9D8B030D-6E8A-4147-A177-3AD203B41FA5}">
                      <a16:colId xmlns:a16="http://schemas.microsoft.com/office/drawing/2014/main" val="3415775305"/>
                    </a:ext>
                  </a:extLst>
                </a:gridCol>
                <a:gridCol w="252023">
                  <a:extLst>
                    <a:ext uri="{9D8B030D-6E8A-4147-A177-3AD203B41FA5}">
                      <a16:colId xmlns:a16="http://schemas.microsoft.com/office/drawing/2014/main" val="4286222248"/>
                    </a:ext>
                  </a:extLst>
                </a:gridCol>
              </a:tblGrid>
              <a:tr h="246888">
                <a:tc>
                  <a:txBody>
                    <a:bodyPr/>
                    <a:lstStyle/>
                    <a:p>
                      <a:pPr algn="ctr"/>
                      <a:r>
                        <a:rPr lang="en-US" sz="1000"/>
                        <a:t>A</a:t>
                      </a:r>
                    </a:p>
                  </a:txBody>
                  <a:tcPr anchor="ctr"/>
                </a:tc>
                <a:tc>
                  <a:txBody>
                    <a:bodyPr/>
                    <a:lstStyle/>
                    <a:p>
                      <a:pPr algn="ctr"/>
                      <a:r>
                        <a:rPr lang="en-US" sz="1000" dirty="0"/>
                        <a:t>B</a:t>
                      </a:r>
                    </a:p>
                  </a:txBody>
                  <a:tcPr anchor="ctr"/>
                </a:tc>
                <a:tc>
                  <a:txBody>
                    <a:bodyPr/>
                    <a:lstStyle/>
                    <a:p>
                      <a:pPr algn="ctr"/>
                      <a:r>
                        <a:rPr lang="en-US" sz="1000" dirty="0"/>
                        <a:t>C</a:t>
                      </a:r>
                    </a:p>
                  </a:txBody>
                  <a:tcPr anchor="ctr"/>
                </a:tc>
                <a:tc>
                  <a:txBody>
                    <a:bodyPr/>
                    <a:lstStyle/>
                    <a:p>
                      <a:pPr algn="ctr"/>
                      <a:r>
                        <a:rPr lang="en-US" sz="1000"/>
                        <a:t>D</a:t>
                      </a:r>
                    </a:p>
                  </a:txBody>
                  <a:tcPr anchor="ctr"/>
                </a:tc>
                <a:tc>
                  <a:txBody>
                    <a:bodyPr/>
                    <a:lstStyle/>
                    <a:p>
                      <a:pPr algn="ctr"/>
                      <a:r>
                        <a:rPr lang="en-US" sz="1000" dirty="0"/>
                        <a:t>E</a:t>
                      </a:r>
                    </a:p>
                  </a:txBody>
                  <a:tcPr anchor="ctr"/>
                </a:tc>
                <a:extLst>
                  <a:ext uri="{0D108BD9-81ED-4DB2-BD59-A6C34878D82A}">
                    <a16:rowId xmlns:a16="http://schemas.microsoft.com/office/drawing/2014/main" val="415365781"/>
                  </a:ext>
                </a:extLst>
              </a:tr>
            </a:tbl>
          </a:graphicData>
        </a:graphic>
      </p:graphicFrame>
      <p:sp>
        <p:nvSpPr>
          <p:cNvPr id="27" name="TextBox 26">
            <a:extLst>
              <a:ext uri="{FF2B5EF4-FFF2-40B4-BE49-F238E27FC236}">
                <a16:creationId xmlns:a16="http://schemas.microsoft.com/office/drawing/2014/main" id="{4050E4E1-362F-231C-4CC7-5017935DF1F0}"/>
              </a:ext>
            </a:extLst>
          </p:cNvPr>
          <p:cNvSpPr txBox="1"/>
          <p:nvPr/>
        </p:nvSpPr>
        <p:spPr>
          <a:xfrm>
            <a:off x="5758905" y="4267089"/>
            <a:ext cx="1522674" cy="276999"/>
          </a:xfrm>
          <a:prstGeom prst="rect">
            <a:avLst/>
          </a:prstGeom>
          <a:noFill/>
        </p:spPr>
        <p:txBody>
          <a:bodyPr wrap="square" rtlCol="0">
            <a:spAutoFit/>
          </a:bodyPr>
          <a:lstStyle/>
          <a:p>
            <a:r>
              <a:rPr lang="en-US" sz="1200" dirty="0"/>
              <a:t>Sparse data structure</a:t>
            </a:r>
          </a:p>
        </p:txBody>
      </p:sp>
      <p:graphicFrame>
        <p:nvGraphicFramePr>
          <p:cNvPr id="28" name="Table 4">
            <a:extLst>
              <a:ext uri="{FF2B5EF4-FFF2-40B4-BE49-F238E27FC236}">
                <a16:creationId xmlns:a16="http://schemas.microsoft.com/office/drawing/2014/main" id="{332BC7AE-DBA3-BDC8-C099-109B1294D1C5}"/>
              </a:ext>
            </a:extLst>
          </p:cNvPr>
          <p:cNvGraphicFramePr>
            <a:graphicFrameLocks noGrp="1"/>
          </p:cNvGraphicFramePr>
          <p:nvPr>
            <p:extLst>
              <p:ext uri="{D42A27DB-BD31-4B8C-83A1-F6EECF244321}">
                <p14:modId xmlns:p14="http://schemas.microsoft.com/office/powerpoint/2010/main" val="3955262399"/>
              </p:ext>
            </p:extLst>
          </p:nvPr>
        </p:nvGraphicFramePr>
        <p:xfrm>
          <a:off x="6001419" y="530780"/>
          <a:ext cx="1280160" cy="213360"/>
        </p:xfrm>
        <a:graphic>
          <a:graphicData uri="http://schemas.openxmlformats.org/drawingml/2006/table">
            <a:tbl>
              <a:tblPr firstRow="1" bandRow="1">
                <a:tableStyleId>{79FDDA8E-A4FE-4AF7-9A4D-C4B163D9010D}</a:tableStyleId>
              </a:tblPr>
              <a:tblGrid>
                <a:gridCol w="320040">
                  <a:extLst>
                    <a:ext uri="{9D8B030D-6E8A-4147-A177-3AD203B41FA5}">
                      <a16:colId xmlns:a16="http://schemas.microsoft.com/office/drawing/2014/main" val="3476734135"/>
                    </a:ext>
                  </a:extLst>
                </a:gridCol>
                <a:gridCol w="320040">
                  <a:extLst>
                    <a:ext uri="{9D8B030D-6E8A-4147-A177-3AD203B41FA5}">
                      <a16:colId xmlns:a16="http://schemas.microsoft.com/office/drawing/2014/main" val="2054977929"/>
                    </a:ext>
                  </a:extLst>
                </a:gridCol>
                <a:gridCol w="320040">
                  <a:extLst>
                    <a:ext uri="{9D8B030D-6E8A-4147-A177-3AD203B41FA5}">
                      <a16:colId xmlns:a16="http://schemas.microsoft.com/office/drawing/2014/main" val="2933860782"/>
                    </a:ext>
                  </a:extLst>
                </a:gridCol>
                <a:gridCol w="320040">
                  <a:extLst>
                    <a:ext uri="{9D8B030D-6E8A-4147-A177-3AD203B41FA5}">
                      <a16:colId xmlns:a16="http://schemas.microsoft.com/office/drawing/2014/main" val="2335172010"/>
                    </a:ext>
                  </a:extLst>
                </a:gridCol>
              </a:tblGrid>
              <a:tr h="210312">
                <a:tc>
                  <a:txBody>
                    <a:bodyPr/>
                    <a:lstStyle/>
                    <a:p>
                      <a:pPr algn="ctr"/>
                      <a:r>
                        <a:rPr lang="en-US" sz="800"/>
                        <a:t>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a:r>
                        <a:rPr lang="en-US" sz="800"/>
                        <a:t>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a:r>
                        <a:rPr lang="en-US" sz="800" dirty="0"/>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800" dirty="0"/>
                        <a:t>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27501475"/>
                  </a:ext>
                </a:extLst>
              </a:tr>
            </a:tbl>
          </a:graphicData>
        </a:graphic>
      </p:graphicFrame>
      <p:graphicFrame>
        <p:nvGraphicFramePr>
          <p:cNvPr id="29" name="Table 4">
            <a:extLst>
              <a:ext uri="{FF2B5EF4-FFF2-40B4-BE49-F238E27FC236}">
                <a16:creationId xmlns:a16="http://schemas.microsoft.com/office/drawing/2014/main" id="{89C23917-DB40-7612-D8C9-B3EF9351D318}"/>
              </a:ext>
            </a:extLst>
          </p:cNvPr>
          <p:cNvGraphicFramePr>
            <a:graphicFrameLocks noGrp="1"/>
          </p:cNvGraphicFramePr>
          <p:nvPr>
            <p:extLst>
              <p:ext uri="{D42A27DB-BD31-4B8C-83A1-F6EECF244321}">
                <p14:modId xmlns:p14="http://schemas.microsoft.com/office/powerpoint/2010/main" val="110874471"/>
              </p:ext>
            </p:extLst>
          </p:nvPr>
        </p:nvGraphicFramePr>
        <p:xfrm>
          <a:off x="5775865" y="796133"/>
          <a:ext cx="210312" cy="822960"/>
        </p:xfrm>
        <a:graphic>
          <a:graphicData uri="http://schemas.openxmlformats.org/drawingml/2006/table">
            <a:tbl>
              <a:tblPr firstRow="1" bandRow="1">
                <a:tableStyleId>{79FDDA8E-A4FE-4AF7-9A4D-C4B163D9010D}</a:tableStyleId>
              </a:tblPr>
              <a:tblGrid>
                <a:gridCol w="210312">
                  <a:extLst>
                    <a:ext uri="{9D8B030D-6E8A-4147-A177-3AD203B41FA5}">
                      <a16:colId xmlns:a16="http://schemas.microsoft.com/office/drawing/2014/main" val="3476734135"/>
                    </a:ext>
                  </a:extLst>
                </a:gridCol>
              </a:tblGrid>
              <a:tr h="274320">
                <a:tc>
                  <a:txBody>
                    <a:bodyPr/>
                    <a:lstStyle/>
                    <a:p>
                      <a:pPr algn="ctr"/>
                      <a:r>
                        <a:rPr lang="en-US" sz="800" dirty="0"/>
                        <a:t>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27501475"/>
                  </a:ext>
                </a:extLst>
              </a:tr>
              <a:tr h="274320">
                <a:tc>
                  <a:txBody>
                    <a:bodyPr/>
                    <a:lstStyle/>
                    <a:p>
                      <a:pPr algn="ctr"/>
                      <a:r>
                        <a:rPr lang="en-US" sz="800" dirty="0"/>
                        <a:t>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33543601"/>
                  </a:ext>
                </a:extLst>
              </a:tr>
              <a:tr h="274320">
                <a:tc>
                  <a:txBody>
                    <a:bodyPr/>
                    <a:lstStyle/>
                    <a:p>
                      <a:pPr algn="ctr"/>
                      <a:r>
                        <a:rPr lang="en-US" sz="800" dirty="0"/>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2116570"/>
                  </a:ext>
                </a:extLst>
              </a:tr>
            </a:tbl>
          </a:graphicData>
        </a:graphic>
      </p:graphicFrame>
      <p:sp>
        <p:nvSpPr>
          <p:cNvPr id="3" name="TextBox 2">
            <a:extLst>
              <a:ext uri="{FF2B5EF4-FFF2-40B4-BE49-F238E27FC236}">
                <a16:creationId xmlns:a16="http://schemas.microsoft.com/office/drawing/2014/main" id="{6A9987B3-2F48-EACE-2FA4-1C013640A535}"/>
              </a:ext>
            </a:extLst>
          </p:cNvPr>
          <p:cNvSpPr txBox="1"/>
          <p:nvPr/>
        </p:nvSpPr>
        <p:spPr>
          <a:xfrm>
            <a:off x="840173" y="3838869"/>
            <a:ext cx="3943350" cy="800219"/>
          </a:xfrm>
          <a:prstGeom prst="rect">
            <a:avLst/>
          </a:prstGeom>
          <a:noFill/>
        </p:spPr>
        <p:txBody>
          <a:bodyPr wrap="square" rtlCol="0">
            <a:spAutoFit/>
          </a:bodyPr>
          <a:lstStyle/>
          <a:p>
            <a:r>
              <a:rPr lang="en-US" sz="1400" dirty="0"/>
              <a:t>Compressed, uses less storage</a:t>
            </a:r>
          </a:p>
          <a:p>
            <a:r>
              <a:rPr lang="en-US" sz="1400" dirty="0"/>
              <a:t>But sparse tensors do not have random access</a:t>
            </a:r>
          </a:p>
          <a:p>
            <a:pPr marL="342900" indent="-342900">
              <a:buAutoNum type="arabicPeriod"/>
            </a:pPr>
            <a:endParaRPr lang="en-US" dirty="0"/>
          </a:p>
        </p:txBody>
      </p:sp>
      <p:sp>
        <p:nvSpPr>
          <p:cNvPr id="7" name="Slide Number Placeholder 6">
            <a:extLst>
              <a:ext uri="{FF2B5EF4-FFF2-40B4-BE49-F238E27FC236}">
                <a16:creationId xmlns:a16="http://schemas.microsoft.com/office/drawing/2014/main" id="{29F30618-7988-698B-5A19-C33358392DF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154E773-C141-1585-109E-5F20497A3515}"/>
                  </a:ext>
                </a:extLst>
              </p:cNvPr>
              <p:cNvSpPr txBox="1"/>
              <p:nvPr/>
            </p:nvSpPr>
            <p:spPr>
              <a:xfrm>
                <a:off x="977842" y="1903796"/>
                <a:ext cx="1338700" cy="3413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𝑇</m:t>
                          </m:r>
                        </m:e>
                        <m:sub>
                          <m:r>
                            <a:rPr lang="en-US" sz="1200" b="0" i="1" smtClean="0">
                              <a:latin typeface="Cambria Math" panose="02040503050406030204" pitchFamily="18" charset="0"/>
                            </a:rPr>
                            <m:t>𝑖𝑗</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𝑘</m:t>
                          </m:r>
                        </m:sub>
                        <m:sup/>
                        <m:e>
                          <m:sSub>
                            <m:sSubPr>
                              <m:ctrlPr>
                                <a:rPr lang="en-US" sz="1200" i="1">
                                  <a:latin typeface="Cambria Math" panose="02040503050406030204" pitchFamily="18" charset="0"/>
                                </a:rPr>
                              </m:ctrlPr>
                            </m:sSubPr>
                            <m:e>
                              <m:r>
                                <a:rPr lang="en-US" sz="1200" b="0" i="1" smtClean="0">
                                  <a:latin typeface="Cambria Math" panose="02040503050406030204" pitchFamily="18" charset="0"/>
                                </a:rPr>
                                <m:t>𝐵</m:t>
                              </m:r>
                            </m:e>
                            <m:sub>
                              <m:r>
                                <a:rPr lang="en-US" sz="1200" i="1">
                                  <a:latin typeface="Cambria Math" panose="02040503050406030204" pitchFamily="18" charset="0"/>
                                </a:rPr>
                                <m:t>𝑖𝑗</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𝑖</m:t>
                              </m:r>
                              <m:r>
                                <a:rPr lang="en-US" sz="1200" i="1">
                                  <a:latin typeface="Cambria Math" panose="02040503050406030204" pitchFamily="18" charset="0"/>
                                </a:rPr>
                                <m:t>𝑘</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𝐷</m:t>
                              </m:r>
                            </m:e>
                            <m:sub>
                              <m:r>
                                <a:rPr lang="en-US" sz="1200" b="0" i="1" smtClean="0">
                                  <a:latin typeface="Cambria Math" panose="02040503050406030204" pitchFamily="18" charset="0"/>
                                </a:rPr>
                                <m:t>𝑘𝑗</m:t>
                              </m:r>
                            </m:sub>
                          </m:sSub>
                        </m:e>
                      </m:nary>
                    </m:oMath>
                  </m:oMathPara>
                </a14:m>
                <a:endParaRPr lang="en-US" sz="1200" dirty="0"/>
              </a:p>
            </p:txBody>
          </p:sp>
        </mc:Choice>
        <mc:Fallback xmlns="">
          <p:sp>
            <p:nvSpPr>
              <p:cNvPr id="50" name="TextBox 49">
                <a:extLst>
                  <a:ext uri="{FF2B5EF4-FFF2-40B4-BE49-F238E27FC236}">
                    <a16:creationId xmlns:a16="http://schemas.microsoft.com/office/drawing/2014/main" id="{2154E773-C141-1585-109E-5F20497A3515}"/>
                  </a:ext>
                </a:extLst>
              </p:cNvPr>
              <p:cNvSpPr txBox="1">
                <a:spLocks noRot="1" noChangeAspect="1" noMove="1" noResize="1" noEditPoints="1" noAdjustHandles="1" noChangeArrowheads="1" noChangeShapeType="1" noTextEdit="1"/>
              </p:cNvSpPr>
              <p:nvPr/>
            </p:nvSpPr>
            <p:spPr>
              <a:xfrm>
                <a:off x="977842" y="1903796"/>
                <a:ext cx="1338700" cy="341376"/>
              </a:xfrm>
              <a:prstGeom prst="rect">
                <a:avLst/>
              </a:prstGeom>
              <a:blipFill>
                <a:blip r:embed="rId4"/>
                <a:stretch>
                  <a:fillRect l="-13084" t="-196429" r="-935" b="-28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2FC58D3-6E78-7A48-8736-20D8202B9EE0}"/>
                  </a:ext>
                </a:extLst>
              </p:cNvPr>
              <p:cNvSpPr txBox="1"/>
              <p:nvPr/>
            </p:nvSpPr>
            <p:spPr>
              <a:xfrm>
                <a:off x="1106814" y="3001136"/>
                <a:ext cx="1066318" cy="3622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𝑖𝑙</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𝑗</m:t>
                          </m:r>
                        </m:sub>
                        <m:sup/>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𝑇</m:t>
                              </m:r>
                            </m:e>
                            <m:sub>
                              <m:r>
                                <a:rPr lang="en-US" sz="1200" i="1">
                                  <a:latin typeface="Cambria Math" panose="02040503050406030204" pitchFamily="18" charset="0"/>
                                </a:rPr>
                                <m:t>𝑖</m:t>
                              </m:r>
                              <m:r>
                                <a:rPr lang="en-US" sz="1200" b="0" i="1" smtClean="0">
                                  <a:latin typeface="Cambria Math" panose="02040503050406030204" pitchFamily="18" charset="0"/>
                                </a:rPr>
                                <m:t>𝑗</m:t>
                              </m:r>
                            </m:sub>
                          </m:sSub>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𝐸</m:t>
                              </m:r>
                            </m:e>
                            <m:sub>
                              <m:r>
                                <a:rPr lang="en-US" sz="1200" b="0" i="1" smtClean="0">
                                  <a:latin typeface="Cambria Math" panose="02040503050406030204" pitchFamily="18" charset="0"/>
                                </a:rPr>
                                <m:t>𝑗𝑙</m:t>
                              </m:r>
                            </m:sub>
                          </m:sSub>
                        </m:e>
                      </m:nary>
                    </m:oMath>
                  </m:oMathPara>
                </a14:m>
                <a:endParaRPr lang="en-US" sz="1200" dirty="0"/>
              </a:p>
            </p:txBody>
          </p:sp>
        </mc:Choice>
        <mc:Fallback xmlns="">
          <p:sp>
            <p:nvSpPr>
              <p:cNvPr id="51" name="TextBox 50">
                <a:extLst>
                  <a:ext uri="{FF2B5EF4-FFF2-40B4-BE49-F238E27FC236}">
                    <a16:creationId xmlns:a16="http://schemas.microsoft.com/office/drawing/2014/main" id="{42FC58D3-6E78-7A48-8736-20D8202B9EE0}"/>
                  </a:ext>
                </a:extLst>
              </p:cNvPr>
              <p:cNvSpPr txBox="1">
                <a:spLocks noRot="1" noChangeAspect="1" noMove="1" noResize="1" noEditPoints="1" noAdjustHandles="1" noChangeArrowheads="1" noChangeShapeType="1" noTextEdit="1"/>
              </p:cNvSpPr>
              <p:nvPr/>
            </p:nvSpPr>
            <p:spPr>
              <a:xfrm>
                <a:off x="1106814" y="3001136"/>
                <a:ext cx="1066318" cy="362279"/>
              </a:xfrm>
              <a:prstGeom prst="rect">
                <a:avLst/>
              </a:prstGeom>
              <a:blipFill>
                <a:blip r:embed="rId5"/>
                <a:stretch>
                  <a:fillRect l="-17857" t="-193103" r="-2381" b="-26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E7E30D5-B8FA-1BBB-2181-225BB03A97DA}"/>
                  </a:ext>
                </a:extLst>
              </p:cNvPr>
              <p:cNvSpPr txBox="1"/>
              <p:nvPr/>
            </p:nvSpPr>
            <p:spPr>
              <a:xfrm>
                <a:off x="3096355" y="1900952"/>
                <a:ext cx="1352678" cy="3413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𝑻</m:t>
                          </m:r>
                        </m:e>
                        <m:sub>
                          <m:r>
                            <a:rPr lang="en-US" sz="1200" b="1" i="1" smtClean="0">
                              <a:latin typeface="Cambria Math" panose="02040503050406030204" pitchFamily="18" charset="0"/>
                            </a:rPr>
                            <m:t>𝒊𝒋</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𝑘</m:t>
                          </m:r>
                        </m:sub>
                        <m:sup/>
                        <m:e>
                          <m:sSub>
                            <m:sSubPr>
                              <m:ctrlPr>
                                <a:rPr lang="en-US" sz="1200" b="1" i="1">
                                  <a:latin typeface="Cambria Math" panose="02040503050406030204" pitchFamily="18" charset="0"/>
                                </a:rPr>
                              </m:ctrlPr>
                            </m:sSubPr>
                            <m:e>
                              <m:r>
                                <a:rPr lang="en-US" sz="1200" b="1" i="1" smtClean="0">
                                  <a:latin typeface="Cambria Math" panose="02040503050406030204" pitchFamily="18" charset="0"/>
                                </a:rPr>
                                <m:t>𝑩</m:t>
                              </m:r>
                            </m:e>
                            <m:sub>
                              <m:r>
                                <a:rPr lang="en-US" sz="1200" b="1" i="1">
                                  <a:latin typeface="Cambria Math" panose="02040503050406030204" pitchFamily="18" charset="0"/>
                                </a:rPr>
                                <m:t>𝒊𝒋</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𝑖</m:t>
                              </m:r>
                              <m:r>
                                <a:rPr lang="en-US" sz="1200" i="1">
                                  <a:latin typeface="Cambria Math" panose="02040503050406030204" pitchFamily="18" charset="0"/>
                                </a:rPr>
                                <m:t>𝑘</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𝐷</m:t>
                              </m:r>
                            </m:e>
                            <m:sub>
                              <m:r>
                                <a:rPr lang="en-US" sz="1200" b="0" i="1" smtClean="0">
                                  <a:latin typeface="Cambria Math" panose="02040503050406030204" pitchFamily="18" charset="0"/>
                                </a:rPr>
                                <m:t>𝑘𝑗</m:t>
                              </m:r>
                            </m:sub>
                          </m:sSub>
                        </m:e>
                      </m:nary>
                    </m:oMath>
                  </m:oMathPara>
                </a14:m>
                <a:endParaRPr lang="en-US" sz="1200" dirty="0"/>
              </a:p>
            </p:txBody>
          </p:sp>
        </mc:Choice>
        <mc:Fallback xmlns="">
          <p:sp>
            <p:nvSpPr>
              <p:cNvPr id="52" name="TextBox 51">
                <a:extLst>
                  <a:ext uri="{FF2B5EF4-FFF2-40B4-BE49-F238E27FC236}">
                    <a16:creationId xmlns:a16="http://schemas.microsoft.com/office/drawing/2014/main" id="{EE7E30D5-B8FA-1BBB-2181-225BB03A97DA}"/>
                  </a:ext>
                </a:extLst>
              </p:cNvPr>
              <p:cNvSpPr txBox="1">
                <a:spLocks noRot="1" noChangeAspect="1" noMove="1" noResize="1" noEditPoints="1" noAdjustHandles="1" noChangeArrowheads="1" noChangeShapeType="1" noTextEdit="1"/>
              </p:cNvSpPr>
              <p:nvPr/>
            </p:nvSpPr>
            <p:spPr>
              <a:xfrm>
                <a:off x="3096355" y="1900952"/>
                <a:ext cx="1352678" cy="341376"/>
              </a:xfrm>
              <a:prstGeom prst="rect">
                <a:avLst/>
              </a:prstGeom>
              <a:blipFill>
                <a:blip r:embed="rId6"/>
                <a:stretch>
                  <a:fillRect l="-12963" t="-196429" r="-926" b="-28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D7340FA-4CB7-A8BD-16B6-2C48B9044A48}"/>
                  </a:ext>
                </a:extLst>
              </p:cNvPr>
              <p:cNvSpPr txBox="1"/>
              <p:nvPr/>
            </p:nvSpPr>
            <p:spPr>
              <a:xfrm>
                <a:off x="3114983" y="3001135"/>
                <a:ext cx="1075807" cy="3622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𝑖𝑙</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𝑗</m:t>
                          </m:r>
                        </m:sub>
                        <m:sup/>
                        <m:e>
                          <m:sSub>
                            <m:sSubPr>
                              <m:ctrlPr>
                                <a:rPr lang="en-US" sz="1200" b="1" i="1">
                                  <a:latin typeface="Cambria Math" panose="02040503050406030204" pitchFamily="18" charset="0"/>
                                </a:rPr>
                              </m:ctrlPr>
                            </m:sSubPr>
                            <m:e>
                              <m:r>
                                <a:rPr lang="en-US" sz="1200" b="1" i="1" smtClean="0">
                                  <a:latin typeface="Cambria Math" panose="02040503050406030204" pitchFamily="18" charset="0"/>
                                </a:rPr>
                                <m:t>𝑻</m:t>
                              </m:r>
                            </m:e>
                            <m:sub>
                              <m:r>
                                <a:rPr lang="en-US" sz="1200" b="1" i="1">
                                  <a:latin typeface="Cambria Math" panose="02040503050406030204" pitchFamily="18" charset="0"/>
                                </a:rPr>
                                <m:t>𝒊</m:t>
                              </m:r>
                              <m:r>
                                <a:rPr lang="en-US" sz="1200" b="1" i="1" smtClean="0">
                                  <a:latin typeface="Cambria Math" panose="02040503050406030204" pitchFamily="18" charset="0"/>
                                </a:rPr>
                                <m:t>𝒋</m:t>
                              </m:r>
                            </m:sub>
                          </m:sSub>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𝐸</m:t>
                              </m:r>
                            </m:e>
                            <m:sub>
                              <m:r>
                                <a:rPr lang="en-US" sz="1200" b="0" i="1" smtClean="0">
                                  <a:latin typeface="Cambria Math" panose="02040503050406030204" pitchFamily="18" charset="0"/>
                                </a:rPr>
                                <m:t>𝑗𝑙</m:t>
                              </m:r>
                            </m:sub>
                          </m:sSub>
                        </m:e>
                      </m:nary>
                    </m:oMath>
                  </m:oMathPara>
                </a14:m>
                <a:endParaRPr lang="en-US" sz="1200" dirty="0"/>
              </a:p>
            </p:txBody>
          </p:sp>
        </mc:Choice>
        <mc:Fallback xmlns="">
          <p:sp>
            <p:nvSpPr>
              <p:cNvPr id="53" name="TextBox 52">
                <a:extLst>
                  <a:ext uri="{FF2B5EF4-FFF2-40B4-BE49-F238E27FC236}">
                    <a16:creationId xmlns:a16="http://schemas.microsoft.com/office/drawing/2014/main" id="{BD7340FA-4CB7-A8BD-16B6-2C48B9044A48}"/>
                  </a:ext>
                </a:extLst>
              </p:cNvPr>
              <p:cNvSpPr txBox="1">
                <a:spLocks noRot="1" noChangeAspect="1" noMove="1" noResize="1" noEditPoints="1" noAdjustHandles="1" noChangeArrowheads="1" noChangeShapeType="1" noTextEdit="1"/>
              </p:cNvSpPr>
              <p:nvPr/>
            </p:nvSpPr>
            <p:spPr>
              <a:xfrm>
                <a:off x="3114983" y="3001135"/>
                <a:ext cx="1075807" cy="362279"/>
              </a:xfrm>
              <a:prstGeom prst="rect">
                <a:avLst/>
              </a:prstGeom>
              <a:blipFill>
                <a:blip r:embed="rId7"/>
                <a:stretch>
                  <a:fillRect l="-17647" t="-193103" r="-2353" b="-268966"/>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C38B9767-FA12-A4A1-880D-1B4177D01715}"/>
              </a:ext>
            </a:extLst>
          </p:cNvPr>
          <p:cNvSpPr txBox="1"/>
          <p:nvPr/>
        </p:nvSpPr>
        <p:spPr>
          <a:xfrm>
            <a:off x="1219791" y="1524364"/>
            <a:ext cx="2971000" cy="276999"/>
          </a:xfrm>
          <a:prstGeom prst="rect">
            <a:avLst/>
          </a:prstGeom>
          <a:noFill/>
        </p:spPr>
        <p:txBody>
          <a:bodyPr wrap="square" rtlCol="0">
            <a:spAutoFit/>
          </a:bodyPr>
          <a:lstStyle/>
          <a:p>
            <a:r>
              <a:rPr lang="en-US" sz="1200" dirty="0"/>
              <a:t>Sampled Dense-Dense Matrix Multiplication</a:t>
            </a:r>
          </a:p>
        </p:txBody>
      </p:sp>
      <p:sp>
        <p:nvSpPr>
          <p:cNvPr id="55" name="TextBox 54">
            <a:extLst>
              <a:ext uri="{FF2B5EF4-FFF2-40B4-BE49-F238E27FC236}">
                <a16:creationId xmlns:a16="http://schemas.microsoft.com/office/drawing/2014/main" id="{BA38D8B8-DEEF-42B2-A848-108FE35E31E9}"/>
              </a:ext>
            </a:extLst>
          </p:cNvPr>
          <p:cNvSpPr txBox="1"/>
          <p:nvPr/>
        </p:nvSpPr>
        <p:spPr>
          <a:xfrm>
            <a:off x="1639973" y="2613731"/>
            <a:ext cx="2010043" cy="276999"/>
          </a:xfrm>
          <a:prstGeom prst="rect">
            <a:avLst/>
          </a:prstGeom>
          <a:noFill/>
        </p:spPr>
        <p:txBody>
          <a:bodyPr wrap="square" rtlCol="0">
            <a:spAutoFit/>
          </a:bodyPr>
          <a:lstStyle/>
          <a:p>
            <a:r>
              <a:rPr lang="en-US" sz="1200" dirty="0"/>
              <a:t>Sparse Matrix Multiplication</a:t>
            </a:r>
          </a:p>
        </p:txBody>
      </p:sp>
      <p:cxnSp>
        <p:nvCxnSpPr>
          <p:cNvPr id="56" name="Straight Arrow Connector 55">
            <a:extLst>
              <a:ext uri="{FF2B5EF4-FFF2-40B4-BE49-F238E27FC236}">
                <a16:creationId xmlns:a16="http://schemas.microsoft.com/office/drawing/2014/main" id="{AFF79AEC-3639-CD0D-08C8-68D56FBFF6BB}"/>
              </a:ext>
            </a:extLst>
          </p:cNvPr>
          <p:cNvCxnSpPr>
            <a:cxnSpLocks/>
          </p:cNvCxnSpPr>
          <p:nvPr/>
        </p:nvCxnSpPr>
        <p:spPr>
          <a:xfrm>
            <a:off x="2522401" y="2077879"/>
            <a:ext cx="424069"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57" name="Straight Arrow Connector 56">
            <a:extLst>
              <a:ext uri="{FF2B5EF4-FFF2-40B4-BE49-F238E27FC236}">
                <a16:creationId xmlns:a16="http://schemas.microsoft.com/office/drawing/2014/main" id="{C918A6E1-9872-DD43-9300-69C8F8F0ACCD}"/>
              </a:ext>
            </a:extLst>
          </p:cNvPr>
          <p:cNvCxnSpPr>
            <a:cxnSpLocks/>
          </p:cNvCxnSpPr>
          <p:nvPr/>
        </p:nvCxnSpPr>
        <p:spPr>
          <a:xfrm>
            <a:off x="2432023" y="3182275"/>
            <a:ext cx="424069"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61" name="Straight Arrow Connector 60">
            <a:extLst>
              <a:ext uri="{FF2B5EF4-FFF2-40B4-BE49-F238E27FC236}">
                <a16:creationId xmlns:a16="http://schemas.microsoft.com/office/drawing/2014/main" id="{13C74676-1990-DE35-D6E9-A3B8FBB87C92}"/>
              </a:ext>
            </a:extLst>
          </p:cNvPr>
          <p:cNvCxnSpPr/>
          <p:nvPr/>
        </p:nvCxnSpPr>
        <p:spPr>
          <a:xfrm>
            <a:off x="6597582" y="1801363"/>
            <a:ext cx="0" cy="182885"/>
          </a:xfrm>
          <a:prstGeom prst="straightConnector1">
            <a:avLst/>
          </a:prstGeom>
          <a:ln w="28575">
            <a:solidFill>
              <a:srgbClr val="7979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CB1BCAAA-CAB5-E5C5-CFA6-463C8FBB6E4C}"/>
              </a:ext>
            </a:extLst>
          </p:cNvPr>
          <p:cNvCxnSpPr>
            <a:cxnSpLocks/>
          </p:cNvCxnSpPr>
          <p:nvPr/>
        </p:nvCxnSpPr>
        <p:spPr>
          <a:xfrm>
            <a:off x="7554555" y="1084169"/>
            <a:ext cx="84087" cy="2809559"/>
          </a:xfrm>
          <a:prstGeom prst="bentConnector3">
            <a:avLst>
              <a:gd name="adj1" fmla="val 1035203"/>
            </a:avLst>
          </a:prstGeom>
          <a:ln w="28575">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353605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2FC58D3-6E78-7A48-8736-20D8202B9EE0}"/>
                  </a:ext>
                </a:extLst>
              </p:cNvPr>
              <p:cNvSpPr txBox="1"/>
              <p:nvPr/>
            </p:nvSpPr>
            <p:spPr>
              <a:xfrm>
                <a:off x="1106814" y="3001136"/>
                <a:ext cx="1066318" cy="3622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𝑖𝑙</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𝑗</m:t>
                          </m:r>
                        </m:sub>
                        <m:sup/>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𝑇</m:t>
                              </m:r>
                            </m:e>
                            <m:sub>
                              <m:r>
                                <a:rPr lang="en-US" sz="1200" i="1">
                                  <a:latin typeface="Cambria Math" panose="02040503050406030204" pitchFamily="18" charset="0"/>
                                </a:rPr>
                                <m:t>𝑖</m:t>
                              </m:r>
                              <m:r>
                                <a:rPr lang="en-US" sz="1200" b="0" i="1" smtClean="0">
                                  <a:latin typeface="Cambria Math" panose="02040503050406030204" pitchFamily="18" charset="0"/>
                                </a:rPr>
                                <m:t>𝑗</m:t>
                              </m:r>
                            </m:sub>
                          </m:sSub>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𝐸</m:t>
                              </m:r>
                            </m:e>
                            <m:sub>
                              <m:r>
                                <a:rPr lang="en-US" sz="1200" b="0" i="1" smtClean="0">
                                  <a:latin typeface="Cambria Math" panose="02040503050406030204" pitchFamily="18" charset="0"/>
                                </a:rPr>
                                <m:t>𝑗𝑙</m:t>
                              </m:r>
                            </m:sub>
                          </m:sSub>
                        </m:e>
                      </m:nary>
                    </m:oMath>
                  </m:oMathPara>
                </a14:m>
                <a:endParaRPr lang="en-US" sz="1200" dirty="0"/>
              </a:p>
            </p:txBody>
          </p:sp>
        </mc:Choice>
        <mc:Fallback xmlns="">
          <p:sp>
            <p:nvSpPr>
              <p:cNvPr id="51" name="TextBox 50">
                <a:extLst>
                  <a:ext uri="{FF2B5EF4-FFF2-40B4-BE49-F238E27FC236}">
                    <a16:creationId xmlns:a16="http://schemas.microsoft.com/office/drawing/2014/main" id="{42FC58D3-6E78-7A48-8736-20D8202B9EE0}"/>
                  </a:ext>
                </a:extLst>
              </p:cNvPr>
              <p:cNvSpPr txBox="1">
                <a:spLocks noRot="1" noChangeAspect="1" noMove="1" noResize="1" noEditPoints="1" noAdjustHandles="1" noChangeArrowheads="1" noChangeShapeType="1" noTextEdit="1"/>
              </p:cNvSpPr>
              <p:nvPr/>
            </p:nvSpPr>
            <p:spPr>
              <a:xfrm>
                <a:off x="1106814" y="3001136"/>
                <a:ext cx="1066318" cy="362279"/>
              </a:xfrm>
              <a:prstGeom prst="rect">
                <a:avLst/>
              </a:prstGeom>
              <a:blipFill>
                <a:blip r:embed="rId4"/>
                <a:stretch>
                  <a:fillRect l="-17857" t="-193103" r="-2381" b="-26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D7340FA-4CB7-A8BD-16B6-2C48B9044A48}"/>
                  </a:ext>
                </a:extLst>
              </p:cNvPr>
              <p:cNvSpPr txBox="1"/>
              <p:nvPr/>
            </p:nvSpPr>
            <p:spPr>
              <a:xfrm>
                <a:off x="3114983" y="3001135"/>
                <a:ext cx="1075807" cy="3622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𝐴</m:t>
                          </m:r>
                        </m:e>
                        <m:sub>
                          <m:r>
                            <a:rPr lang="en-US" sz="1200" b="0" i="1" smtClean="0">
                              <a:latin typeface="Cambria Math" panose="02040503050406030204" pitchFamily="18" charset="0"/>
                            </a:rPr>
                            <m:t>𝑖𝑙</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𝑗</m:t>
                          </m:r>
                        </m:sub>
                        <m:sup/>
                        <m:e>
                          <m:sSub>
                            <m:sSubPr>
                              <m:ctrlPr>
                                <a:rPr lang="en-US" sz="1200" b="1" i="1">
                                  <a:latin typeface="Cambria Math" panose="02040503050406030204" pitchFamily="18" charset="0"/>
                                </a:rPr>
                              </m:ctrlPr>
                            </m:sSubPr>
                            <m:e>
                              <m:r>
                                <a:rPr lang="en-US" sz="1200" b="1" i="1" smtClean="0">
                                  <a:latin typeface="Cambria Math" panose="02040503050406030204" pitchFamily="18" charset="0"/>
                                </a:rPr>
                                <m:t>𝑻</m:t>
                              </m:r>
                            </m:e>
                            <m:sub>
                              <m:r>
                                <a:rPr lang="en-US" sz="1200" b="1" i="1">
                                  <a:latin typeface="Cambria Math" panose="02040503050406030204" pitchFamily="18" charset="0"/>
                                </a:rPr>
                                <m:t>𝒊</m:t>
                              </m:r>
                              <m:r>
                                <a:rPr lang="en-US" sz="1200" b="1" i="1" smtClean="0">
                                  <a:latin typeface="Cambria Math" panose="02040503050406030204" pitchFamily="18" charset="0"/>
                                </a:rPr>
                                <m:t>𝒋</m:t>
                              </m:r>
                            </m:sub>
                          </m:sSub>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𝐸</m:t>
                              </m:r>
                            </m:e>
                            <m:sub>
                              <m:r>
                                <a:rPr lang="en-US" sz="1200" b="0" i="1" smtClean="0">
                                  <a:latin typeface="Cambria Math" panose="02040503050406030204" pitchFamily="18" charset="0"/>
                                </a:rPr>
                                <m:t>𝑗𝑙</m:t>
                              </m:r>
                            </m:sub>
                          </m:sSub>
                        </m:e>
                      </m:nary>
                    </m:oMath>
                  </m:oMathPara>
                </a14:m>
                <a:endParaRPr lang="en-US" sz="1200" dirty="0"/>
              </a:p>
            </p:txBody>
          </p:sp>
        </mc:Choice>
        <mc:Fallback xmlns="">
          <p:sp>
            <p:nvSpPr>
              <p:cNvPr id="53" name="TextBox 52">
                <a:extLst>
                  <a:ext uri="{FF2B5EF4-FFF2-40B4-BE49-F238E27FC236}">
                    <a16:creationId xmlns:a16="http://schemas.microsoft.com/office/drawing/2014/main" id="{BD7340FA-4CB7-A8BD-16B6-2C48B9044A48}"/>
                  </a:ext>
                </a:extLst>
              </p:cNvPr>
              <p:cNvSpPr txBox="1">
                <a:spLocks noRot="1" noChangeAspect="1" noMove="1" noResize="1" noEditPoints="1" noAdjustHandles="1" noChangeArrowheads="1" noChangeShapeType="1" noTextEdit="1"/>
              </p:cNvSpPr>
              <p:nvPr/>
            </p:nvSpPr>
            <p:spPr>
              <a:xfrm>
                <a:off x="3114983" y="3001135"/>
                <a:ext cx="1075807" cy="362279"/>
              </a:xfrm>
              <a:prstGeom prst="rect">
                <a:avLst/>
              </a:prstGeom>
              <a:blipFill>
                <a:blip r:embed="rId5"/>
                <a:stretch>
                  <a:fillRect l="-17647" t="-193103" r="-2353" b="-268966"/>
                </a:stretch>
              </a:blipFill>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C918A6E1-9872-DD43-9300-69C8F8F0ACCD}"/>
              </a:ext>
            </a:extLst>
          </p:cNvPr>
          <p:cNvCxnSpPr>
            <a:cxnSpLocks/>
          </p:cNvCxnSpPr>
          <p:nvPr/>
        </p:nvCxnSpPr>
        <p:spPr>
          <a:xfrm>
            <a:off x="2432023" y="3182275"/>
            <a:ext cx="424069"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55" name="TextBox 54">
            <a:extLst>
              <a:ext uri="{FF2B5EF4-FFF2-40B4-BE49-F238E27FC236}">
                <a16:creationId xmlns:a16="http://schemas.microsoft.com/office/drawing/2014/main" id="{BA38D8B8-DEEF-42B2-A848-108FE35E31E9}"/>
              </a:ext>
            </a:extLst>
          </p:cNvPr>
          <p:cNvSpPr txBox="1"/>
          <p:nvPr/>
        </p:nvSpPr>
        <p:spPr>
          <a:xfrm>
            <a:off x="1639973" y="2613731"/>
            <a:ext cx="2010043" cy="276999"/>
          </a:xfrm>
          <a:prstGeom prst="rect">
            <a:avLst/>
          </a:prstGeom>
          <a:noFill/>
        </p:spPr>
        <p:txBody>
          <a:bodyPr wrap="square" rtlCol="0">
            <a:spAutoFit/>
          </a:bodyPr>
          <a:lstStyle/>
          <a:p>
            <a:r>
              <a:rPr lang="en-US" sz="1200" dirty="0"/>
              <a:t>Sparse Matrix Multiplication</a:t>
            </a:r>
          </a:p>
        </p:txBody>
      </p:sp>
      <p:sp>
        <p:nvSpPr>
          <p:cNvPr id="2" name="Title 1">
            <a:extLst>
              <a:ext uri="{FF2B5EF4-FFF2-40B4-BE49-F238E27FC236}">
                <a16:creationId xmlns:a16="http://schemas.microsoft.com/office/drawing/2014/main" id="{2A8BC710-6F76-E0E6-CB27-3DC2B16F90D1}"/>
              </a:ext>
            </a:extLst>
          </p:cNvPr>
          <p:cNvSpPr>
            <a:spLocks noGrp="1"/>
          </p:cNvSpPr>
          <p:nvPr>
            <p:ph type="title"/>
          </p:nvPr>
        </p:nvSpPr>
        <p:spPr>
          <a:xfrm>
            <a:off x="628650" y="331738"/>
            <a:ext cx="4154873" cy="994172"/>
          </a:xfrm>
        </p:spPr>
        <p:txBody>
          <a:bodyPr/>
          <a:lstStyle/>
          <a:p>
            <a:r>
              <a:rPr lang="en-US" dirty="0"/>
              <a:t>Sparse Tensors</a:t>
            </a:r>
          </a:p>
        </p:txBody>
      </p:sp>
      <p:graphicFrame>
        <p:nvGraphicFramePr>
          <p:cNvPr id="4" name="Table 4">
            <a:extLst>
              <a:ext uri="{FF2B5EF4-FFF2-40B4-BE49-F238E27FC236}">
                <a16:creationId xmlns:a16="http://schemas.microsoft.com/office/drawing/2014/main" id="{3FC758CC-53B6-4C37-06BE-DCE09CC323B9}"/>
              </a:ext>
            </a:extLst>
          </p:cNvPr>
          <p:cNvGraphicFramePr>
            <a:graphicFrameLocks noGrp="1"/>
          </p:cNvGraphicFramePr>
          <p:nvPr/>
        </p:nvGraphicFramePr>
        <p:xfrm>
          <a:off x="6001419" y="750413"/>
          <a:ext cx="1280160" cy="914400"/>
        </p:xfrm>
        <a:graphic>
          <a:graphicData uri="http://schemas.openxmlformats.org/drawingml/2006/table">
            <a:tbl>
              <a:tblPr firstRow="1" bandRow="1">
                <a:tableStyleId>{79FDDA8E-A4FE-4AF7-9A4D-C4B163D9010D}</a:tableStyleId>
              </a:tblPr>
              <a:tblGrid>
                <a:gridCol w="320040">
                  <a:extLst>
                    <a:ext uri="{9D8B030D-6E8A-4147-A177-3AD203B41FA5}">
                      <a16:colId xmlns:a16="http://schemas.microsoft.com/office/drawing/2014/main" val="3476734135"/>
                    </a:ext>
                  </a:extLst>
                </a:gridCol>
                <a:gridCol w="320040">
                  <a:extLst>
                    <a:ext uri="{9D8B030D-6E8A-4147-A177-3AD203B41FA5}">
                      <a16:colId xmlns:a16="http://schemas.microsoft.com/office/drawing/2014/main" val="2054977929"/>
                    </a:ext>
                  </a:extLst>
                </a:gridCol>
                <a:gridCol w="320040">
                  <a:extLst>
                    <a:ext uri="{9D8B030D-6E8A-4147-A177-3AD203B41FA5}">
                      <a16:colId xmlns:a16="http://schemas.microsoft.com/office/drawing/2014/main" val="2933860782"/>
                    </a:ext>
                  </a:extLst>
                </a:gridCol>
                <a:gridCol w="320040">
                  <a:extLst>
                    <a:ext uri="{9D8B030D-6E8A-4147-A177-3AD203B41FA5}">
                      <a16:colId xmlns:a16="http://schemas.microsoft.com/office/drawing/2014/main" val="2335172010"/>
                    </a:ext>
                  </a:extLst>
                </a:gridCol>
              </a:tblGrid>
              <a:tr h="304800">
                <a:tc>
                  <a:txBody>
                    <a:bodyPr/>
                    <a:lstStyle/>
                    <a:p>
                      <a:pPr algn="ctr"/>
                      <a:r>
                        <a:rPr lang="en-US" sz="1000"/>
                        <a:t>A</a:t>
                      </a:r>
                    </a:p>
                  </a:txBody>
                  <a:tcPr anchor="ctr">
                    <a:solidFill>
                      <a:schemeClr val="bg2">
                        <a:lumMod val="90000"/>
                      </a:schemeClr>
                    </a:solidFill>
                  </a:tcPr>
                </a:tc>
                <a:tc>
                  <a:txBody>
                    <a:bodyPr/>
                    <a:lstStyle/>
                    <a:p>
                      <a:pPr algn="ctr"/>
                      <a:r>
                        <a:rPr lang="en-US" sz="1000"/>
                        <a:t>B</a:t>
                      </a:r>
                    </a:p>
                  </a:txBody>
                  <a:tcPr anchor="ctr">
                    <a:solidFill>
                      <a:schemeClr val="bg2">
                        <a:lumMod val="90000"/>
                      </a:schemeClr>
                    </a:solidFill>
                  </a:tcP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1027501475"/>
                  </a:ext>
                </a:extLst>
              </a:tr>
              <a:tr h="304800">
                <a:tc>
                  <a:txBody>
                    <a:bodyPr/>
                    <a:lstStyle/>
                    <a:p>
                      <a:pPr algn="ctr"/>
                      <a:endParaRPr lang="en-US" sz="1000"/>
                    </a:p>
                  </a:txBody>
                  <a:tcPr anchor="ctr"/>
                </a:tc>
                <a:tc>
                  <a:txBody>
                    <a:bodyPr/>
                    <a:lstStyle/>
                    <a:p>
                      <a:pPr algn="ctr"/>
                      <a:endParaRPr lang="en-US" sz="1000"/>
                    </a:p>
                  </a:txBody>
                  <a:tcPr anchor="ctr">
                    <a:noFill/>
                  </a:tcPr>
                </a:tc>
                <a:tc>
                  <a:txBody>
                    <a:bodyPr/>
                    <a:lstStyle/>
                    <a:p>
                      <a:pPr algn="ctr"/>
                      <a:r>
                        <a:rPr lang="en-US" sz="1000"/>
                        <a:t>C</a:t>
                      </a:r>
                    </a:p>
                  </a:txBody>
                  <a:tcPr anchor="ctr">
                    <a:solidFill>
                      <a:schemeClr val="bg2">
                        <a:lumMod val="90000"/>
                      </a:schemeClr>
                    </a:solidFill>
                  </a:tcPr>
                </a:tc>
                <a:tc>
                  <a:txBody>
                    <a:bodyPr/>
                    <a:lstStyle/>
                    <a:p>
                      <a:pPr algn="ctr"/>
                      <a:endParaRPr lang="en-US" sz="1000"/>
                    </a:p>
                  </a:txBody>
                  <a:tcPr anchor="ctr">
                    <a:noFill/>
                  </a:tcPr>
                </a:tc>
                <a:extLst>
                  <a:ext uri="{0D108BD9-81ED-4DB2-BD59-A6C34878D82A}">
                    <a16:rowId xmlns:a16="http://schemas.microsoft.com/office/drawing/2014/main" val="2833543601"/>
                  </a:ext>
                </a:extLst>
              </a:tr>
              <a:tr h="304800">
                <a:tc>
                  <a:txBody>
                    <a:bodyPr/>
                    <a:lstStyle/>
                    <a:p>
                      <a:pPr algn="ctr"/>
                      <a:endParaRPr lang="en-US" sz="1000"/>
                    </a:p>
                  </a:txBody>
                  <a:tcPr anchor="ctr"/>
                </a:tc>
                <a:tc>
                  <a:txBody>
                    <a:bodyPr/>
                    <a:lstStyle/>
                    <a:p>
                      <a:pPr algn="ctr"/>
                      <a:r>
                        <a:rPr lang="en-US" sz="1000"/>
                        <a:t>D</a:t>
                      </a:r>
                    </a:p>
                  </a:txBody>
                  <a:tcPr anchor="ctr">
                    <a:solidFill>
                      <a:schemeClr val="bg2">
                        <a:lumMod val="90000"/>
                      </a:schemeClr>
                    </a:solidFill>
                  </a:tcPr>
                </a:tc>
                <a:tc>
                  <a:txBody>
                    <a:bodyPr/>
                    <a:lstStyle/>
                    <a:p>
                      <a:pPr algn="ctr"/>
                      <a:endParaRPr lang="en-US" sz="1000"/>
                    </a:p>
                  </a:txBody>
                  <a:tcPr anchor="ctr">
                    <a:noFill/>
                  </a:tcPr>
                </a:tc>
                <a:tc>
                  <a:txBody>
                    <a:bodyPr/>
                    <a:lstStyle/>
                    <a:p>
                      <a:pPr algn="ctr"/>
                      <a:r>
                        <a:rPr lang="en-US" sz="1000" dirty="0"/>
                        <a:t>E</a:t>
                      </a:r>
                    </a:p>
                  </a:txBody>
                  <a:tcPr anchor="ctr">
                    <a:solidFill>
                      <a:schemeClr val="bg2">
                        <a:lumMod val="90000"/>
                      </a:schemeClr>
                    </a:solidFill>
                  </a:tcPr>
                </a:tc>
                <a:extLst>
                  <a:ext uri="{0D108BD9-81ED-4DB2-BD59-A6C34878D82A}">
                    <a16:rowId xmlns:a16="http://schemas.microsoft.com/office/drawing/2014/main" val="92116570"/>
                  </a:ext>
                </a:extLst>
              </a:tr>
            </a:tbl>
          </a:graphicData>
        </a:graphic>
      </p:graphicFrame>
      <p:graphicFrame>
        <p:nvGraphicFramePr>
          <p:cNvPr id="5" name="Table 5">
            <a:extLst>
              <a:ext uri="{FF2B5EF4-FFF2-40B4-BE49-F238E27FC236}">
                <a16:creationId xmlns:a16="http://schemas.microsoft.com/office/drawing/2014/main" id="{E53ED651-6AAD-2747-2328-B95CD8DFEAFB}"/>
              </a:ext>
            </a:extLst>
          </p:cNvPr>
          <p:cNvGraphicFramePr>
            <a:graphicFrameLocks noGrp="1"/>
          </p:cNvGraphicFramePr>
          <p:nvPr/>
        </p:nvGraphicFramePr>
        <p:xfrm>
          <a:off x="5263425" y="2099738"/>
          <a:ext cx="2743200" cy="246888"/>
        </p:xfrm>
        <a:graphic>
          <a:graphicData uri="http://schemas.openxmlformats.org/drawingml/2006/table">
            <a:tbl>
              <a:tblPr firstRow="1" bandRow="1">
                <a:tableStyleId>{79FDDA8E-A4FE-4AF7-9A4D-C4B163D9010D}</a:tableStyleId>
              </a:tblPr>
              <a:tblGrid>
                <a:gridCol w="228600">
                  <a:extLst>
                    <a:ext uri="{9D8B030D-6E8A-4147-A177-3AD203B41FA5}">
                      <a16:colId xmlns:a16="http://schemas.microsoft.com/office/drawing/2014/main" val="264748987"/>
                    </a:ext>
                  </a:extLst>
                </a:gridCol>
                <a:gridCol w="228600">
                  <a:extLst>
                    <a:ext uri="{9D8B030D-6E8A-4147-A177-3AD203B41FA5}">
                      <a16:colId xmlns:a16="http://schemas.microsoft.com/office/drawing/2014/main" val="826387774"/>
                    </a:ext>
                  </a:extLst>
                </a:gridCol>
                <a:gridCol w="228600">
                  <a:extLst>
                    <a:ext uri="{9D8B030D-6E8A-4147-A177-3AD203B41FA5}">
                      <a16:colId xmlns:a16="http://schemas.microsoft.com/office/drawing/2014/main" val="1516169226"/>
                    </a:ext>
                  </a:extLst>
                </a:gridCol>
                <a:gridCol w="228600">
                  <a:extLst>
                    <a:ext uri="{9D8B030D-6E8A-4147-A177-3AD203B41FA5}">
                      <a16:colId xmlns:a16="http://schemas.microsoft.com/office/drawing/2014/main" val="2011335514"/>
                    </a:ext>
                  </a:extLst>
                </a:gridCol>
                <a:gridCol w="228600">
                  <a:extLst>
                    <a:ext uri="{9D8B030D-6E8A-4147-A177-3AD203B41FA5}">
                      <a16:colId xmlns:a16="http://schemas.microsoft.com/office/drawing/2014/main" val="2183674629"/>
                    </a:ext>
                  </a:extLst>
                </a:gridCol>
                <a:gridCol w="228600">
                  <a:extLst>
                    <a:ext uri="{9D8B030D-6E8A-4147-A177-3AD203B41FA5}">
                      <a16:colId xmlns:a16="http://schemas.microsoft.com/office/drawing/2014/main" val="12003195"/>
                    </a:ext>
                  </a:extLst>
                </a:gridCol>
                <a:gridCol w="228600">
                  <a:extLst>
                    <a:ext uri="{9D8B030D-6E8A-4147-A177-3AD203B41FA5}">
                      <a16:colId xmlns:a16="http://schemas.microsoft.com/office/drawing/2014/main" val="2719046061"/>
                    </a:ext>
                  </a:extLst>
                </a:gridCol>
                <a:gridCol w="228600">
                  <a:extLst>
                    <a:ext uri="{9D8B030D-6E8A-4147-A177-3AD203B41FA5}">
                      <a16:colId xmlns:a16="http://schemas.microsoft.com/office/drawing/2014/main" val="2863957777"/>
                    </a:ext>
                  </a:extLst>
                </a:gridCol>
                <a:gridCol w="228600">
                  <a:extLst>
                    <a:ext uri="{9D8B030D-6E8A-4147-A177-3AD203B41FA5}">
                      <a16:colId xmlns:a16="http://schemas.microsoft.com/office/drawing/2014/main" val="687337554"/>
                    </a:ext>
                  </a:extLst>
                </a:gridCol>
                <a:gridCol w="228600">
                  <a:extLst>
                    <a:ext uri="{9D8B030D-6E8A-4147-A177-3AD203B41FA5}">
                      <a16:colId xmlns:a16="http://schemas.microsoft.com/office/drawing/2014/main" val="2320095893"/>
                    </a:ext>
                  </a:extLst>
                </a:gridCol>
                <a:gridCol w="228600">
                  <a:extLst>
                    <a:ext uri="{9D8B030D-6E8A-4147-A177-3AD203B41FA5}">
                      <a16:colId xmlns:a16="http://schemas.microsoft.com/office/drawing/2014/main" val="1609172752"/>
                    </a:ext>
                  </a:extLst>
                </a:gridCol>
                <a:gridCol w="228600">
                  <a:extLst>
                    <a:ext uri="{9D8B030D-6E8A-4147-A177-3AD203B41FA5}">
                      <a16:colId xmlns:a16="http://schemas.microsoft.com/office/drawing/2014/main" val="3391640076"/>
                    </a:ext>
                  </a:extLst>
                </a:gridCol>
              </a:tblGrid>
              <a:tr h="246888">
                <a:tc>
                  <a:txBody>
                    <a:bodyPr/>
                    <a:lstStyle/>
                    <a:p>
                      <a:pPr algn="ctr"/>
                      <a:r>
                        <a:rPr lang="en-US" sz="1000"/>
                        <a:t>A</a:t>
                      </a:r>
                    </a:p>
                  </a:txBody>
                  <a:tcPr anchor="ctr"/>
                </a:tc>
                <a:tc>
                  <a:txBody>
                    <a:bodyPr/>
                    <a:lstStyle/>
                    <a:p>
                      <a:pPr algn="ctr"/>
                      <a:r>
                        <a:rPr lang="en-US" sz="1000"/>
                        <a:t>B</a:t>
                      </a:r>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r>
                        <a:rPr lang="en-US" sz="1000" dirty="0"/>
                        <a:t>C</a:t>
                      </a:r>
                    </a:p>
                  </a:txBody>
                  <a:tcPr anchor="ctr"/>
                </a:tc>
                <a:tc>
                  <a:txBody>
                    <a:bodyPr/>
                    <a:lstStyle/>
                    <a:p>
                      <a:pPr algn="ctr"/>
                      <a:endParaRPr lang="en-US" sz="1000" dirty="0"/>
                    </a:p>
                  </a:txBody>
                  <a:tcPr anchor="ctr"/>
                </a:tc>
                <a:tc>
                  <a:txBody>
                    <a:bodyPr/>
                    <a:lstStyle/>
                    <a:p>
                      <a:pPr algn="ctr"/>
                      <a:endParaRPr lang="en-US" sz="1000"/>
                    </a:p>
                  </a:txBody>
                  <a:tcPr anchor="ctr"/>
                </a:tc>
                <a:tc>
                  <a:txBody>
                    <a:bodyPr/>
                    <a:lstStyle/>
                    <a:p>
                      <a:pPr algn="ctr"/>
                      <a:r>
                        <a:rPr lang="en-US" sz="1000"/>
                        <a:t>D</a:t>
                      </a:r>
                    </a:p>
                  </a:txBody>
                  <a:tcPr anchor="ctr"/>
                </a:tc>
                <a:tc>
                  <a:txBody>
                    <a:bodyPr/>
                    <a:lstStyle/>
                    <a:p>
                      <a:pPr algn="ctr"/>
                      <a:endParaRPr lang="en-US" sz="1000" dirty="0"/>
                    </a:p>
                  </a:txBody>
                  <a:tcPr anchor="ctr"/>
                </a:tc>
                <a:tc>
                  <a:txBody>
                    <a:bodyPr/>
                    <a:lstStyle/>
                    <a:p>
                      <a:pPr algn="ctr"/>
                      <a:r>
                        <a:rPr lang="en-US" sz="1000" dirty="0"/>
                        <a:t>E</a:t>
                      </a:r>
                    </a:p>
                  </a:txBody>
                  <a:tcPr anchor="ctr"/>
                </a:tc>
                <a:extLst>
                  <a:ext uri="{0D108BD9-81ED-4DB2-BD59-A6C34878D82A}">
                    <a16:rowId xmlns:a16="http://schemas.microsoft.com/office/drawing/2014/main" val="1650536847"/>
                  </a:ext>
                </a:extLst>
              </a:tr>
            </a:tbl>
          </a:graphicData>
        </a:graphic>
      </p:graphicFrame>
      <p:sp>
        <p:nvSpPr>
          <p:cNvPr id="6" name="TextBox 5">
            <a:extLst>
              <a:ext uri="{FF2B5EF4-FFF2-40B4-BE49-F238E27FC236}">
                <a16:creationId xmlns:a16="http://schemas.microsoft.com/office/drawing/2014/main" id="{BDBFF4F3-FF64-E63A-87E7-00048A30B2FD}"/>
              </a:ext>
            </a:extLst>
          </p:cNvPr>
          <p:cNvSpPr txBox="1"/>
          <p:nvPr/>
        </p:nvSpPr>
        <p:spPr>
          <a:xfrm>
            <a:off x="5873688" y="2322589"/>
            <a:ext cx="1522674" cy="276999"/>
          </a:xfrm>
          <a:prstGeom prst="rect">
            <a:avLst/>
          </a:prstGeom>
          <a:noFill/>
        </p:spPr>
        <p:txBody>
          <a:bodyPr wrap="square" rtlCol="0">
            <a:spAutoFit/>
          </a:bodyPr>
          <a:lstStyle/>
          <a:p>
            <a:r>
              <a:rPr lang="en-US" sz="1200" dirty="0"/>
              <a:t>Dense data structure</a:t>
            </a:r>
          </a:p>
        </p:txBody>
      </p:sp>
      <p:graphicFrame>
        <p:nvGraphicFramePr>
          <p:cNvPr id="8" name="Table 8">
            <a:extLst>
              <a:ext uri="{FF2B5EF4-FFF2-40B4-BE49-F238E27FC236}">
                <a16:creationId xmlns:a16="http://schemas.microsoft.com/office/drawing/2014/main" id="{91B36FD9-3EF7-EF1A-4299-7C7F37A39C22}"/>
              </a:ext>
            </a:extLst>
          </p:cNvPr>
          <p:cNvGraphicFramePr>
            <a:graphicFrameLocks noGrp="1"/>
          </p:cNvGraphicFramePr>
          <p:nvPr/>
        </p:nvGraphicFramePr>
        <p:xfrm>
          <a:off x="6107473" y="2970755"/>
          <a:ext cx="914400" cy="246888"/>
        </p:xfrm>
        <a:graphic>
          <a:graphicData uri="http://schemas.openxmlformats.org/drawingml/2006/table">
            <a:tbl>
              <a:tblPr firstRow="1" bandRow="1">
                <a:tableStyleId>{79FDDA8E-A4FE-4AF7-9A4D-C4B163D9010D}</a:tableStyleId>
              </a:tblPr>
              <a:tblGrid>
                <a:gridCol w="228600">
                  <a:extLst>
                    <a:ext uri="{9D8B030D-6E8A-4147-A177-3AD203B41FA5}">
                      <a16:colId xmlns:a16="http://schemas.microsoft.com/office/drawing/2014/main" val="956588167"/>
                    </a:ext>
                  </a:extLst>
                </a:gridCol>
                <a:gridCol w="228600">
                  <a:extLst>
                    <a:ext uri="{9D8B030D-6E8A-4147-A177-3AD203B41FA5}">
                      <a16:colId xmlns:a16="http://schemas.microsoft.com/office/drawing/2014/main" val="2231815291"/>
                    </a:ext>
                  </a:extLst>
                </a:gridCol>
                <a:gridCol w="228600">
                  <a:extLst>
                    <a:ext uri="{9D8B030D-6E8A-4147-A177-3AD203B41FA5}">
                      <a16:colId xmlns:a16="http://schemas.microsoft.com/office/drawing/2014/main" val="3322526724"/>
                    </a:ext>
                  </a:extLst>
                </a:gridCol>
                <a:gridCol w="228600">
                  <a:extLst>
                    <a:ext uri="{9D8B030D-6E8A-4147-A177-3AD203B41FA5}">
                      <a16:colId xmlns:a16="http://schemas.microsoft.com/office/drawing/2014/main" val="3415775305"/>
                    </a:ext>
                  </a:extLst>
                </a:gridCol>
              </a:tblGrid>
              <a:tr h="246888">
                <a:tc>
                  <a:txBody>
                    <a:bodyPr/>
                    <a:lstStyle/>
                    <a:p>
                      <a:pPr algn="ctr"/>
                      <a:r>
                        <a:rPr lang="en-US" sz="1000"/>
                        <a:t>0</a:t>
                      </a:r>
                    </a:p>
                  </a:txBody>
                  <a:tcPr anchor="ctr"/>
                </a:tc>
                <a:tc>
                  <a:txBody>
                    <a:bodyPr/>
                    <a:lstStyle/>
                    <a:p>
                      <a:pPr algn="ctr"/>
                      <a:r>
                        <a:rPr lang="en-US" sz="1000"/>
                        <a:t>2</a:t>
                      </a:r>
                    </a:p>
                  </a:txBody>
                  <a:tcPr anchor="ctr"/>
                </a:tc>
                <a:tc>
                  <a:txBody>
                    <a:bodyPr/>
                    <a:lstStyle/>
                    <a:p>
                      <a:pPr algn="ctr"/>
                      <a:r>
                        <a:rPr lang="en-US" sz="1000" dirty="0"/>
                        <a:t>3</a:t>
                      </a:r>
                    </a:p>
                  </a:txBody>
                  <a:tcPr anchor="ctr"/>
                </a:tc>
                <a:tc>
                  <a:txBody>
                    <a:bodyPr/>
                    <a:lstStyle/>
                    <a:p>
                      <a:pPr algn="ctr"/>
                      <a:r>
                        <a:rPr lang="en-US" sz="1000" dirty="0"/>
                        <a:t>5</a:t>
                      </a:r>
                    </a:p>
                  </a:txBody>
                  <a:tcPr anchor="ctr"/>
                </a:tc>
                <a:extLst>
                  <a:ext uri="{0D108BD9-81ED-4DB2-BD59-A6C34878D82A}">
                    <a16:rowId xmlns:a16="http://schemas.microsoft.com/office/drawing/2014/main" val="415365781"/>
                  </a:ext>
                </a:extLst>
              </a:tr>
            </a:tbl>
          </a:graphicData>
        </a:graphic>
      </p:graphicFrame>
      <p:graphicFrame>
        <p:nvGraphicFramePr>
          <p:cNvPr id="9" name="Table 8">
            <a:extLst>
              <a:ext uri="{FF2B5EF4-FFF2-40B4-BE49-F238E27FC236}">
                <a16:creationId xmlns:a16="http://schemas.microsoft.com/office/drawing/2014/main" id="{F479EA48-0622-A98B-D8E8-78A57E2191EA}"/>
              </a:ext>
            </a:extLst>
          </p:cNvPr>
          <p:cNvGraphicFramePr>
            <a:graphicFrameLocks noGrp="1"/>
          </p:cNvGraphicFramePr>
          <p:nvPr/>
        </p:nvGraphicFramePr>
        <p:xfrm>
          <a:off x="6085506" y="3497538"/>
          <a:ext cx="1280160" cy="246888"/>
        </p:xfrm>
        <a:graphic>
          <a:graphicData uri="http://schemas.openxmlformats.org/drawingml/2006/table">
            <a:tbl>
              <a:tblPr firstRow="1" bandRow="1">
                <a:tableStyleId>{79FDDA8E-A4FE-4AF7-9A4D-C4B163D9010D}</a:tableStyleId>
              </a:tblPr>
              <a:tblGrid>
                <a:gridCol w="256032">
                  <a:extLst>
                    <a:ext uri="{9D8B030D-6E8A-4147-A177-3AD203B41FA5}">
                      <a16:colId xmlns:a16="http://schemas.microsoft.com/office/drawing/2014/main" val="956588167"/>
                    </a:ext>
                  </a:extLst>
                </a:gridCol>
                <a:gridCol w="256032">
                  <a:extLst>
                    <a:ext uri="{9D8B030D-6E8A-4147-A177-3AD203B41FA5}">
                      <a16:colId xmlns:a16="http://schemas.microsoft.com/office/drawing/2014/main" val="2231815291"/>
                    </a:ext>
                  </a:extLst>
                </a:gridCol>
                <a:gridCol w="256032">
                  <a:extLst>
                    <a:ext uri="{9D8B030D-6E8A-4147-A177-3AD203B41FA5}">
                      <a16:colId xmlns:a16="http://schemas.microsoft.com/office/drawing/2014/main" val="3322526724"/>
                    </a:ext>
                  </a:extLst>
                </a:gridCol>
                <a:gridCol w="256032">
                  <a:extLst>
                    <a:ext uri="{9D8B030D-6E8A-4147-A177-3AD203B41FA5}">
                      <a16:colId xmlns:a16="http://schemas.microsoft.com/office/drawing/2014/main" val="3415775305"/>
                    </a:ext>
                  </a:extLst>
                </a:gridCol>
                <a:gridCol w="256032">
                  <a:extLst>
                    <a:ext uri="{9D8B030D-6E8A-4147-A177-3AD203B41FA5}">
                      <a16:colId xmlns:a16="http://schemas.microsoft.com/office/drawing/2014/main" val="4286222248"/>
                    </a:ext>
                  </a:extLst>
                </a:gridCol>
              </a:tblGrid>
              <a:tr h="246888">
                <a:tc>
                  <a:txBody>
                    <a:bodyPr/>
                    <a:lstStyle/>
                    <a:p>
                      <a:pPr algn="ctr"/>
                      <a:r>
                        <a:rPr lang="en-US" sz="1000"/>
                        <a:t>0</a:t>
                      </a:r>
                    </a:p>
                  </a:txBody>
                  <a:tcPr anchor="ctr"/>
                </a:tc>
                <a:tc>
                  <a:txBody>
                    <a:bodyPr/>
                    <a:lstStyle/>
                    <a:p>
                      <a:pPr algn="ctr"/>
                      <a:r>
                        <a:rPr lang="en-US" sz="1000"/>
                        <a:t>1</a:t>
                      </a:r>
                    </a:p>
                  </a:txBody>
                  <a:tcPr anchor="ctr"/>
                </a:tc>
                <a:tc>
                  <a:txBody>
                    <a:bodyPr/>
                    <a:lstStyle/>
                    <a:p>
                      <a:pPr algn="ctr"/>
                      <a:r>
                        <a:rPr lang="en-US" sz="1000"/>
                        <a:t>2</a:t>
                      </a:r>
                    </a:p>
                  </a:txBody>
                  <a:tcPr anchor="ctr"/>
                </a:tc>
                <a:tc>
                  <a:txBody>
                    <a:bodyPr/>
                    <a:lstStyle/>
                    <a:p>
                      <a:pPr algn="ctr"/>
                      <a:r>
                        <a:rPr lang="en-US" sz="1000"/>
                        <a:t>1</a:t>
                      </a:r>
                    </a:p>
                  </a:txBody>
                  <a:tcPr anchor="ctr"/>
                </a:tc>
                <a:tc>
                  <a:txBody>
                    <a:bodyPr/>
                    <a:lstStyle/>
                    <a:p>
                      <a:pPr algn="ctr"/>
                      <a:r>
                        <a:rPr lang="en-US" sz="1000" dirty="0"/>
                        <a:t>3</a:t>
                      </a:r>
                    </a:p>
                  </a:txBody>
                  <a:tcPr anchor="ctr"/>
                </a:tc>
                <a:extLst>
                  <a:ext uri="{0D108BD9-81ED-4DB2-BD59-A6C34878D82A}">
                    <a16:rowId xmlns:a16="http://schemas.microsoft.com/office/drawing/2014/main" val="415365781"/>
                  </a:ext>
                </a:extLst>
              </a:tr>
            </a:tbl>
          </a:graphicData>
        </a:graphic>
      </p:graphicFrame>
      <p:cxnSp>
        <p:nvCxnSpPr>
          <p:cNvPr id="11" name="Elbow Connector 10">
            <a:extLst>
              <a:ext uri="{FF2B5EF4-FFF2-40B4-BE49-F238E27FC236}">
                <a16:creationId xmlns:a16="http://schemas.microsoft.com/office/drawing/2014/main" id="{1DA9714C-528F-1AFC-3ED8-8D5AA3E4A7FC}"/>
              </a:ext>
            </a:extLst>
          </p:cNvPr>
          <p:cNvCxnSpPr>
            <a:cxnSpLocks/>
          </p:cNvCxnSpPr>
          <p:nvPr/>
        </p:nvCxnSpPr>
        <p:spPr>
          <a:xfrm rot="5400000">
            <a:off x="5687851" y="3627848"/>
            <a:ext cx="910429" cy="115112"/>
          </a:xfrm>
          <a:prstGeom prst="bentConnector3">
            <a:avLst>
              <a:gd name="adj1" fmla="val 18491"/>
            </a:avLst>
          </a:prstGeom>
          <a:ln w="28575"/>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9AEB2C5-5155-068D-8C94-B77A28D65B94}"/>
              </a:ext>
            </a:extLst>
          </p:cNvPr>
          <p:cNvCxnSpPr>
            <a:cxnSpLocks/>
          </p:cNvCxnSpPr>
          <p:nvPr/>
        </p:nvCxnSpPr>
        <p:spPr>
          <a:xfrm rot="16200000" flipH="1">
            <a:off x="6058557" y="3601589"/>
            <a:ext cx="923370" cy="154680"/>
          </a:xfrm>
          <a:prstGeom prst="bentConnector3">
            <a:avLst>
              <a:gd name="adj1" fmla="val 20874"/>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9C97B8C-9EA7-DEFD-4ED4-5B0C15706F87}"/>
              </a:ext>
            </a:extLst>
          </p:cNvPr>
          <p:cNvSpPr txBox="1"/>
          <p:nvPr/>
        </p:nvSpPr>
        <p:spPr>
          <a:xfrm>
            <a:off x="5640891" y="2916640"/>
            <a:ext cx="567555" cy="276999"/>
          </a:xfrm>
          <a:prstGeom prst="rect">
            <a:avLst/>
          </a:prstGeom>
          <a:noFill/>
        </p:spPr>
        <p:txBody>
          <a:bodyPr wrap="square" rtlCol="0">
            <a:spAutoFit/>
          </a:bodyPr>
          <a:lstStyle/>
          <a:p>
            <a:r>
              <a:rPr lang="en-US" sz="1200" dirty="0"/>
              <a:t>pos</a:t>
            </a:r>
          </a:p>
        </p:txBody>
      </p:sp>
      <p:sp>
        <p:nvSpPr>
          <p:cNvPr id="19" name="TextBox 18">
            <a:extLst>
              <a:ext uri="{FF2B5EF4-FFF2-40B4-BE49-F238E27FC236}">
                <a16:creationId xmlns:a16="http://schemas.microsoft.com/office/drawing/2014/main" id="{2856A3BD-9422-DFAE-922E-D51FF921BBB9}"/>
              </a:ext>
            </a:extLst>
          </p:cNvPr>
          <p:cNvSpPr txBox="1"/>
          <p:nvPr/>
        </p:nvSpPr>
        <p:spPr>
          <a:xfrm>
            <a:off x="5640891" y="3495165"/>
            <a:ext cx="480260" cy="276999"/>
          </a:xfrm>
          <a:prstGeom prst="rect">
            <a:avLst/>
          </a:prstGeom>
          <a:noFill/>
        </p:spPr>
        <p:txBody>
          <a:bodyPr wrap="square" rtlCol="0">
            <a:spAutoFit/>
          </a:bodyPr>
          <a:lstStyle/>
          <a:p>
            <a:r>
              <a:rPr lang="en-US" sz="1200" dirty="0"/>
              <a:t>cols</a:t>
            </a:r>
          </a:p>
        </p:txBody>
      </p:sp>
      <p:cxnSp>
        <p:nvCxnSpPr>
          <p:cNvPr id="21" name="Elbow Connector 20">
            <a:extLst>
              <a:ext uri="{FF2B5EF4-FFF2-40B4-BE49-F238E27FC236}">
                <a16:creationId xmlns:a16="http://schemas.microsoft.com/office/drawing/2014/main" id="{3B099E6E-9664-8E6C-9AC1-67D066AE3725}"/>
              </a:ext>
            </a:extLst>
          </p:cNvPr>
          <p:cNvCxnSpPr>
            <a:cxnSpLocks/>
          </p:cNvCxnSpPr>
          <p:nvPr/>
        </p:nvCxnSpPr>
        <p:spPr>
          <a:xfrm rot="16200000" flipH="1">
            <a:off x="6301492" y="3602243"/>
            <a:ext cx="910424" cy="166320"/>
          </a:xfrm>
          <a:prstGeom prst="bentConnector3">
            <a:avLst>
              <a:gd name="adj1" fmla="val 17506"/>
            </a:avLst>
          </a:prstGeom>
          <a:ln w="28575"/>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6C5DEE84-7B06-2F61-3084-4CBD9114387F}"/>
              </a:ext>
            </a:extLst>
          </p:cNvPr>
          <p:cNvCxnSpPr>
            <a:cxnSpLocks/>
          </p:cNvCxnSpPr>
          <p:nvPr/>
        </p:nvCxnSpPr>
        <p:spPr>
          <a:xfrm rot="16200000" flipH="1">
            <a:off x="6685535" y="3460483"/>
            <a:ext cx="910423" cy="449837"/>
          </a:xfrm>
          <a:prstGeom prst="bentConnector3">
            <a:avLst>
              <a:gd name="adj1" fmla="val 11598"/>
            </a:avLst>
          </a:prstGeom>
          <a:ln w="28575"/>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F68768AE-85A9-83F6-F58A-B13D41F7DB1E}"/>
              </a:ext>
            </a:extLst>
          </p:cNvPr>
          <p:cNvGraphicFramePr>
            <a:graphicFrameLocks noGrp="1"/>
          </p:cNvGraphicFramePr>
          <p:nvPr/>
        </p:nvGraphicFramePr>
        <p:xfrm>
          <a:off x="6085504" y="3893728"/>
          <a:ext cx="1280162" cy="246888"/>
        </p:xfrm>
        <a:graphic>
          <a:graphicData uri="http://schemas.openxmlformats.org/drawingml/2006/table">
            <a:tbl>
              <a:tblPr firstRow="1" bandRow="1">
                <a:tableStyleId>{79FDDA8E-A4FE-4AF7-9A4D-C4B163D9010D}</a:tableStyleId>
              </a:tblPr>
              <a:tblGrid>
                <a:gridCol w="272070">
                  <a:extLst>
                    <a:ext uri="{9D8B030D-6E8A-4147-A177-3AD203B41FA5}">
                      <a16:colId xmlns:a16="http://schemas.microsoft.com/office/drawing/2014/main" val="956588167"/>
                    </a:ext>
                  </a:extLst>
                </a:gridCol>
                <a:gridCol w="252023">
                  <a:extLst>
                    <a:ext uri="{9D8B030D-6E8A-4147-A177-3AD203B41FA5}">
                      <a16:colId xmlns:a16="http://schemas.microsoft.com/office/drawing/2014/main" val="2231815291"/>
                    </a:ext>
                  </a:extLst>
                </a:gridCol>
                <a:gridCol w="252023">
                  <a:extLst>
                    <a:ext uri="{9D8B030D-6E8A-4147-A177-3AD203B41FA5}">
                      <a16:colId xmlns:a16="http://schemas.microsoft.com/office/drawing/2014/main" val="3322526724"/>
                    </a:ext>
                  </a:extLst>
                </a:gridCol>
                <a:gridCol w="252023">
                  <a:extLst>
                    <a:ext uri="{9D8B030D-6E8A-4147-A177-3AD203B41FA5}">
                      <a16:colId xmlns:a16="http://schemas.microsoft.com/office/drawing/2014/main" val="3415775305"/>
                    </a:ext>
                  </a:extLst>
                </a:gridCol>
                <a:gridCol w="252023">
                  <a:extLst>
                    <a:ext uri="{9D8B030D-6E8A-4147-A177-3AD203B41FA5}">
                      <a16:colId xmlns:a16="http://schemas.microsoft.com/office/drawing/2014/main" val="4286222248"/>
                    </a:ext>
                  </a:extLst>
                </a:gridCol>
              </a:tblGrid>
              <a:tr h="246888">
                <a:tc>
                  <a:txBody>
                    <a:bodyPr/>
                    <a:lstStyle/>
                    <a:p>
                      <a:pPr algn="ctr"/>
                      <a:r>
                        <a:rPr lang="en-US" sz="1000"/>
                        <a:t>A</a:t>
                      </a:r>
                    </a:p>
                  </a:txBody>
                  <a:tcPr anchor="ctr"/>
                </a:tc>
                <a:tc>
                  <a:txBody>
                    <a:bodyPr/>
                    <a:lstStyle/>
                    <a:p>
                      <a:pPr algn="ctr"/>
                      <a:r>
                        <a:rPr lang="en-US" sz="1000" dirty="0"/>
                        <a:t>B</a:t>
                      </a:r>
                    </a:p>
                  </a:txBody>
                  <a:tcPr anchor="ctr"/>
                </a:tc>
                <a:tc>
                  <a:txBody>
                    <a:bodyPr/>
                    <a:lstStyle/>
                    <a:p>
                      <a:pPr algn="ctr"/>
                      <a:r>
                        <a:rPr lang="en-US" sz="1000" dirty="0"/>
                        <a:t>C</a:t>
                      </a:r>
                    </a:p>
                  </a:txBody>
                  <a:tcPr anchor="ctr"/>
                </a:tc>
                <a:tc>
                  <a:txBody>
                    <a:bodyPr/>
                    <a:lstStyle/>
                    <a:p>
                      <a:pPr algn="ctr"/>
                      <a:r>
                        <a:rPr lang="en-US" sz="1000"/>
                        <a:t>D</a:t>
                      </a:r>
                    </a:p>
                  </a:txBody>
                  <a:tcPr anchor="ctr"/>
                </a:tc>
                <a:tc>
                  <a:txBody>
                    <a:bodyPr/>
                    <a:lstStyle/>
                    <a:p>
                      <a:pPr algn="ctr"/>
                      <a:r>
                        <a:rPr lang="en-US" sz="1000" dirty="0"/>
                        <a:t>E</a:t>
                      </a:r>
                    </a:p>
                  </a:txBody>
                  <a:tcPr anchor="ctr"/>
                </a:tc>
                <a:extLst>
                  <a:ext uri="{0D108BD9-81ED-4DB2-BD59-A6C34878D82A}">
                    <a16:rowId xmlns:a16="http://schemas.microsoft.com/office/drawing/2014/main" val="415365781"/>
                  </a:ext>
                </a:extLst>
              </a:tr>
            </a:tbl>
          </a:graphicData>
        </a:graphic>
      </p:graphicFrame>
      <p:sp>
        <p:nvSpPr>
          <p:cNvPr id="27" name="TextBox 26">
            <a:extLst>
              <a:ext uri="{FF2B5EF4-FFF2-40B4-BE49-F238E27FC236}">
                <a16:creationId xmlns:a16="http://schemas.microsoft.com/office/drawing/2014/main" id="{4050E4E1-362F-231C-4CC7-5017935DF1F0}"/>
              </a:ext>
            </a:extLst>
          </p:cNvPr>
          <p:cNvSpPr txBox="1"/>
          <p:nvPr/>
        </p:nvSpPr>
        <p:spPr>
          <a:xfrm>
            <a:off x="5758905" y="4267089"/>
            <a:ext cx="1522674" cy="276999"/>
          </a:xfrm>
          <a:prstGeom prst="rect">
            <a:avLst/>
          </a:prstGeom>
          <a:noFill/>
        </p:spPr>
        <p:txBody>
          <a:bodyPr wrap="square" rtlCol="0">
            <a:spAutoFit/>
          </a:bodyPr>
          <a:lstStyle/>
          <a:p>
            <a:r>
              <a:rPr lang="en-US" sz="1200" dirty="0"/>
              <a:t>Sparse data structure</a:t>
            </a:r>
          </a:p>
        </p:txBody>
      </p:sp>
      <p:graphicFrame>
        <p:nvGraphicFramePr>
          <p:cNvPr id="28" name="Table 4">
            <a:extLst>
              <a:ext uri="{FF2B5EF4-FFF2-40B4-BE49-F238E27FC236}">
                <a16:creationId xmlns:a16="http://schemas.microsoft.com/office/drawing/2014/main" id="{332BC7AE-DBA3-BDC8-C099-109B1294D1C5}"/>
              </a:ext>
            </a:extLst>
          </p:cNvPr>
          <p:cNvGraphicFramePr>
            <a:graphicFrameLocks noGrp="1"/>
          </p:cNvGraphicFramePr>
          <p:nvPr/>
        </p:nvGraphicFramePr>
        <p:xfrm>
          <a:off x="6001419" y="530780"/>
          <a:ext cx="1280160" cy="213360"/>
        </p:xfrm>
        <a:graphic>
          <a:graphicData uri="http://schemas.openxmlformats.org/drawingml/2006/table">
            <a:tbl>
              <a:tblPr firstRow="1" bandRow="1">
                <a:tableStyleId>{79FDDA8E-A4FE-4AF7-9A4D-C4B163D9010D}</a:tableStyleId>
              </a:tblPr>
              <a:tblGrid>
                <a:gridCol w="320040">
                  <a:extLst>
                    <a:ext uri="{9D8B030D-6E8A-4147-A177-3AD203B41FA5}">
                      <a16:colId xmlns:a16="http://schemas.microsoft.com/office/drawing/2014/main" val="3476734135"/>
                    </a:ext>
                  </a:extLst>
                </a:gridCol>
                <a:gridCol w="320040">
                  <a:extLst>
                    <a:ext uri="{9D8B030D-6E8A-4147-A177-3AD203B41FA5}">
                      <a16:colId xmlns:a16="http://schemas.microsoft.com/office/drawing/2014/main" val="2054977929"/>
                    </a:ext>
                  </a:extLst>
                </a:gridCol>
                <a:gridCol w="320040">
                  <a:extLst>
                    <a:ext uri="{9D8B030D-6E8A-4147-A177-3AD203B41FA5}">
                      <a16:colId xmlns:a16="http://schemas.microsoft.com/office/drawing/2014/main" val="2933860782"/>
                    </a:ext>
                  </a:extLst>
                </a:gridCol>
                <a:gridCol w="320040">
                  <a:extLst>
                    <a:ext uri="{9D8B030D-6E8A-4147-A177-3AD203B41FA5}">
                      <a16:colId xmlns:a16="http://schemas.microsoft.com/office/drawing/2014/main" val="2335172010"/>
                    </a:ext>
                  </a:extLst>
                </a:gridCol>
              </a:tblGrid>
              <a:tr h="210312">
                <a:tc>
                  <a:txBody>
                    <a:bodyPr/>
                    <a:lstStyle/>
                    <a:p>
                      <a:pPr algn="ctr"/>
                      <a:r>
                        <a:rPr lang="en-US" sz="800"/>
                        <a:t>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a:r>
                        <a:rPr lang="en-US" sz="800"/>
                        <a:t>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a:r>
                        <a:rPr lang="en-US" sz="800" dirty="0"/>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US" sz="800" dirty="0"/>
                        <a:t>3</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27501475"/>
                  </a:ext>
                </a:extLst>
              </a:tr>
            </a:tbl>
          </a:graphicData>
        </a:graphic>
      </p:graphicFrame>
      <p:graphicFrame>
        <p:nvGraphicFramePr>
          <p:cNvPr id="29" name="Table 4">
            <a:extLst>
              <a:ext uri="{FF2B5EF4-FFF2-40B4-BE49-F238E27FC236}">
                <a16:creationId xmlns:a16="http://schemas.microsoft.com/office/drawing/2014/main" id="{89C23917-DB40-7612-D8C9-B3EF9351D318}"/>
              </a:ext>
            </a:extLst>
          </p:cNvPr>
          <p:cNvGraphicFramePr>
            <a:graphicFrameLocks noGrp="1"/>
          </p:cNvGraphicFramePr>
          <p:nvPr/>
        </p:nvGraphicFramePr>
        <p:xfrm>
          <a:off x="5775865" y="796133"/>
          <a:ext cx="210312" cy="822960"/>
        </p:xfrm>
        <a:graphic>
          <a:graphicData uri="http://schemas.openxmlformats.org/drawingml/2006/table">
            <a:tbl>
              <a:tblPr firstRow="1" bandRow="1">
                <a:tableStyleId>{79FDDA8E-A4FE-4AF7-9A4D-C4B163D9010D}</a:tableStyleId>
              </a:tblPr>
              <a:tblGrid>
                <a:gridCol w="210312">
                  <a:extLst>
                    <a:ext uri="{9D8B030D-6E8A-4147-A177-3AD203B41FA5}">
                      <a16:colId xmlns:a16="http://schemas.microsoft.com/office/drawing/2014/main" val="3476734135"/>
                    </a:ext>
                  </a:extLst>
                </a:gridCol>
              </a:tblGrid>
              <a:tr h="274320">
                <a:tc>
                  <a:txBody>
                    <a:bodyPr/>
                    <a:lstStyle/>
                    <a:p>
                      <a:pPr algn="ctr"/>
                      <a:r>
                        <a:rPr lang="en-US" sz="800" dirty="0"/>
                        <a:t>0</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27501475"/>
                  </a:ext>
                </a:extLst>
              </a:tr>
              <a:tr h="274320">
                <a:tc>
                  <a:txBody>
                    <a:bodyPr/>
                    <a:lstStyle/>
                    <a:p>
                      <a:pPr algn="ctr"/>
                      <a:r>
                        <a:rPr lang="en-US" sz="800" dirty="0"/>
                        <a:t>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33543601"/>
                  </a:ext>
                </a:extLst>
              </a:tr>
              <a:tr h="274320">
                <a:tc>
                  <a:txBody>
                    <a:bodyPr/>
                    <a:lstStyle/>
                    <a:p>
                      <a:pPr algn="ctr"/>
                      <a:r>
                        <a:rPr lang="en-US" sz="800" dirty="0"/>
                        <a:t>2</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2116570"/>
                  </a:ext>
                </a:extLst>
              </a:tr>
            </a:tbl>
          </a:graphicData>
        </a:graphic>
      </p:graphicFrame>
      <p:sp>
        <p:nvSpPr>
          <p:cNvPr id="3" name="TextBox 2">
            <a:extLst>
              <a:ext uri="{FF2B5EF4-FFF2-40B4-BE49-F238E27FC236}">
                <a16:creationId xmlns:a16="http://schemas.microsoft.com/office/drawing/2014/main" id="{6A9987B3-2F48-EACE-2FA4-1C013640A535}"/>
              </a:ext>
            </a:extLst>
          </p:cNvPr>
          <p:cNvSpPr txBox="1"/>
          <p:nvPr/>
        </p:nvSpPr>
        <p:spPr>
          <a:xfrm>
            <a:off x="840173" y="3838869"/>
            <a:ext cx="3943350" cy="800219"/>
          </a:xfrm>
          <a:prstGeom prst="rect">
            <a:avLst/>
          </a:prstGeom>
          <a:noFill/>
        </p:spPr>
        <p:txBody>
          <a:bodyPr wrap="square" rtlCol="0">
            <a:spAutoFit/>
          </a:bodyPr>
          <a:lstStyle/>
          <a:p>
            <a:r>
              <a:rPr lang="en-US" sz="1400" dirty="0"/>
              <a:t>Compressed, uses less storage</a:t>
            </a:r>
          </a:p>
          <a:p>
            <a:r>
              <a:rPr lang="en-US" sz="1400" dirty="0"/>
              <a:t>But sparse tensors do not have random access</a:t>
            </a:r>
          </a:p>
          <a:p>
            <a:pPr marL="342900" indent="-342900">
              <a:buAutoNum type="arabicPeriod"/>
            </a:pPr>
            <a:endParaRPr lang="en-US" dirty="0"/>
          </a:p>
        </p:txBody>
      </p:sp>
      <p:sp>
        <p:nvSpPr>
          <p:cNvPr id="20" name="TextBox 19">
            <a:extLst>
              <a:ext uri="{FF2B5EF4-FFF2-40B4-BE49-F238E27FC236}">
                <a16:creationId xmlns:a16="http://schemas.microsoft.com/office/drawing/2014/main" id="{56F9AE70-0F56-F5EC-BDFA-3486A415A8FC}"/>
              </a:ext>
            </a:extLst>
          </p:cNvPr>
          <p:cNvSpPr txBox="1"/>
          <p:nvPr/>
        </p:nvSpPr>
        <p:spPr>
          <a:xfrm>
            <a:off x="1834611" y="2157261"/>
            <a:ext cx="544696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Generating code for sparse tensors requires new techniques to deal with the complex data structures!</a:t>
            </a:r>
          </a:p>
        </p:txBody>
      </p:sp>
      <p:sp>
        <p:nvSpPr>
          <p:cNvPr id="7" name="Slide Number Placeholder 6">
            <a:extLst>
              <a:ext uri="{FF2B5EF4-FFF2-40B4-BE49-F238E27FC236}">
                <a16:creationId xmlns:a16="http://schemas.microsoft.com/office/drawing/2014/main" id="{29F30618-7988-698B-5A19-C33358392DF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154E773-C141-1585-109E-5F20497A3515}"/>
                  </a:ext>
                </a:extLst>
              </p:cNvPr>
              <p:cNvSpPr txBox="1"/>
              <p:nvPr/>
            </p:nvSpPr>
            <p:spPr>
              <a:xfrm>
                <a:off x="977842" y="1903796"/>
                <a:ext cx="1338700" cy="3413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𝑇</m:t>
                          </m:r>
                        </m:e>
                        <m:sub>
                          <m:r>
                            <a:rPr lang="en-US" sz="1200" b="0" i="1" smtClean="0">
                              <a:latin typeface="Cambria Math" panose="02040503050406030204" pitchFamily="18" charset="0"/>
                            </a:rPr>
                            <m:t>𝑖𝑗</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𝑘</m:t>
                          </m:r>
                        </m:sub>
                        <m:sup/>
                        <m:e>
                          <m:sSub>
                            <m:sSubPr>
                              <m:ctrlPr>
                                <a:rPr lang="en-US" sz="1200" i="1">
                                  <a:latin typeface="Cambria Math" panose="02040503050406030204" pitchFamily="18" charset="0"/>
                                </a:rPr>
                              </m:ctrlPr>
                            </m:sSubPr>
                            <m:e>
                              <m:r>
                                <a:rPr lang="en-US" sz="1200" b="0" i="1" smtClean="0">
                                  <a:latin typeface="Cambria Math" panose="02040503050406030204" pitchFamily="18" charset="0"/>
                                </a:rPr>
                                <m:t>𝐵</m:t>
                              </m:r>
                            </m:e>
                            <m:sub>
                              <m:r>
                                <a:rPr lang="en-US" sz="1200" i="1">
                                  <a:latin typeface="Cambria Math" panose="02040503050406030204" pitchFamily="18" charset="0"/>
                                </a:rPr>
                                <m:t>𝑖𝑗</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𝑖</m:t>
                              </m:r>
                              <m:r>
                                <a:rPr lang="en-US" sz="1200" i="1">
                                  <a:latin typeface="Cambria Math" panose="02040503050406030204" pitchFamily="18" charset="0"/>
                                </a:rPr>
                                <m:t>𝑘</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𝐷</m:t>
                              </m:r>
                            </m:e>
                            <m:sub>
                              <m:r>
                                <a:rPr lang="en-US" sz="1200" b="0" i="1" smtClean="0">
                                  <a:latin typeface="Cambria Math" panose="02040503050406030204" pitchFamily="18" charset="0"/>
                                </a:rPr>
                                <m:t>𝑘𝑗</m:t>
                              </m:r>
                            </m:sub>
                          </m:sSub>
                        </m:e>
                      </m:nary>
                    </m:oMath>
                  </m:oMathPara>
                </a14:m>
                <a:endParaRPr lang="en-US" sz="1200" dirty="0"/>
              </a:p>
            </p:txBody>
          </p:sp>
        </mc:Choice>
        <mc:Fallback xmlns="">
          <p:sp>
            <p:nvSpPr>
              <p:cNvPr id="50" name="TextBox 49">
                <a:extLst>
                  <a:ext uri="{FF2B5EF4-FFF2-40B4-BE49-F238E27FC236}">
                    <a16:creationId xmlns:a16="http://schemas.microsoft.com/office/drawing/2014/main" id="{2154E773-C141-1585-109E-5F20497A3515}"/>
                  </a:ext>
                </a:extLst>
              </p:cNvPr>
              <p:cNvSpPr txBox="1">
                <a:spLocks noRot="1" noChangeAspect="1" noMove="1" noResize="1" noEditPoints="1" noAdjustHandles="1" noChangeArrowheads="1" noChangeShapeType="1" noTextEdit="1"/>
              </p:cNvSpPr>
              <p:nvPr/>
            </p:nvSpPr>
            <p:spPr>
              <a:xfrm>
                <a:off x="977842" y="1903796"/>
                <a:ext cx="1338700" cy="341376"/>
              </a:xfrm>
              <a:prstGeom prst="rect">
                <a:avLst/>
              </a:prstGeom>
              <a:blipFill>
                <a:blip r:embed="rId6"/>
                <a:stretch>
                  <a:fillRect l="-13084" t="-196429" r="-935" b="-28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E7E30D5-B8FA-1BBB-2181-225BB03A97DA}"/>
                  </a:ext>
                </a:extLst>
              </p:cNvPr>
              <p:cNvSpPr txBox="1"/>
              <p:nvPr/>
            </p:nvSpPr>
            <p:spPr>
              <a:xfrm>
                <a:off x="3096355" y="1900952"/>
                <a:ext cx="1352678" cy="3413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𝑻</m:t>
                          </m:r>
                        </m:e>
                        <m:sub>
                          <m:r>
                            <a:rPr lang="en-US" sz="1200" b="1" i="1" smtClean="0">
                              <a:latin typeface="Cambria Math" panose="02040503050406030204" pitchFamily="18" charset="0"/>
                            </a:rPr>
                            <m:t>𝒊𝒋</m:t>
                          </m:r>
                        </m:sub>
                      </m:sSub>
                      <m:r>
                        <a:rPr lang="en-US" sz="1200" i="1" smtClean="0">
                          <a:latin typeface="Cambria Math" panose="02040503050406030204" pitchFamily="18" charset="0"/>
                        </a:rPr>
                        <m:t>=</m:t>
                      </m:r>
                      <m:nary>
                        <m:naryPr>
                          <m:chr m:val="∑"/>
                          <m:limLoc m:val="subSup"/>
                          <m:supHide m:val="on"/>
                          <m:ctrlPr>
                            <a:rPr lang="en-US" sz="1200" i="1" smtClean="0">
                              <a:latin typeface="Cambria Math" panose="02040503050406030204" pitchFamily="18" charset="0"/>
                            </a:rPr>
                          </m:ctrlPr>
                        </m:naryPr>
                        <m:sub>
                          <m:r>
                            <m:rPr>
                              <m:brk m:alnAt="9"/>
                            </m:rPr>
                            <a:rPr lang="en-US" sz="1200" b="0" i="1" smtClean="0">
                              <a:latin typeface="Cambria Math" panose="02040503050406030204" pitchFamily="18" charset="0"/>
                            </a:rPr>
                            <m:t>𝑘</m:t>
                          </m:r>
                        </m:sub>
                        <m:sup/>
                        <m:e>
                          <m:sSub>
                            <m:sSubPr>
                              <m:ctrlPr>
                                <a:rPr lang="en-US" sz="1200" b="1" i="1">
                                  <a:latin typeface="Cambria Math" panose="02040503050406030204" pitchFamily="18" charset="0"/>
                                </a:rPr>
                              </m:ctrlPr>
                            </m:sSubPr>
                            <m:e>
                              <m:r>
                                <a:rPr lang="en-US" sz="1200" b="1" i="1" smtClean="0">
                                  <a:latin typeface="Cambria Math" panose="02040503050406030204" pitchFamily="18" charset="0"/>
                                </a:rPr>
                                <m:t>𝑩</m:t>
                              </m:r>
                            </m:e>
                            <m:sub>
                              <m:r>
                                <a:rPr lang="en-US" sz="1200" b="1" i="1">
                                  <a:latin typeface="Cambria Math" panose="02040503050406030204" pitchFamily="18" charset="0"/>
                                </a:rPr>
                                <m:t>𝒊𝒋</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𝑖</m:t>
                              </m:r>
                              <m:r>
                                <a:rPr lang="en-US" sz="1200" i="1">
                                  <a:latin typeface="Cambria Math" panose="02040503050406030204" pitchFamily="18" charset="0"/>
                                </a:rPr>
                                <m:t>𝑘</m:t>
                              </m:r>
                            </m:sub>
                          </m:sSub>
                          <m:sSub>
                            <m:sSubPr>
                              <m:ctrlPr>
                                <a:rPr lang="en-US" sz="1200" i="1">
                                  <a:latin typeface="Cambria Math" panose="02040503050406030204" pitchFamily="18" charset="0"/>
                                </a:rPr>
                              </m:ctrlPr>
                            </m:sSubPr>
                            <m:e>
                              <m:r>
                                <a:rPr lang="en-US" sz="1200" b="0" i="1" smtClean="0">
                                  <a:latin typeface="Cambria Math" panose="02040503050406030204" pitchFamily="18" charset="0"/>
                                </a:rPr>
                                <m:t>𝐷</m:t>
                              </m:r>
                            </m:e>
                            <m:sub>
                              <m:r>
                                <a:rPr lang="en-US" sz="1200" b="0" i="1" smtClean="0">
                                  <a:latin typeface="Cambria Math" panose="02040503050406030204" pitchFamily="18" charset="0"/>
                                </a:rPr>
                                <m:t>𝑘𝑗</m:t>
                              </m:r>
                            </m:sub>
                          </m:sSub>
                        </m:e>
                      </m:nary>
                    </m:oMath>
                  </m:oMathPara>
                </a14:m>
                <a:endParaRPr lang="en-US" sz="1200" dirty="0"/>
              </a:p>
            </p:txBody>
          </p:sp>
        </mc:Choice>
        <mc:Fallback xmlns="">
          <p:sp>
            <p:nvSpPr>
              <p:cNvPr id="52" name="TextBox 51">
                <a:extLst>
                  <a:ext uri="{FF2B5EF4-FFF2-40B4-BE49-F238E27FC236}">
                    <a16:creationId xmlns:a16="http://schemas.microsoft.com/office/drawing/2014/main" id="{EE7E30D5-B8FA-1BBB-2181-225BB03A97DA}"/>
                  </a:ext>
                </a:extLst>
              </p:cNvPr>
              <p:cNvSpPr txBox="1">
                <a:spLocks noRot="1" noChangeAspect="1" noMove="1" noResize="1" noEditPoints="1" noAdjustHandles="1" noChangeArrowheads="1" noChangeShapeType="1" noTextEdit="1"/>
              </p:cNvSpPr>
              <p:nvPr/>
            </p:nvSpPr>
            <p:spPr>
              <a:xfrm>
                <a:off x="3096355" y="1900952"/>
                <a:ext cx="1352678" cy="341376"/>
              </a:xfrm>
              <a:prstGeom prst="rect">
                <a:avLst/>
              </a:prstGeom>
              <a:blipFill>
                <a:blip r:embed="rId7"/>
                <a:stretch>
                  <a:fillRect l="-12963" t="-196429" r="-926" b="-282143"/>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C38B9767-FA12-A4A1-880D-1B4177D01715}"/>
              </a:ext>
            </a:extLst>
          </p:cNvPr>
          <p:cNvSpPr txBox="1"/>
          <p:nvPr/>
        </p:nvSpPr>
        <p:spPr>
          <a:xfrm>
            <a:off x="1219791" y="1524364"/>
            <a:ext cx="2971000" cy="276999"/>
          </a:xfrm>
          <a:prstGeom prst="rect">
            <a:avLst/>
          </a:prstGeom>
          <a:noFill/>
        </p:spPr>
        <p:txBody>
          <a:bodyPr wrap="square" rtlCol="0">
            <a:spAutoFit/>
          </a:bodyPr>
          <a:lstStyle/>
          <a:p>
            <a:r>
              <a:rPr lang="en-US" sz="1200" dirty="0"/>
              <a:t>Sampled Dense-Dense Matrix Multiplication</a:t>
            </a:r>
          </a:p>
        </p:txBody>
      </p:sp>
      <p:cxnSp>
        <p:nvCxnSpPr>
          <p:cNvPr id="56" name="Straight Arrow Connector 55">
            <a:extLst>
              <a:ext uri="{FF2B5EF4-FFF2-40B4-BE49-F238E27FC236}">
                <a16:creationId xmlns:a16="http://schemas.microsoft.com/office/drawing/2014/main" id="{AFF79AEC-3639-CD0D-08C8-68D56FBFF6BB}"/>
              </a:ext>
            </a:extLst>
          </p:cNvPr>
          <p:cNvCxnSpPr>
            <a:cxnSpLocks/>
          </p:cNvCxnSpPr>
          <p:nvPr/>
        </p:nvCxnSpPr>
        <p:spPr>
          <a:xfrm>
            <a:off x="2522401" y="2077879"/>
            <a:ext cx="424069"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61" name="Straight Arrow Connector 60">
            <a:extLst>
              <a:ext uri="{FF2B5EF4-FFF2-40B4-BE49-F238E27FC236}">
                <a16:creationId xmlns:a16="http://schemas.microsoft.com/office/drawing/2014/main" id="{13C74676-1990-DE35-D6E9-A3B8FBB87C92}"/>
              </a:ext>
            </a:extLst>
          </p:cNvPr>
          <p:cNvCxnSpPr/>
          <p:nvPr/>
        </p:nvCxnSpPr>
        <p:spPr>
          <a:xfrm>
            <a:off x="6597582" y="1801363"/>
            <a:ext cx="0" cy="182885"/>
          </a:xfrm>
          <a:prstGeom prst="straightConnector1">
            <a:avLst/>
          </a:prstGeom>
          <a:ln w="28575">
            <a:solidFill>
              <a:srgbClr val="7979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CB1BCAAA-CAB5-E5C5-CFA6-463C8FBB6E4C}"/>
              </a:ext>
            </a:extLst>
          </p:cNvPr>
          <p:cNvCxnSpPr>
            <a:cxnSpLocks/>
          </p:cNvCxnSpPr>
          <p:nvPr/>
        </p:nvCxnSpPr>
        <p:spPr>
          <a:xfrm>
            <a:off x="7554555" y="1084169"/>
            <a:ext cx="84087" cy="2809559"/>
          </a:xfrm>
          <a:prstGeom prst="bentConnector3">
            <a:avLst>
              <a:gd name="adj1" fmla="val 1035203"/>
            </a:avLst>
          </a:prstGeom>
          <a:ln w="28575">
            <a:tailEnd type="triangle"/>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276891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B078-29A1-377D-97AB-3B12DA1D00E9}"/>
              </a:ext>
            </a:extLst>
          </p:cNvPr>
          <p:cNvSpPr>
            <a:spLocks noGrp="1"/>
          </p:cNvSpPr>
          <p:nvPr>
            <p:ph type="title"/>
          </p:nvPr>
        </p:nvSpPr>
        <p:spPr/>
        <p:txBody>
          <a:bodyPr/>
          <a:lstStyle/>
          <a:p>
            <a:r>
              <a:rPr lang="en-US" err="1"/>
              <a:t>SparseLNR</a:t>
            </a:r>
            <a:endParaRPr lang="en-US"/>
          </a:p>
        </p:txBody>
      </p:sp>
      <p:sp>
        <p:nvSpPr>
          <p:cNvPr id="4" name="Rounded Rectangle 3">
            <a:extLst>
              <a:ext uri="{FF2B5EF4-FFF2-40B4-BE49-F238E27FC236}">
                <a16:creationId xmlns:a16="http://schemas.microsoft.com/office/drawing/2014/main" id="{14D17D12-B107-4353-FFCF-2E594F5B1A02}"/>
              </a:ext>
            </a:extLst>
          </p:cNvPr>
          <p:cNvSpPr/>
          <p:nvPr/>
        </p:nvSpPr>
        <p:spPr>
          <a:xfrm>
            <a:off x="1180274" y="1707549"/>
            <a:ext cx="1531345" cy="649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Single</a:t>
            </a:r>
          </a:p>
        </p:txBody>
      </p:sp>
      <p:sp>
        <p:nvSpPr>
          <p:cNvPr id="5" name="Rounded Rectangle 4">
            <a:extLst>
              <a:ext uri="{FF2B5EF4-FFF2-40B4-BE49-F238E27FC236}">
                <a16:creationId xmlns:a16="http://schemas.microsoft.com/office/drawing/2014/main" id="{A0D2BAC5-04F6-ACE1-BDBD-76A72C2A7006}"/>
              </a:ext>
            </a:extLst>
          </p:cNvPr>
          <p:cNvSpPr/>
          <p:nvPr/>
        </p:nvSpPr>
        <p:spPr>
          <a:xfrm>
            <a:off x="1180273" y="3765408"/>
            <a:ext cx="1531345" cy="649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Separate</a:t>
            </a:r>
          </a:p>
        </p:txBody>
      </p:sp>
      <p:sp>
        <p:nvSpPr>
          <p:cNvPr id="6" name="Rounded Rectangle 5">
            <a:extLst>
              <a:ext uri="{FF2B5EF4-FFF2-40B4-BE49-F238E27FC236}">
                <a16:creationId xmlns:a16="http://schemas.microsoft.com/office/drawing/2014/main" id="{39B45432-4FC9-4175-B0AA-EA5E703316C3}"/>
              </a:ext>
            </a:extLst>
          </p:cNvPr>
          <p:cNvSpPr/>
          <p:nvPr/>
        </p:nvSpPr>
        <p:spPr>
          <a:xfrm>
            <a:off x="1180273" y="2736478"/>
            <a:ext cx="1531345" cy="649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Fused</a:t>
            </a:r>
          </a:p>
        </p:txBody>
      </p:sp>
      <p:sp>
        <p:nvSpPr>
          <p:cNvPr id="10" name="Rounded Rectangle 9">
            <a:extLst>
              <a:ext uri="{FF2B5EF4-FFF2-40B4-BE49-F238E27FC236}">
                <a16:creationId xmlns:a16="http://schemas.microsoft.com/office/drawing/2014/main" id="{75666574-9889-6A64-145B-745DD82726AA}"/>
              </a:ext>
            </a:extLst>
          </p:cNvPr>
          <p:cNvSpPr/>
          <p:nvPr/>
        </p:nvSpPr>
        <p:spPr>
          <a:xfrm>
            <a:off x="6345455" y="1707549"/>
            <a:ext cx="1531345" cy="649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Single</a:t>
            </a:r>
          </a:p>
        </p:txBody>
      </p:sp>
      <p:sp>
        <p:nvSpPr>
          <p:cNvPr id="11" name="Rounded Rectangle 10">
            <a:extLst>
              <a:ext uri="{FF2B5EF4-FFF2-40B4-BE49-F238E27FC236}">
                <a16:creationId xmlns:a16="http://schemas.microsoft.com/office/drawing/2014/main" id="{95318674-9FD3-39B5-C05C-C15A3AB0BE07}"/>
              </a:ext>
            </a:extLst>
          </p:cNvPr>
          <p:cNvSpPr/>
          <p:nvPr/>
        </p:nvSpPr>
        <p:spPr>
          <a:xfrm>
            <a:off x="6345454" y="3765408"/>
            <a:ext cx="1531345" cy="649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Separate</a:t>
            </a:r>
          </a:p>
        </p:txBody>
      </p:sp>
      <p:sp>
        <p:nvSpPr>
          <p:cNvPr id="12" name="Rounded Rectangle 11">
            <a:extLst>
              <a:ext uri="{FF2B5EF4-FFF2-40B4-BE49-F238E27FC236}">
                <a16:creationId xmlns:a16="http://schemas.microsoft.com/office/drawing/2014/main" id="{FC9D122F-5F74-0E13-B4D3-26139F37CBC9}"/>
              </a:ext>
            </a:extLst>
          </p:cNvPr>
          <p:cNvSpPr/>
          <p:nvPr/>
        </p:nvSpPr>
        <p:spPr>
          <a:xfrm>
            <a:off x="6345454" y="2736478"/>
            <a:ext cx="1531345" cy="649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a:t>
            </a:r>
          </a:p>
        </p:txBody>
      </p:sp>
      <p:sp>
        <p:nvSpPr>
          <p:cNvPr id="13" name="TextBox 12">
            <a:extLst>
              <a:ext uri="{FF2B5EF4-FFF2-40B4-BE49-F238E27FC236}">
                <a16:creationId xmlns:a16="http://schemas.microsoft.com/office/drawing/2014/main" id="{1C0F1B4C-2373-A6D4-E734-D3C2E53F48F8}"/>
              </a:ext>
            </a:extLst>
          </p:cNvPr>
          <p:cNvSpPr txBox="1"/>
          <p:nvPr/>
        </p:nvSpPr>
        <p:spPr>
          <a:xfrm>
            <a:off x="1587899" y="1126893"/>
            <a:ext cx="991518" cy="369332"/>
          </a:xfrm>
          <a:prstGeom prst="rect">
            <a:avLst/>
          </a:prstGeom>
          <a:noFill/>
        </p:spPr>
        <p:txBody>
          <a:bodyPr wrap="square" rtlCol="0">
            <a:spAutoFit/>
          </a:bodyPr>
          <a:lstStyle/>
          <a:p>
            <a:r>
              <a:rPr lang="en-US"/>
              <a:t>Dense</a:t>
            </a:r>
          </a:p>
        </p:txBody>
      </p:sp>
      <p:sp>
        <p:nvSpPr>
          <p:cNvPr id="14" name="TextBox 13">
            <a:extLst>
              <a:ext uri="{FF2B5EF4-FFF2-40B4-BE49-F238E27FC236}">
                <a16:creationId xmlns:a16="http://schemas.microsoft.com/office/drawing/2014/main" id="{F681BCD9-3218-1734-DEA1-4372DBCDA31C}"/>
              </a:ext>
            </a:extLst>
          </p:cNvPr>
          <p:cNvSpPr txBox="1"/>
          <p:nvPr/>
        </p:nvSpPr>
        <p:spPr>
          <a:xfrm>
            <a:off x="6693291" y="1126893"/>
            <a:ext cx="991518" cy="369332"/>
          </a:xfrm>
          <a:prstGeom prst="rect">
            <a:avLst/>
          </a:prstGeom>
          <a:noFill/>
        </p:spPr>
        <p:txBody>
          <a:bodyPr wrap="square" rtlCol="0">
            <a:spAutoFit/>
          </a:bodyPr>
          <a:lstStyle/>
          <a:p>
            <a:r>
              <a:rPr lang="en-US"/>
              <a:t>Sparse</a:t>
            </a:r>
          </a:p>
        </p:txBody>
      </p:sp>
      <p:sp>
        <p:nvSpPr>
          <p:cNvPr id="15" name="TextBox 14">
            <a:extLst>
              <a:ext uri="{FF2B5EF4-FFF2-40B4-BE49-F238E27FC236}">
                <a16:creationId xmlns:a16="http://schemas.microsoft.com/office/drawing/2014/main" id="{405575FE-327F-2A79-03BF-821BEF3048D9}"/>
              </a:ext>
            </a:extLst>
          </p:cNvPr>
          <p:cNvSpPr txBox="1"/>
          <p:nvPr/>
        </p:nvSpPr>
        <p:spPr>
          <a:xfrm>
            <a:off x="3379005" y="1740637"/>
            <a:ext cx="2299063" cy="523220"/>
          </a:xfrm>
          <a:prstGeom prst="rect">
            <a:avLst/>
          </a:prstGeom>
          <a:noFill/>
        </p:spPr>
        <p:txBody>
          <a:bodyPr wrap="square" rtlCol="0">
            <a:spAutoFit/>
          </a:bodyPr>
          <a:lstStyle/>
          <a:p>
            <a:r>
              <a:rPr lang="en-US" sz="1400"/>
              <a:t>No large temporary needed. Bad time complexity.</a:t>
            </a:r>
          </a:p>
        </p:txBody>
      </p:sp>
      <p:sp>
        <p:nvSpPr>
          <p:cNvPr id="16" name="TextBox 15">
            <a:extLst>
              <a:ext uri="{FF2B5EF4-FFF2-40B4-BE49-F238E27FC236}">
                <a16:creationId xmlns:a16="http://schemas.microsoft.com/office/drawing/2014/main" id="{8B4A869F-C157-691A-3147-3BF467B7AF43}"/>
              </a:ext>
            </a:extLst>
          </p:cNvPr>
          <p:cNvSpPr txBox="1"/>
          <p:nvPr/>
        </p:nvSpPr>
        <p:spPr>
          <a:xfrm>
            <a:off x="3379004" y="3892183"/>
            <a:ext cx="2299063" cy="523220"/>
          </a:xfrm>
          <a:prstGeom prst="rect">
            <a:avLst/>
          </a:prstGeom>
          <a:noFill/>
        </p:spPr>
        <p:txBody>
          <a:bodyPr wrap="square" rtlCol="0">
            <a:spAutoFit/>
          </a:bodyPr>
          <a:lstStyle/>
          <a:p>
            <a:r>
              <a:rPr lang="en-US" sz="1400"/>
              <a:t>Good time complexity.</a:t>
            </a:r>
          </a:p>
          <a:p>
            <a:r>
              <a:rPr lang="en-US" sz="1400"/>
              <a:t>Bad memory usage.</a:t>
            </a:r>
          </a:p>
        </p:txBody>
      </p:sp>
      <p:sp>
        <p:nvSpPr>
          <p:cNvPr id="17" name="TextBox 16">
            <a:extLst>
              <a:ext uri="{FF2B5EF4-FFF2-40B4-BE49-F238E27FC236}">
                <a16:creationId xmlns:a16="http://schemas.microsoft.com/office/drawing/2014/main" id="{91C067A7-F487-0A99-FCA8-B9A32420D668}"/>
              </a:ext>
            </a:extLst>
          </p:cNvPr>
          <p:cNvSpPr txBox="1"/>
          <p:nvPr/>
        </p:nvSpPr>
        <p:spPr>
          <a:xfrm>
            <a:off x="3379003" y="2876809"/>
            <a:ext cx="2299063" cy="369332"/>
          </a:xfrm>
          <a:prstGeom prst="rect">
            <a:avLst/>
          </a:prstGeom>
          <a:noFill/>
        </p:spPr>
        <p:txBody>
          <a:bodyPr wrap="square" rtlCol="0">
            <a:spAutoFit/>
          </a:bodyPr>
          <a:lstStyle/>
          <a:p>
            <a:r>
              <a:rPr lang="en-US"/>
              <a:t>Best of both worlds</a:t>
            </a:r>
            <a:endParaRPr lang="en-US" sz="1400"/>
          </a:p>
        </p:txBody>
      </p:sp>
      <p:sp>
        <p:nvSpPr>
          <p:cNvPr id="18" name="Rounded Rectangle 17">
            <a:extLst>
              <a:ext uri="{FF2B5EF4-FFF2-40B4-BE49-F238E27FC236}">
                <a16:creationId xmlns:a16="http://schemas.microsoft.com/office/drawing/2014/main" id="{E5442827-B275-D5EB-264B-9D60C9108BDC}"/>
              </a:ext>
            </a:extLst>
          </p:cNvPr>
          <p:cNvSpPr/>
          <p:nvPr/>
        </p:nvSpPr>
        <p:spPr>
          <a:xfrm>
            <a:off x="6345451" y="2736477"/>
            <a:ext cx="1531345" cy="649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err="1"/>
              <a:t>SparseLNR</a:t>
            </a:r>
            <a:r>
              <a:rPr lang="en-US"/>
              <a:t>*</a:t>
            </a:r>
          </a:p>
        </p:txBody>
      </p:sp>
      <p:sp>
        <p:nvSpPr>
          <p:cNvPr id="3" name="Slide Number Placeholder 2">
            <a:extLst>
              <a:ext uri="{FF2B5EF4-FFF2-40B4-BE49-F238E27FC236}">
                <a16:creationId xmlns:a16="http://schemas.microsoft.com/office/drawing/2014/main" id="{4BA4B98C-4474-B8C6-BB03-0FB075DAE7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ustDataLst>
      <p:tags r:id="rId1"/>
    </p:custDataLst>
    <p:extLst>
      <p:ext uri="{BB962C8B-B14F-4D97-AF65-F5344CB8AC3E}">
        <p14:creationId xmlns:p14="http://schemas.microsoft.com/office/powerpoint/2010/main" val="142305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5" grpId="0"/>
      <p:bldP spid="16" grpId="0"/>
      <p:bldP spid="17"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4.3"/>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42.9"/>
</p:tagLst>
</file>

<file path=ppt/tags/tag12.xml><?xml version="1.0" encoding="utf-8"?>
<p:tagLst xmlns:a="http://schemas.openxmlformats.org/drawingml/2006/main" xmlns:r="http://schemas.openxmlformats.org/officeDocument/2006/relationships" xmlns:p="http://schemas.openxmlformats.org/presentationml/2006/main">
  <p:tag name="TIMING" val="|4.6|6.4|8.8|8.4"/>
</p:tagLst>
</file>

<file path=ppt/tags/tag2.xml><?xml version="1.0" encoding="utf-8"?>
<p:tagLst xmlns:a="http://schemas.openxmlformats.org/drawingml/2006/main" xmlns:r="http://schemas.openxmlformats.org/officeDocument/2006/relationships" xmlns:p="http://schemas.openxmlformats.org/presentationml/2006/main">
  <p:tag name="TIMING" val="|19.1|4.3"/>
</p:tagLst>
</file>

<file path=ppt/tags/tag3.xml><?xml version="1.0" encoding="utf-8"?>
<p:tagLst xmlns:a="http://schemas.openxmlformats.org/drawingml/2006/main" xmlns:r="http://schemas.openxmlformats.org/officeDocument/2006/relationships" xmlns:p="http://schemas.openxmlformats.org/presentationml/2006/main">
  <p:tag name="TIMING" val="|44.4"/>
</p:tagLst>
</file>

<file path=ppt/tags/tag4.xml><?xml version="1.0" encoding="utf-8"?>
<p:tagLst xmlns:a="http://schemas.openxmlformats.org/drawingml/2006/main" xmlns:r="http://schemas.openxmlformats.org/officeDocument/2006/relationships" xmlns:p="http://schemas.openxmlformats.org/presentationml/2006/main">
  <p:tag name="TIMING" val="|66"/>
</p:tagLst>
</file>

<file path=ppt/tags/tag5.xml><?xml version="1.0" encoding="utf-8"?>
<p:tagLst xmlns:a="http://schemas.openxmlformats.org/drawingml/2006/main" xmlns:r="http://schemas.openxmlformats.org/officeDocument/2006/relationships" xmlns:p="http://schemas.openxmlformats.org/presentationml/2006/main">
  <p:tag name="TIMING" val="|66"/>
</p:tagLst>
</file>

<file path=ppt/tags/tag6.xml><?xml version="1.0" encoding="utf-8"?>
<p:tagLst xmlns:a="http://schemas.openxmlformats.org/drawingml/2006/main" xmlns:r="http://schemas.openxmlformats.org/officeDocument/2006/relationships" xmlns:p="http://schemas.openxmlformats.org/presentationml/2006/main">
  <p:tag name="TIMING" val="|1.3|12.9|10|16.6|9.4"/>
</p:tagLst>
</file>

<file path=ppt/tags/tag7.xml><?xml version="1.0" encoding="utf-8"?>
<p:tagLst xmlns:a="http://schemas.openxmlformats.org/drawingml/2006/main" xmlns:r="http://schemas.openxmlformats.org/officeDocument/2006/relationships" xmlns:p="http://schemas.openxmlformats.org/presentationml/2006/main">
  <p:tag name="TIMING" val="|21.1|8|33.7|12.1|5.3"/>
</p:tagLst>
</file>

<file path=ppt/tags/tag8.xml><?xml version="1.0" encoding="utf-8"?>
<p:tagLst xmlns:a="http://schemas.openxmlformats.org/drawingml/2006/main" xmlns:r="http://schemas.openxmlformats.org/officeDocument/2006/relationships" xmlns:p="http://schemas.openxmlformats.org/presentationml/2006/main">
  <p:tag name="TIMING" val="|26.2"/>
</p:tagLst>
</file>

<file path=ppt/tags/tag9.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7724</TotalTime>
  <Words>2227</Words>
  <Application>Microsoft Macintosh PowerPoint</Application>
  <PresentationFormat>On-screen Show (16:9)</PresentationFormat>
  <Paragraphs>382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SparseLNR: Accelerating Sparse Tensor Computations Using Loop Nest Restructuring</vt:lpstr>
      <vt:lpstr>Tensors are everywhere</vt:lpstr>
      <vt:lpstr>Tensor Computations</vt:lpstr>
      <vt:lpstr>Complex Tensor Expression</vt:lpstr>
      <vt:lpstr>Can we reduce the time complexity?</vt:lpstr>
      <vt:lpstr>Can we reduce both complexity and memory usage?</vt:lpstr>
      <vt:lpstr>Sparse Tensors</vt:lpstr>
      <vt:lpstr>Sparse Tensors</vt:lpstr>
      <vt:lpstr>SparseLNR</vt:lpstr>
      <vt:lpstr>Contributions</vt:lpstr>
      <vt:lpstr>Restructuring loop nests</vt:lpstr>
      <vt:lpstr>Evaluation</vt:lpstr>
      <vt:lpstr>Evaluation</vt:lpstr>
      <vt:lpstr>Evaluation</vt:lpstr>
      <vt:lpstr>Evaluation</vt:lpstr>
      <vt:lpstr>Scaling</vt:lpstr>
      <vt:lpstr>Varying Dimensions</vt:lpstr>
      <vt:lpstr>Conclusions</vt:lpstr>
      <vt:lpstr>SparseLNR: Accelerating Sparse Tensor Computations Using Loop Nest Restructuring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DARM: Control-Flow Melding for SIMT Thread Divergence Reduction</dc:title>
  <cp:lastModifiedBy>Adhitha Weerasiri Dias Kariyawasam Majuwana Gam</cp:lastModifiedBy>
  <cp:revision>14</cp:revision>
  <dcterms:modified xsi:type="dcterms:W3CDTF">2025-09-24T15:41:39Z</dcterms:modified>
</cp:coreProperties>
</file>