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64" r:id="rId4"/>
    <p:sldId id="265" r:id="rId5"/>
    <p:sldId id="271" r:id="rId6"/>
    <p:sldId id="272" r:id="rId7"/>
    <p:sldId id="259" r:id="rId8"/>
    <p:sldId id="267" r:id="rId9"/>
    <p:sldId id="260" r:id="rId10"/>
    <p:sldId id="273" r:id="rId11"/>
    <p:sldId id="280" r:id="rId12"/>
    <p:sldId id="281" r:id="rId13"/>
    <p:sldId id="261" r:id="rId14"/>
    <p:sldId id="262" r:id="rId15"/>
    <p:sldId id="275" r:id="rId16"/>
    <p:sldId id="276" r:id="rId17"/>
    <p:sldId id="278" r:id="rId18"/>
    <p:sldId id="277" r:id="rId19"/>
    <p:sldId id="279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5200"/>
    <a:srgbClr val="FF2600"/>
    <a:srgbClr val="941651"/>
    <a:srgbClr val="FF40FF"/>
    <a:srgbClr val="FF5050"/>
    <a:srgbClr val="0000DC"/>
    <a:srgbClr val="6633F7"/>
    <a:srgbClr val="008000"/>
    <a:srgbClr val="66FF66"/>
    <a:srgbClr val="3764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08"/>
    <p:restoredTop sz="43564" autoAdjust="0"/>
  </p:normalViewPr>
  <p:slideViewPr>
    <p:cSldViewPr>
      <p:cViewPr varScale="1">
        <p:scale>
          <a:sx n="87" d="100"/>
          <a:sy n="87" d="100"/>
        </p:scale>
        <p:origin x="4440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0F2F0-1F6B-49DE-AECE-7ABEFCB92665}" type="datetimeFigureOut">
              <a:rPr lang="en-US" smtClean="0"/>
              <a:t>10/14/21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27D23-729D-4DE0-8772-1DBAF4BFE9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282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Hello Everyone, I am Kirshanthan Sundararajah from Purdue University.</a:t>
            </a:r>
          </a:p>
          <a:p>
            <a:r>
              <a:rPr lang="en-US" sz="1400" dirty="0"/>
              <a:t>Today I am going to talk about our work HACCLE: Metaprogramming for Secure Multi-Party Computation.</a:t>
            </a:r>
          </a:p>
          <a:p>
            <a:r>
              <a:rPr lang="en-US" sz="1400" dirty="0"/>
              <a:t>This work is done in collaboration with many people from Purdue University and Reservoir Labs.</a:t>
            </a:r>
          </a:p>
          <a:p>
            <a:r>
              <a:rPr lang="en-US" sz="1400" dirty="0"/>
              <a:t>My coauthor Yuyan equally contributed to this work as myself and this was done while she was at Purdue University.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27D23-729D-4DE0-8772-1DBAF4BFE9C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603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Now let us take look at the harpoon language which is used to express the main secure MPC computation.</a:t>
            </a:r>
          </a:p>
          <a:p>
            <a:r>
              <a:rPr lang="en-US" dirty="0"/>
              <a:t>- Harpoon is a subset of Scala. </a:t>
            </a:r>
          </a:p>
          <a:p>
            <a:r>
              <a:rPr lang="en-US" dirty="0"/>
              <a:t>- It’s an imperative monomorphic language and it has the usual control flow structures such as function calls, conditionals, loops and recursion.</a:t>
            </a:r>
          </a:p>
          <a:p>
            <a:r>
              <a:rPr lang="en-US" dirty="0"/>
              <a:t>- Later we will see that when we lower them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functions get inlined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loops and recursion get unrolled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conditionals get lowered to selection logic (akin to a mux in HW).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Harpoon also provided cryptographic data structures such as encrypted arrays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encrypted arrays are further lowered down the pipeline to a suitable selection logic to maintain data obliviousness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Harpoon provides annotation to the ownership of a piece of data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this helps down the pipeline to type check and find any violation specific to certain protocols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27D23-729D-4DE0-8772-1DBAF4BFE9C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51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Harpoon is lowered to HACCLE Intermediate Representation, HIR.</a:t>
            </a:r>
          </a:p>
          <a:p>
            <a:r>
              <a:rPr lang="en-US" dirty="0"/>
              <a:t>HIR is protocol independent and it’s a multi-level IR in which we can perform rewrites without leaving the IR.</a:t>
            </a:r>
          </a:p>
          <a:p>
            <a:r>
              <a:rPr lang="en-US" dirty="0"/>
              <a:t>Not every backend provide operations on all the datatypes.</a:t>
            </a:r>
          </a:p>
          <a:p>
            <a:r>
              <a:rPr lang="en-US" dirty="0"/>
              <a:t>For example, a backend may provide only bitwise operations. </a:t>
            </a:r>
          </a:p>
          <a:p>
            <a:r>
              <a:rPr lang="en-US" dirty="0"/>
              <a:t>In that case a program written to operate on integers must be automatically rewritten to operate only on bits and bit arrays.</a:t>
            </a:r>
          </a:p>
          <a:p>
            <a:r>
              <a:rPr lang="en-US" dirty="0"/>
              <a:t>For instance, addition of integers may be rewritten using full adders.</a:t>
            </a:r>
          </a:p>
          <a:p>
            <a:endParaRPr lang="en-US" dirty="0"/>
          </a:p>
          <a:p>
            <a:r>
              <a:rPr lang="en-US" dirty="0"/>
              <a:t>HIR is typed, and it gets refined when it is lowered to a protocol-specific HIR. This helps to catch errors that are specific to a protocol. </a:t>
            </a:r>
          </a:p>
          <a:p>
            <a:r>
              <a:rPr lang="en-US" dirty="0"/>
              <a:t>Type rules provide an approximation of data access policy that specifies how data is provided, accessed, and shared.</a:t>
            </a:r>
          </a:p>
          <a:p>
            <a:r>
              <a:rPr lang="en-US" dirty="0"/>
              <a:t>For example, code shown here shows the assertions in addition operation for the type of shared number.</a:t>
            </a:r>
          </a:p>
          <a:p>
            <a:r>
              <a:rPr lang="en-US" dirty="0"/>
              <a:t>This get refined with more checks when it is lowered secret sharing protocol specific HIR.</a:t>
            </a:r>
          </a:p>
          <a:p>
            <a:r>
              <a:rPr lang="en-US" dirty="0"/>
              <a:t>If an HIR instruction is lowered to a particular protocol in which there are no equivalent operations, that manifests as a type error.</a:t>
            </a:r>
          </a:p>
          <a:p>
            <a:endParaRPr lang="en-US" dirty="0"/>
          </a:p>
          <a:p>
            <a:r>
              <a:rPr lang="en-US" dirty="0"/>
              <a:t>A program without privacy concern diverts its control flow according to the input: statements are executed conditionally, loop for a variable number of iterations, etc. </a:t>
            </a:r>
          </a:p>
          <a:p>
            <a:r>
              <a:rPr lang="en-US" dirty="0"/>
              <a:t>To protect privacy, Boolean and arithmetic circuits must be oblivious in the sense that they perform the same sequence of operations regardless of the input.</a:t>
            </a:r>
          </a:p>
          <a:p>
            <a:r>
              <a:rPr lang="en-US" dirty="0"/>
              <a:t>This requires </a:t>
            </a:r>
          </a:p>
          <a:p>
            <a:pPr marL="171450" indent="-171450">
              <a:buFontTx/>
              <a:buChar char="-"/>
            </a:pPr>
            <a:r>
              <a:rPr lang="en-US" dirty="0"/>
              <a:t>Indexing an array with a ciphertext is encoded as a multiplexer circuit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the condition of the if then statement depends on ciphertext then it is transformed to a selector logic</a:t>
            </a:r>
          </a:p>
          <a:p>
            <a:pPr marL="171450" indent="-171450">
              <a:buFontTx/>
              <a:buChar char="-"/>
            </a:pPr>
            <a:r>
              <a:rPr lang="en-US" dirty="0"/>
              <a:t>All function calls are inlined; All loops are unfolded as the number of iterations is a compile-time constant.</a:t>
            </a:r>
          </a:p>
          <a:p>
            <a:pPr marL="171450" indent="-171450">
              <a:buFontTx/>
              <a:buChar char="-"/>
            </a:pPr>
            <a:r>
              <a:rPr lang="en-US" dirty="0"/>
              <a:t>For recursive functions, obliviousness is achieved by using the extra plaintext that gives a bound of recursion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makes sure that the recursive call only iterates times specified by the bound.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27D23-729D-4DE0-8772-1DBAF4BFE9C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458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 us look at an example of Harpoon and equivalent HIR programs.</a:t>
            </a:r>
          </a:p>
          <a:p>
            <a:r>
              <a:rPr lang="en-US" dirty="0"/>
              <a:t>On the left we can see a textbook implementation of Greatest Common Divisor (GCD) computation in </a:t>
            </a:r>
            <a:r>
              <a:rPr lang="en-US" dirty="0" err="1"/>
              <a:t>scala</a:t>
            </a:r>
            <a:r>
              <a:rPr lang="en-US" dirty="0"/>
              <a:t>.</a:t>
            </a:r>
          </a:p>
          <a:p>
            <a:r>
              <a:rPr lang="en-US" dirty="0"/>
              <a:t>In the middle, We can see the GCD implementation in Harpoon. For simplicity, the input values are shown to be constants.</a:t>
            </a:r>
          </a:p>
          <a:p>
            <a:r>
              <a:rPr lang="en-US" dirty="0"/>
              <a:t>You can see harpoon code is not too different from the </a:t>
            </a:r>
            <a:r>
              <a:rPr lang="en-US" dirty="0" err="1"/>
              <a:t>scala</a:t>
            </a:r>
            <a:r>
              <a:rPr lang="en-US" dirty="0"/>
              <a:t> code except for some special annotations.</a:t>
            </a:r>
          </a:p>
          <a:p>
            <a:r>
              <a:rPr lang="en-US" dirty="0"/>
              <a:t>The annotations express that a user, </a:t>
            </a:r>
            <a:r>
              <a:rPr lang="en-US" dirty="0" err="1"/>
              <a:t>alice</a:t>
            </a:r>
            <a:r>
              <a:rPr lang="en-US" dirty="0"/>
              <a:t>, computes the GCD of her private data a and b through a different party, which performs computation on the data in an encrypted form, and provides the encrypted results to </a:t>
            </a:r>
            <a:r>
              <a:rPr lang="en-US" dirty="0" err="1"/>
              <a:t>alice</a:t>
            </a:r>
            <a:r>
              <a:rPr lang="en-US" dirty="0"/>
              <a:t>.</a:t>
            </a:r>
          </a:p>
          <a:p>
            <a:r>
              <a:rPr lang="en-US" dirty="0"/>
              <a:t>Please note the bound annotation which is a compile time constant. </a:t>
            </a:r>
          </a:p>
          <a:p>
            <a:r>
              <a:rPr lang="en-US" dirty="0"/>
              <a:t>The right one shows the corresponding HIR program. </a:t>
            </a:r>
          </a:p>
          <a:p>
            <a:r>
              <a:rPr lang="en-US" dirty="0"/>
              <a:t>The translated GCD function has one extra parameter d initialized by the bound Harpoon annotation and decreases with each iteration.</a:t>
            </a:r>
          </a:p>
          <a:p>
            <a:r>
              <a:rPr lang="en-US" dirty="0"/>
              <a:t>Note that the function </a:t>
            </a:r>
            <a:r>
              <a:rPr lang="en-US" dirty="0" err="1"/>
              <a:t>func</a:t>
            </a:r>
            <a:r>
              <a:rPr lang="en-US" dirty="0"/>
              <a:t> is a polymorphic overloading function in HIR.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27D23-729D-4DE0-8772-1DBAF4BFE9C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246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 us look at two optimization strategies to improve the performance of secure MPC applications</a:t>
            </a:r>
          </a:p>
          <a:p>
            <a:r>
              <a:rPr lang="en-US" dirty="0"/>
              <a:t>The multiplicative depth of circuits is the main practical limitation in performing computation over encrypted data.</a:t>
            </a:r>
          </a:p>
          <a:p>
            <a:r>
              <a:rPr lang="en-US" dirty="0"/>
              <a:t>In computations we can eliminate multiplications if one of the operand is plaintext and it has the value of 0 or 1.</a:t>
            </a:r>
          </a:p>
          <a:p>
            <a:r>
              <a:rPr lang="en-US" dirty="0"/>
              <a:t>In addition to that, by grouping computations we can reduce the multiplications and depth of the circuit.</a:t>
            </a:r>
          </a:p>
          <a:p>
            <a:r>
              <a:rPr lang="en-US" dirty="0"/>
              <a:t>For instance, lets compute the 8</a:t>
            </a:r>
            <a:r>
              <a:rPr lang="en-US" baseline="30000" dirty="0"/>
              <a:t>th</a:t>
            </a:r>
            <a:r>
              <a:rPr lang="en-US" dirty="0"/>
              <a:t> power of an encrypted number. The code is show on the left represent this computation.</a:t>
            </a:r>
          </a:p>
          <a:p>
            <a:r>
              <a:rPr lang="en-US" dirty="0"/>
              <a:t>If we translate this naively, we may end up with 7 multiplications. But by grouping these computation we can accomplish with only 3 multiplications. The abstract circuits are shown on the right.</a:t>
            </a:r>
          </a:p>
          <a:p>
            <a:r>
              <a:rPr lang="en-US" dirty="0"/>
              <a:t>Next optimization strategy is being clever in comparing private values.</a:t>
            </a:r>
          </a:p>
          <a:p>
            <a:r>
              <a:rPr lang="en-US" dirty="0"/>
              <a:t>A particular private comparison can be encoded into set of operations based on what’s offered by the backend.</a:t>
            </a:r>
          </a:p>
          <a:p>
            <a:r>
              <a:rPr lang="en-US" dirty="0"/>
              <a:t>Some of them can be faster than others.</a:t>
            </a:r>
          </a:p>
          <a:p>
            <a:r>
              <a:rPr lang="en-US" dirty="0"/>
              <a:t>For instance, greater than or equal comparison can be either rewritten to less than operation and an equality check</a:t>
            </a:r>
          </a:p>
          <a:p>
            <a:r>
              <a:rPr lang="en-US" dirty="0"/>
              <a:t>or less than operation and subtraction. In this case later is faster.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27D23-729D-4DE0-8772-1DBAF4BFE9C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794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evaluated our approach for developing secure MPC applications with three case studies.</a:t>
            </a:r>
          </a:p>
          <a:p>
            <a:r>
              <a:rPr lang="en-US" dirty="0"/>
              <a:t>-Secure Auctions, </a:t>
            </a:r>
          </a:p>
          <a:p>
            <a:r>
              <a:rPr lang="en-US" dirty="0"/>
              <a:t>-Matrix Vector Product, and</a:t>
            </a:r>
          </a:p>
          <a:p>
            <a:r>
              <a:rPr lang="en-US" dirty="0"/>
              <a:t>-Merge Sort</a:t>
            </a:r>
          </a:p>
          <a:p>
            <a:endParaRPr lang="en-US" dirty="0"/>
          </a:p>
          <a:p>
            <a:r>
              <a:rPr lang="en-US" dirty="0"/>
              <a:t>We will investigate this case studies in detail next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27D23-729D-4DE0-8772-1DBAF4BFE9C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724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Secure Auction is our motivating example.</a:t>
            </a:r>
          </a:p>
          <a:p>
            <a:r>
              <a:rPr lang="en-US" dirty="0"/>
              <a:t>On the left we have shown the imperative style implementation of second price auction.</a:t>
            </a:r>
          </a:p>
          <a:p>
            <a:r>
              <a:rPr lang="en-US" dirty="0"/>
              <a:t>Our compiler can transform this code into a simpler functional style one shown on the right -- bunch of reductions.</a:t>
            </a:r>
          </a:p>
          <a:p>
            <a:r>
              <a:rPr lang="en-US" dirty="0"/>
              <a:t>This yields a circuit of logarithmic depth that allows efficient parallel computation instead of one with a linear depth.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27D23-729D-4DE0-8772-1DBAF4BFE9C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52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next case study is matrix-vector product.</a:t>
            </a:r>
          </a:p>
          <a:p>
            <a:r>
              <a:rPr lang="en-US" dirty="0"/>
              <a:t>Matrix-vector product is a core kernel in privacy preserving machine learning applications such as </a:t>
            </a:r>
            <a:r>
              <a:rPr lang="en-US" dirty="0" err="1"/>
              <a:t>SecureNN</a:t>
            </a:r>
            <a:r>
              <a:rPr lang="en-US" dirty="0"/>
              <a:t>.</a:t>
            </a:r>
          </a:p>
          <a:p>
            <a:r>
              <a:rPr lang="en-US" dirty="0"/>
              <a:t>In this setting one party owns the matrix and the other party owns the vector.</a:t>
            </a:r>
          </a:p>
          <a:p>
            <a:r>
              <a:rPr lang="en-US" dirty="0"/>
              <a:t>The harpoon code for matrix-vector product is shown on the left.</a:t>
            </a:r>
          </a:p>
          <a:p>
            <a:r>
              <a:rPr lang="en-US" dirty="0"/>
              <a:t>We have applied the scalar multiplication optimization that we saw earlier, for this case study.</a:t>
            </a:r>
          </a:p>
          <a:p>
            <a:r>
              <a:rPr lang="en-US" dirty="0"/>
              <a:t>We can clearly see the performance enhancement when we increase the matrix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27D23-729D-4DE0-8772-1DBAF4BFE9C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510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third case study is a merge sort implementation in HIR.</a:t>
            </a:r>
          </a:p>
          <a:p>
            <a:r>
              <a:rPr lang="en-US" dirty="0"/>
              <a:t>Secure sort is a core kernel in anonymous messaging applications.</a:t>
            </a:r>
          </a:p>
          <a:p>
            <a:r>
              <a:rPr lang="en-US" dirty="0"/>
              <a:t>This implementation requires the language features,</a:t>
            </a:r>
          </a:p>
          <a:p>
            <a:r>
              <a:rPr lang="en-US" dirty="0"/>
              <a:t>-array indexing</a:t>
            </a:r>
          </a:p>
          <a:p>
            <a:r>
              <a:rPr lang="en-US" dirty="0"/>
              <a:t>-conditionals</a:t>
            </a:r>
          </a:p>
          <a:p>
            <a:r>
              <a:rPr lang="en-US" dirty="0"/>
              <a:t>-recursion</a:t>
            </a:r>
          </a:p>
          <a:p>
            <a:r>
              <a:rPr lang="en-US" dirty="0"/>
              <a:t>Notably, an array lookup on a private index is not supported by most programming languages.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27D23-729D-4DE0-8772-1DBAF4BFE9C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427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conclusion,</a:t>
            </a:r>
          </a:p>
          <a:p>
            <a:pPr marL="171450" indent="-171450">
              <a:buFontTx/>
              <a:buChar char="-"/>
            </a:pPr>
            <a:r>
              <a:rPr lang="en-US" dirty="0"/>
              <a:t>secure </a:t>
            </a:r>
            <a:r>
              <a:rPr lang="en-US" dirty="0" err="1"/>
              <a:t>mpc</a:t>
            </a:r>
            <a:r>
              <a:rPr lang="en-US" dirty="0"/>
              <a:t> applications solve practically important problems.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developing secure </a:t>
            </a:r>
            <a:r>
              <a:rPr lang="en-US" dirty="0" err="1"/>
              <a:t>mpc</a:t>
            </a:r>
            <a:r>
              <a:rPr lang="en-US" dirty="0"/>
              <a:t> applications with reasonable performance requires expertise from variety of fields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this work we have come up HACCLE toolchain, which offers a compelling approach to the design and implementation of secure </a:t>
            </a:r>
            <a:r>
              <a:rPr lang="en-US" dirty="0" err="1"/>
              <a:t>mpc</a:t>
            </a:r>
            <a:r>
              <a:rPr lang="en-US" dirty="0"/>
              <a:t> applications using meta programming techniques.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27D23-729D-4DE0-8772-1DBAF4BFE9C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8271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for listening my talk and I am happy to take any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27D23-729D-4DE0-8772-1DBAF4BFE9C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589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 us look at Secure Multi-Party Computation.</a:t>
            </a:r>
          </a:p>
          <a:p>
            <a:r>
              <a:rPr lang="en-US" dirty="0"/>
              <a:t>Secure Multi-Party Computation is a collection of cryptographic techniques that enables multiple distrusting parties to jointly perform computation without revealing any participant private data – data they don’t wish to make public.</a:t>
            </a:r>
          </a:p>
          <a:p>
            <a:r>
              <a:rPr lang="en-US" dirty="0"/>
              <a:t>Generally abbreviated as Secure MPC.</a:t>
            </a:r>
          </a:p>
          <a:p>
            <a:r>
              <a:rPr lang="en-US" dirty="0"/>
              <a:t>There are many practical applications such as secure online auctions, privacy-preserving machine learning where model and data are owned by different parties, privacy preserving genomics, spam filtering on encrypted emails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27D23-729D-4DE0-8772-1DBAF4BFE9C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368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many different Secure MPC protocols, and they are based on cryptographic techniques such as Secret Sharing, Homomorphic Encryption and Garbled Circuits.</a:t>
            </a:r>
          </a:p>
          <a:p>
            <a:r>
              <a:rPr lang="en-US" dirty="0"/>
              <a:t>Each protocol requires the parties to obey a specific communication model. </a:t>
            </a:r>
          </a:p>
          <a:p>
            <a:r>
              <a:rPr lang="en-US" dirty="0"/>
              <a:t>For example, client-server model where there are only two parties etc.</a:t>
            </a:r>
          </a:p>
          <a:p>
            <a:r>
              <a:rPr lang="en-US" dirty="0"/>
              <a:t>Different application setting and protocol together may have different trust models of the parties.</a:t>
            </a:r>
          </a:p>
          <a:p>
            <a:r>
              <a:rPr lang="en-US" dirty="0"/>
              <a:t>For instance, a semi-honest trust model is where no party can deviate from the protocol when performing the computation, but some parties may try to actively learn details about other parties.</a:t>
            </a:r>
          </a:p>
          <a:p>
            <a:r>
              <a:rPr lang="en-US" dirty="0"/>
              <a:t>So, you can see that secure MPC application setup is inherently complicated and now let us see a motivating example to understand why it is challenging.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27D23-729D-4DE0-8772-1DBAF4BFE9C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5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us consider an example of auction where parties don’t trust each other, even the auctioneer. Example public procurement for building contract</a:t>
            </a:r>
          </a:p>
          <a:p>
            <a:r>
              <a:rPr lang="en-US" dirty="0"/>
              <a:t>--</a:t>
            </a:r>
          </a:p>
          <a:p>
            <a:r>
              <a:rPr lang="en-US" dirty="0"/>
              <a:t>All parties place their seal bids.</a:t>
            </a:r>
          </a:p>
          <a:p>
            <a:r>
              <a:rPr lang="en-US" dirty="0"/>
              <a:t>The winner is the party who offers the highest price for the item and it is sold for the winner for that highest price.</a:t>
            </a:r>
          </a:p>
          <a:p>
            <a:r>
              <a:rPr lang="en-US" dirty="0"/>
              <a:t>This is called a first price auction and it requires a few comparisons.</a:t>
            </a:r>
          </a:p>
          <a:p>
            <a:r>
              <a:rPr lang="en-US" dirty="0"/>
              <a:t>--</a:t>
            </a:r>
          </a:p>
          <a:p>
            <a:r>
              <a:rPr lang="en-US" dirty="0"/>
              <a:t>But in order to avoid price discovery the winner is offered to buy the item for the second highest price.</a:t>
            </a:r>
          </a:p>
          <a:p>
            <a:r>
              <a:rPr lang="en-US" dirty="0"/>
              <a:t>This is known as second price auction and the computation are different.</a:t>
            </a:r>
          </a:p>
          <a:p>
            <a:r>
              <a:rPr lang="en-US" dirty="0"/>
              <a:t>--</a:t>
            </a:r>
          </a:p>
          <a:p>
            <a:r>
              <a:rPr lang="en-US" dirty="0"/>
              <a:t>Now think of the scenario where there are multiple items and contract terms that considered when comparing bids for that item.</a:t>
            </a:r>
          </a:p>
          <a:p>
            <a:r>
              <a:rPr lang="en-US" dirty="0"/>
              <a:t>This is a generalized auction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27D23-729D-4DE0-8772-1DBAF4BFE9C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58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would become cumbersome to write each auction separately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27D23-729D-4DE0-8772-1DBAF4BFE9C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322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Secure MPC applications are already difficult to implement.</a:t>
            </a:r>
          </a:p>
          <a:p>
            <a:r>
              <a:rPr lang="en-US" dirty="0"/>
              <a:t>--</a:t>
            </a:r>
          </a:p>
          <a:p>
            <a:r>
              <a:rPr lang="en-US" dirty="0"/>
              <a:t>If we have an approach that would automatically specialize a generalized auction to second-price auction, or to first-price auction based on the scenario then,</a:t>
            </a:r>
          </a:p>
          <a:p>
            <a:r>
              <a:rPr lang="en-US" dirty="0"/>
              <a:t>that will make the development of Secure MPC applications much smoother.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27D23-729D-4DE0-8772-1DBAF4BFE9C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19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why do we need a compilation framework to solve this problem?</a:t>
            </a:r>
          </a:p>
          <a:p>
            <a:r>
              <a:rPr lang="en-US" dirty="0"/>
              <a:t>--</a:t>
            </a:r>
          </a:p>
          <a:p>
            <a:r>
              <a:rPr lang="en-US" dirty="0"/>
              <a:t>First, Secure MPC applications are extremely slow because of the nature of cryptographic primitives.</a:t>
            </a:r>
          </a:p>
          <a:p>
            <a:r>
              <a:rPr lang="en-US" dirty="0"/>
              <a:t>Even switching from one backend to another backend which uses the same protocol requires an enormous effort since the abstractions provided by backends vary.</a:t>
            </a:r>
          </a:p>
          <a:p>
            <a:r>
              <a:rPr lang="en-US" dirty="0"/>
              <a:t>Some provide primitive abstractions such as arithmetic operations and some provides their own high-level abstraction to express your computation.</a:t>
            </a:r>
          </a:p>
          <a:p>
            <a:r>
              <a:rPr lang="en-US" dirty="0"/>
              <a:t>--</a:t>
            </a:r>
          </a:p>
          <a:p>
            <a:r>
              <a:rPr lang="en-US" dirty="0"/>
              <a:t>Migrating your computation from one protocol to another requires some level of cryptographic expertise.</a:t>
            </a:r>
          </a:p>
          <a:p>
            <a:r>
              <a:rPr lang="en-US" dirty="0"/>
              <a:t>--</a:t>
            </a:r>
          </a:p>
          <a:p>
            <a:r>
              <a:rPr lang="en-US" dirty="0"/>
              <a:t>Since Secure MPC applications are inherently slow, performing optimization to improve performance is critical to get an acceptable run time for your applications.</a:t>
            </a:r>
          </a:p>
          <a:p>
            <a:r>
              <a:rPr lang="en-US" dirty="0"/>
              <a:t>In almost all the Secure MPC protocols, computations are abstracted as acyclic circuits.</a:t>
            </a:r>
          </a:p>
          <a:p>
            <a:r>
              <a:rPr lang="en-US" dirty="0"/>
              <a:t>Hence optimizing this circuits requires some level of circuit optimization expertise.</a:t>
            </a:r>
          </a:p>
          <a:p>
            <a:r>
              <a:rPr lang="en-US" dirty="0"/>
              <a:t>--</a:t>
            </a:r>
          </a:p>
          <a:p>
            <a:r>
              <a:rPr lang="en-US" dirty="0"/>
              <a:t>Inspired from work in HW design such as spatial and chisel, our key approach to solve these challenges is lowering code describing Secure MPC application to a circuit like abstraction and performing optimizations using meta programming techniques.</a:t>
            </a:r>
          </a:p>
          <a:p>
            <a:r>
              <a:rPr lang="en-US" dirty="0"/>
              <a:t>For example, reduction can be realized as a tree reduction to allow more parallel computation. </a:t>
            </a:r>
          </a:p>
          <a:p>
            <a:r>
              <a:rPr lang="en-US" dirty="0"/>
              <a:t>For the rest of the talk, I will discuss about this novel and compelling approach to realize secure MPC applications.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27D23-729D-4DE0-8772-1DBAF4BFE9C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334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contributions of our work are,</a:t>
            </a:r>
          </a:p>
          <a:p>
            <a:endParaRPr lang="en-US" dirty="0"/>
          </a:p>
          <a:p>
            <a:r>
              <a:rPr lang="en-US" dirty="0"/>
              <a:t>-HACCLE toolchain, a compilation framework to build and execute secure MPC applications written in Harpoon, an embedded DSL in Scala based on Lightweight Modular Staging to realize our abstractions</a:t>
            </a:r>
          </a:p>
          <a:p>
            <a:r>
              <a:rPr lang="en-US" dirty="0"/>
              <a:t>-HACCLE Intermediate Representation (HIR) An extensible Circuit-like IR to abstract crypto primitives used in MPC</a:t>
            </a:r>
          </a:p>
          <a:p>
            <a:r>
              <a:rPr lang="en-US" dirty="0"/>
              <a:t>-And some optimization strategies to make the secure MPC applications performant.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27D23-729D-4DE0-8772-1DBAF4BFE9C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242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 us look at the the workflow of HACCLE framework.</a:t>
            </a:r>
          </a:p>
          <a:p>
            <a:r>
              <a:rPr lang="en-US" dirty="0"/>
              <a:t>The diagram shows all the different stages of compilation.</a:t>
            </a:r>
          </a:p>
          <a:p>
            <a:r>
              <a:rPr lang="en-US" dirty="0"/>
              <a:t>The first stage takes a program written Harpoon embedded in Scala and it extracts the Harpoon part, which is the secure computation. </a:t>
            </a:r>
          </a:p>
          <a:p>
            <a:r>
              <a:rPr lang="en-US" dirty="0"/>
              <a:t>After this stage, the communication channels would have been already set and the data will be ready to properly flow.</a:t>
            </a:r>
          </a:p>
          <a:p>
            <a:r>
              <a:rPr lang="en-US" dirty="0"/>
              <a:t>Stage two takes in harpoon program and translate it to a HIR program which is the circuit like description of the computation. </a:t>
            </a:r>
          </a:p>
          <a:p>
            <a:r>
              <a:rPr lang="en-US" dirty="0"/>
              <a:t>At this stage harpoon type system prevents errors like assigning a ciphertext to a plaintext.</a:t>
            </a:r>
          </a:p>
          <a:p>
            <a:r>
              <a:rPr lang="en-US" dirty="0"/>
              <a:t>Stage three takes in a protocol independent HIR program and specialize it into a protocol specific one.</a:t>
            </a:r>
          </a:p>
          <a:p>
            <a:r>
              <a:rPr lang="en-US" dirty="0"/>
              <a:t>Type system in this stage prevents protocol specific errors. For instance, prevent a non player accessing shared a piece of data.</a:t>
            </a:r>
          </a:p>
          <a:p>
            <a:r>
              <a:rPr lang="en-US" dirty="0"/>
              <a:t>Stage four takes in a protocol specific HIR and produces code for a specific backend.</a:t>
            </a:r>
          </a:p>
          <a:p>
            <a:r>
              <a:rPr lang="en-US" dirty="0"/>
              <a:t>We count resource estimation as a separate backend.</a:t>
            </a:r>
          </a:p>
          <a:p>
            <a:r>
              <a:rPr lang="en-US" dirty="0"/>
              <a:t>This backend can estimate the cost of the computation in a particular protocol based on a cost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27D23-729D-4DE0-8772-1DBAF4BFE9C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50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>
            <a:normAutofit/>
          </a:bodyPr>
          <a:lstStyle>
            <a:lvl1pPr>
              <a:defRPr sz="4000">
                <a:latin typeface="Gill Sans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Gill Sans M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0FD30-21F1-5A41-AEF1-0F5902FF73B5}" type="datetime1">
              <a:rPr lang="en-US" smtClean="0"/>
              <a:t>10/14/21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62BB0D-B5A7-4AD7-8624-6645CF0AB6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24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ill Sans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Gill Sans MT" pitchFamily="34" charset="0"/>
              </a:defRPr>
            </a:lvl1pPr>
            <a:lvl2pPr>
              <a:defRPr>
                <a:solidFill>
                  <a:schemeClr val="tx2"/>
                </a:solidFill>
                <a:latin typeface="Gill Sans MT" pitchFamily="34" charset="0"/>
              </a:defRPr>
            </a:lvl2pPr>
            <a:lvl3pPr>
              <a:defRPr>
                <a:solidFill>
                  <a:schemeClr val="tx2"/>
                </a:solidFill>
                <a:latin typeface="Gill Sans MT" pitchFamily="34" charset="0"/>
              </a:defRPr>
            </a:lvl3pPr>
            <a:lvl4pPr>
              <a:defRPr>
                <a:solidFill>
                  <a:schemeClr val="tx2"/>
                </a:solidFill>
                <a:latin typeface="Gill Sans MT" pitchFamily="34" charset="0"/>
              </a:defRPr>
            </a:lvl4pPr>
            <a:lvl5pPr>
              <a:defRPr>
                <a:solidFill>
                  <a:schemeClr val="tx2"/>
                </a:solidFill>
                <a:latin typeface="Gill Sans M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F532E-018E-5049-8990-43F30CB71FC3}" type="datetime1">
              <a:rPr lang="en-US" smtClean="0"/>
              <a:t>10/14/21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678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>
            <a:lvl1pPr>
              <a:defRPr>
                <a:latin typeface="Gill Sans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>
            <a:lvl1pPr>
              <a:defRPr>
                <a:latin typeface="Gill Sans MT" pitchFamily="34" charset="0"/>
              </a:defRPr>
            </a:lvl1pPr>
            <a:lvl2pPr>
              <a:defRPr>
                <a:solidFill>
                  <a:schemeClr val="tx2"/>
                </a:solidFill>
                <a:latin typeface="Gill Sans MT" pitchFamily="34" charset="0"/>
              </a:defRPr>
            </a:lvl2pPr>
            <a:lvl3pPr>
              <a:defRPr>
                <a:solidFill>
                  <a:schemeClr val="tx2"/>
                </a:solidFill>
                <a:latin typeface="Gill Sans MT" pitchFamily="34" charset="0"/>
              </a:defRPr>
            </a:lvl3pPr>
            <a:lvl4pPr>
              <a:defRPr>
                <a:solidFill>
                  <a:schemeClr val="tx2"/>
                </a:solidFill>
                <a:latin typeface="Gill Sans MT" pitchFamily="34" charset="0"/>
              </a:defRPr>
            </a:lvl4pPr>
            <a:lvl5pPr>
              <a:defRPr>
                <a:solidFill>
                  <a:schemeClr val="tx2"/>
                </a:solidFill>
                <a:latin typeface="Gill Sans M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37B0-6046-1645-B7E3-043700568227}" type="datetime1">
              <a:rPr lang="en-US" smtClean="0"/>
              <a:t>10/14/21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77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ill Sans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Gill Sans MT" pitchFamily="34" charset="0"/>
              </a:defRPr>
            </a:lvl1pPr>
            <a:lvl2pPr>
              <a:defRPr>
                <a:solidFill>
                  <a:schemeClr val="tx2"/>
                </a:solidFill>
                <a:latin typeface="Gill Sans MT" pitchFamily="34" charset="0"/>
              </a:defRPr>
            </a:lvl2pPr>
            <a:lvl3pPr>
              <a:defRPr>
                <a:solidFill>
                  <a:schemeClr val="tx2"/>
                </a:solidFill>
                <a:latin typeface="Gill Sans MT" pitchFamily="34" charset="0"/>
              </a:defRPr>
            </a:lvl3pPr>
            <a:lvl4pPr>
              <a:defRPr>
                <a:solidFill>
                  <a:schemeClr val="tx2"/>
                </a:solidFill>
                <a:latin typeface="Gill Sans MT" pitchFamily="34" charset="0"/>
              </a:defRPr>
            </a:lvl4pPr>
            <a:lvl5pPr>
              <a:defRPr>
                <a:solidFill>
                  <a:schemeClr val="tx2"/>
                </a:solidFill>
                <a:latin typeface="Gill Sans M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9D2B-9784-FC41-A89B-2B73AD0C2D16}" type="datetime1">
              <a:rPr lang="en-US" smtClean="0"/>
              <a:t>10/14/21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62BB0D-B5A7-4AD7-8624-6645CF0AB6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673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Gill Sans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Gill Sans MT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8ABBC-BDDA-3B40-AA8E-08CA3F5670A5}" type="datetime1">
              <a:rPr lang="en-US" smtClean="0"/>
              <a:t>10/14/21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656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ill Sans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>
                <a:latin typeface="Gill Sans MT" pitchFamily="34" charset="0"/>
              </a:defRPr>
            </a:lvl1pPr>
            <a:lvl2pPr>
              <a:defRPr sz="2400">
                <a:solidFill>
                  <a:schemeClr val="tx2"/>
                </a:solidFill>
                <a:latin typeface="Gill Sans MT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Gill Sans MT" pitchFamily="34" charset="0"/>
              </a:defRPr>
            </a:lvl3pPr>
            <a:lvl4pPr>
              <a:defRPr sz="1800">
                <a:solidFill>
                  <a:schemeClr val="tx2"/>
                </a:solidFill>
                <a:latin typeface="Gill Sans MT" pitchFamily="34" charset="0"/>
              </a:defRPr>
            </a:lvl4pPr>
            <a:lvl5pPr>
              <a:defRPr sz="1800">
                <a:solidFill>
                  <a:schemeClr val="tx2"/>
                </a:solidFill>
                <a:latin typeface="Gill Sans M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latin typeface="Gill Sans MT" pitchFamily="34" charset="0"/>
              </a:defRPr>
            </a:lvl1pPr>
            <a:lvl2pPr>
              <a:defRPr sz="2400">
                <a:solidFill>
                  <a:schemeClr val="tx2"/>
                </a:solidFill>
                <a:latin typeface="Gill Sans MT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Gill Sans MT" pitchFamily="34" charset="0"/>
              </a:defRPr>
            </a:lvl3pPr>
            <a:lvl4pPr>
              <a:defRPr sz="1800">
                <a:solidFill>
                  <a:schemeClr val="tx2"/>
                </a:solidFill>
                <a:latin typeface="Gill Sans MT" pitchFamily="34" charset="0"/>
              </a:defRPr>
            </a:lvl4pPr>
            <a:lvl5pPr>
              <a:defRPr sz="1800">
                <a:solidFill>
                  <a:schemeClr val="tx2"/>
                </a:solidFill>
                <a:latin typeface="Gill Sans M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7BDA3-9478-1F4D-87AB-4EF6B6C8681D}" type="datetime1">
              <a:rPr lang="en-US" smtClean="0"/>
              <a:t>10/14/21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013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ill Sans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latin typeface="Gill Sans M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>
                <a:latin typeface="Gill Sans MT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Gill Sans MT" pitchFamily="34" charset="0"/>
              </a:defRPr>
            </a:lvl2pPr>
            <a:lvl3pPr>
              <a:defRPr sz="1800">
                <a:solidFill>
                  <a:schemeClr val="tx2"/>
                </a:solidFill>
                <a:latin typeface="Gill Sans MT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Gill Sans MT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Gill Sans MT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latin typeface="Gill Sans M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>
                <a:latin typeface="Gill Sans MT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Gill Sans MT" pitchFamily="34" charset="0"/>
              </a:defRPr>
            </a:lvl2pPr>
            <a:lvl3pPr>
              <a:defRPr sz="1800">
                <a:solidFill>
                  <a:schemeClr val="tx2"/>
                </a:solidFill>
                <a:latin typeface="Gill Sans MT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Gill Sans MT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Gill Sans MT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95635-6354-0D4F-B960-359574045579}" type="datetime1">
              <a:rPr lang="en-US" smtClean="0"/>
              <a:t>10/14/21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682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ill Sans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DC1C-EEC5-444E-9D06-8132560C2F44}" type="datetime1">
              <a:rPr lang="en-US" smtClean="0"/>
              <a:t>10/14/21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95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47CCA-F63A-7E40-84D8-E7FACA8B7134}" type="datetime1">
              <a:rPr lang="en-US" smtClean="0"/>
              <a:t>10/14/21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82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>
                <a:latin typeface="Gill Sans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>
                <a:latin typeface="Gill Sans MT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Gill Sans MT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Gill Sans MT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Gill Sans MT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Gill Sans MT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  <a:latin typeface="Gill Sans MT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338E5-8BE9-0D44-A932-85D168381107}" type="datetime1">
              <a:rPr lang="en-US" smtClean="0"/>
              <a:t>10/14/21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93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>
                <a:latin typeface="Gill Sans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  <a:latin typeface="Gill Sans MT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83F7-22B0-0A47-9E35-DDF4944D0433}" type="datetime1">
              <a:rPr lang="en-US" smtClean="0"/>
              <a:t>10/14/21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843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E531E6-4C25-3147-94C1-56B8090D4AEE}" type="datetime1">
              <a:rPr lang="en-US" smtClean="0"/>
              <a:t>10/14/21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162BB0D-B5A7-4AD7-8624-6645CF0AB6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67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Gill Sans M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Gill Sans M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Gill Sans M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Gill Sans M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Gill Sans M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Gill Sans M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tiff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tif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tif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4.m4a"/><Relationship Id="rId7" Type="http://schemas.openxmlformats.org/officeDocument/2006/relationships/image" Target="../media/image14.tiff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3.tif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tif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17.tiff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Kirshanthan\Desktop\ASPLOS\Purdu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346950"/>
            <a:ext cx="2846096" cy="89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Kirshanthan\Desktop\ASPLOS\purp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333750"/>
            <a:ext cx="1600200" cy="141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90550"/>
            <a:ext cx="7772400" cy="1102519"/>
          </a:xfrm>
        </p:spPr>
        <p:txBody>
          <a:bodyPr>
            <a:noAutofit/>
          </a:bodyPr>
          <a:lstStyle/>
          <a:p>
            <a:r>
              <a:rPr lang="en-US" sz="4800" dirty="0"/>
              <a:t>HACCLE: Metaprogramming for Secure Multi-Party Computation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278161"/>
            <a:ext cx="9144000" cy="12192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Y Bao</a:t>
            </a:r>
            <a:r>
              <a:rPr lang="en-US" baseline="30000" dirty="0"/>
              <a:t>*+</a:t>
            </a:r>
            <a:r>
              <a:rPr lang="en-US" dirty="0"/>
              <a:t>, K Sundararajah</a:t>
            </a:r>
            <a:r>
              <a:rPr lang="en-US" baseline="30000" dirty="0"/>
              <a:t>*</a:t>
            </a:r>
            <a:r>
              <a:rPr lang="en-US" dirty="0"/>
              <a:t>, R Malik, Q Ye, C Wagner, N Jaber, </a:t>
            </a:r>
          </a:p>
          <a:p>
            <a:r>
              <a:rPr lang="en-US" dirty="0"/>
              <a:t>F Wang, MH Ameri, D Lu, A Seto, B Delaware, R Samanta, </a:t>
            </a:r>
          </a:p>
          <a:p>
            <a:r>
              <a:rPr lang="en-US" dirty="0"/>
              <a:t>A Kate, C Garman, J Blocki, PD Letourneau, B Meister, J Springer, </a:t>
            </a:r>
          </a:p>
          <a:p>
            <a:r>
              <a:rPr lang="en-US" dirty="0"/>
              <a:t>T Rompf, and M Kulkarni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0D843-69D8-B74E-9E55-5DF9FD7DFD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599" b="28620"/>
          <a:stretch/>
        </p:blipFill>
        <p:spPr>
          <a:xfrm>
            <a:off x="3352800" y="4252528"/>
            <a:ext cx="2846096" cy="3806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25A56-EF87-0248-A97A-06037F5DC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13D5EE-8B03-1540-8151-4005369BDF19}"/>
              </a:ext>
            </a:extLst>
          </p:cNvPr>
          <p:cNvSpPr txBox="1"/>
          <p:nvPr/>
        </p:nvSpPr>
        <p:spPr>
          <a:xfrm>
            <a:off x="-2721" y="4767263"/>
            <a:ext cx="3203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30000" dirty="0">
                <a:solidFill>
                  <a:schemeClr val="tx2"/>
                </a:solidFill>
              </a:rPr>
              <a:t>*</a:t>
            </a:r>
            <a:r>
              <a:rPr lang="en-US" sz="1000" dirty="0">
                <a:solidFill>
                  <a:schemeClr val="tx2"/>
                </a:solidFill>
              </a:rPr>
              <a:t> Both authors contributed equally to this work.</a:t>
            </a:r>
          </a:p>
          <a:p>
            <a:r>
              <a:rPr lang="en-US" sz="1000" baseline="30000" dirty="0">
                <a:solidFill>
                  <a:schemeClr val="tx2"/>
                </a:solidFill>
              </a:rPr>
              <a:t>+</a:t>
            </a:r>
            <a:r>
              <a:rPr lang="en-US" sz="1000" dirty="0">
                <a:solidFill>
                  <a:schemeClr val="tx2"/>
                </a:solidFill>
              </a:rPr>
              <a:t>Work performed while author was at Purdue University.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5F25966-C66D-D145-9587-BBF0DF1FE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9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77"/>
    </mc:Choice>
    <mc:Fallback>
      <p:transition spd="slow" advTm="22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B32E-181C-0240-9651-870F5373F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HAccle Rich Representation for Program OperatiON </a:t>
            </a:r>
            <a:r>
              <a:rPr lang="en-US" dirty="0"/>
              <a:t>(Harpoon)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D1C47-6029-0948-983A-E33DCF7E4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Subset of </a:t>
            </a:r>
            <a:r>
              <a:rPr lang="en-US" i="1" dirty="0">
                <a:solidFill>
                  <a:srgbClr val="FF0000"/>
                </a:solidFill>
              </a:rPr>
              <a:t>Scala</a:t>
            </a:r>
          </a:p>
          <a:p>
            <a:r>
              <a:rPr lang="en-US" dirty="0"/>
              <a:t>Imperative and monomorphic language</a:t>
            </a:r>
          </a:p>
          <a:p>
            <a:pPr lvl="1"/>
            <a:r>
              <a:rPr lang="en-US" dirty="0"/>
              <a:t> function calls, conditionals, loops and recursion.</a:t>
            </a:r>
          </a:p>
          <a:p>
            <a:r>
              <a:rPr lang="en-US" dirty="0"/>
              <a:t>Provides </a:t>
            </a:r>
            <a:r>
              <a:rPr lang="en-US" i="1" dirty="0">
                <a:solidFill>
                  <a:srgbClr val="FF0000"/>
                </a:solidFill>
              </a:rPr>
              <a:t>Cryptographic</a:t>
            </a:r>
            <a:r>
              <a:rPr lang="en-US" i="1" dirty="0"/>
              <a:t> Data Structures </a:t>
            </a:r>
          </a:p>
          <a:p>
            <a:pPr lvl="1"/>
            <a:r>
              <a:rPr lang="en-US" i="1" dirty="0"/>
              <a:t>E.g., Encrypted Array</a:t>
            </a:r>
          </a:p>
          <a:p>
            <a:r>
              <a:rPr lang="en-US" dirty="0"/>
              <a:t>Annotation (</a:t>
            </a:r>
            <a:r>
              <a:rPr lang="en-US" i="1" dirty="0">
                <a:solidFill>
                  <a:srgbClr val="FF0000"/>
                </a:solidFill>
              </a:rPr>
              <a:t>@sec</a:t>
            </a:r>
            <a:r>
              <a:rPr lang="en-US" dirty="0"/>
              <a:t>) to mark the owner of private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1BD1D-D161-7944-9BF8-310B0570E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160ACBE-A1B9-2B48-A028-830C4978B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20"/>
    </mc:Choice>
    <mc:Fallback xmlns="">
      <p:transition spd="slow" advTm="66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669F7-B82D-E745-958F-053F0B771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HACCLE Intermediate Representation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C97D4-FBE0-3F4F-8EA1-03A8B84F5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Multi-level IR</a:t>
            </a:r>
          </a:p>
          <a:p>
            <a:r>
              <a:rPr lang="en-US" dirty="0"/>
              <a:t>Type system </a:t>
            </a:r>
          </a:p>
          <a:p>
            <a:r>
              <a:rPr lang="en-US" dirty="0"/>
              <a:t>Obliviousness</a:t>
            </a:r>
          </a:p>
          <a:p>
            <a:pPr lvl="1"/>
            <a:r>
              <a:rPr lang="en-US" dirty="0"/>
              <a:t>Encrypted Array Indexing</a:t>
            </a:r>
          </a:p>
          <a:p>
            <a:pPr lvl="1"/>
            <a:r>
              <a:rPr lang="en-US" dirty="0"/>
              <a:t>Conditional Execution</a:t>
            </a:r>
          </a:p>
          <a:p>
            <a:pPr lvl="1"/>
            <a:r>
              <a:rPr lang="en-US" dirty="0"/>
              <a:t>Loops and Recursion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95FA6-FB72-5A43-85A6-BDD53CBEE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3D8F3E-08B8-2E4E-9022-83FCD9134BF4}"/>
              </a:ext>
            </a:extLst>
          </p:cNvPr>
          <p:cNvGrpSpPr/>
          <p:nvPr/>
        </p:nvGrpSpPr>
        <p:grpSpPr>
          <a:xfrm>
            <a:off x="3200400" y="1226488"/>
            <a:ext cx="2324100" cy="1489665"/>
            <a:chOff x="4648200" y="1370479"/>
            <a:chExt cx="2362200" cy="1759494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8DE4515-434D-1042-8FBA-3BBB88CF208C}"/>
                </a:ext>
              </a:extLst>
            </p:cNvPr>
            <p:cNvSpPr/>
            <p:nvPr/>
          </p:nvSpPr>
          <p:spPr>
            <a:xfrm>
              <a:off x="4648200" y="1370479"/>
              <a:ext cx="914400" cy="381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Float, FloatArray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08DD674C-4C29-4F42-A831-EE7CCCF6403F}"/>
                </a:ext>
              </a:extLst>
            </p:cNvPr>
            <p:cNvSpPr/>
            <p:nvPr/>
          </p:nvSpPr>
          <p:spPr>
            <a:xfrm>
              <a:off x="4648200" y="2038350"/>
              <a:ext cx="914400" cy="381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UNum, UNumArray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205E256-504F-0F4C-A59B-D355E86223F4}"/>
                </a:ext>
              </a:extLst>
            </p:cNvPr>
            <p:cNvSpPr/>
            <p:nvPr/>
          </p:nvSpPr>
          <p:spPr>
            <a:xfrm>
              <a:off x="6172200" y="2038350"/>
              <a:ext cx="838200" cy="381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Num, NumArray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5CA8904-8B45-1542-B9C4-1D41306398BF}"/>
                </a:ext>
              </a:extLst>
            </p:cNvPr>
            <p:cNvSpPr/>
            <p:nvPr/>
          </p:nvSpPr>
          <p:spPr>
            <a:xfrm>
              <a:off x="5562600" y="2748973"/>
              <a:ext cx="762000" cy="381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Bit, BitArray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26C0449-425D-B34A-AF22-B47C611C23B6}"/>
                </a:ext>
              </a:extLst>
            </p:cNvPr>
            <p:cNvCxnSpPr>
              <a:stCxn id="7" idx="2"/>
              <a:endCxn id="9" idx="0"/>
            </p:cNvCxnSpPr>
            <p:nvPr/>
          </p:nvCxnSpPr>
          <p:spPr>
            <a:xfrm>
              <a:off x="5105400" y="2419350"/>
              <a:ext cx="838200" cy="3296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DE31732-9133-3B46-A664-6A79E06C3E63}"/>
                </a:ext>
              </a:extLst>
            </p:cNvPr>
            <p:cNvCxnSpPr>
              <a:stCxn id="8" idx="2"/>
              <a:endCxn id="9" idx="0"/>
            </p:cNvCxnSpPr>
            <p:nvPr/>
          </p:nvCxnSpPr>
          <p:spPr>
            <a:xfrm flipH="1">
              <a:off x="5943600" y="2419350"/>
              <a:ext cx="647700" cy="3296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C681360-AEB7-5640-855A-5B3CD6075602}"/>
                </a:ext>
              </a:extLst>
            </p:cNvPr>
            <p:cNvCxnSpPr>
              <a:stCxn id="6" idx="2"/>
              <a:endCxn id="7" idx="0"/>
            </p:cNvCxnSpPr>
            <p:nvPr/>
          </p:nvCxnSpPr>
          <p:spPr>
            <a:xfrm>
              <a:off x="5105400" y="1751479"/>
              <a:ext cx="0" cy="2868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D81F379-1C2D-314B-A8A7-F9D894793ED2}"/>
              </a:ext>
            </a:extLst>
          </p:cNvPr>
          <p:cNvGrpSpPr/>
          <p:nvPr/>
        </p:nvGrpSpPr>
        <p:grpSpPr>
          <a:xfrm>
            <a:off x="3505200" y="4146887"/>
            <a:ext cx="4953000" cy="1015663"/>
            <a:chOff x="4086679" y="3308687"/>
            <a:chExt cx="4953000" cy="101566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9820EE-04ED-43A1-BE9A-88DC96A6F41F}"/>
                </a:ext>
              </a:extLst>
            </p:cNvPr>
            <p:cNvSpPr txBox="1"/>
            <p:nvPr/>
          </p:nvSpPr>
          <p:spPr>
            <a:xfrm>
              <a:off x="4086679" y="3333750"/>
              <a:ext cx="22098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7030A0"/>
                  </a:solidFill>
                </a:rPr>
                <a:t>def </a:t>
              </a:r>
              <a:r>
                <a:rPr lang="en-US" sz="1000" dirty="0">
                  <a:solidFill>
                    <a:schemeClr val="tx2"/>
                  </a:solidFill>
                </a:rPr>
                <a:t>+(x: </a:t>
              </a:r>
              <a:r>
                <a:rPr lang="en-US" sz="1000" dirty="0" err="1">
                  <a:solidFill>
                    <a:schemeClr val="tx2"/>
                  </a:solidFill>
                </a:rPr>
                <a:t>ShareNum</a:t>
              </a:r>
              <a:r>
                <a:rPr lang="en-US" sz="1000" dirty="0">
                  <a:solidFill>
                    <a:schemeClr val="tx2"/>
                  </a:solidFill>
                </a:rPr>
                <a:t>, y: </a:t>
              </a:r>
              <a:r>
                <a:rPr lang="en-US" sz="1000" dirty="0" err="1">
                  <a:solidFill>
                    <a:schemeClr val="tx2"/>
                  </a:solidFill>
                </a:rPr>
                <a:t>ShareNum</a:t>
              </a:r>
              <a:r>
                <a:rPr lang="en-US" sz="1000" dirty="0">
                  <a:solidFill>
                    <a:schemeClr val="tx2"/>
                  </a:solidFill>
                </a:rPr>
                <a:t>) = { </a:t>
              </a:r>
            </a:p>
            <a:p>
              <a:r>
                <a:rPr lang="en-US" sz="1000" dirty="0"/>
                <a:t>  </a:t>
              </a:r>
              <a:r>
                <a:rPr lang="en-US" sz="1000" dirty="0">
                  <a:solidFill>
                    <a:srgbClr val="7030A0"/>
                  </a:solidFill>
                </a:rPr>
                <a:t>assert</a:t>
              </a:r>
              <a:r>
                <a:rPr lang="en-US" sz="1000" dirty="0">
                  <a:solidFill>
                    <a:schemeClr val="tx2"/>
                  </a:solidFill>
                </a:rPr>
                <a:t>(</a:t>
              </a:r>
              <a:r>
                <a:rPr lang="en-US" sz="1000" dirty="0" err="1">
                  <a:solidFill>
                    <a:schemeClr val="tx2"/>
                  </a:solidFill>
                </a:rPr>
                <a:t>x.players.equals</a:t>
              </a:r>
              <a:r>
                <a:rPr lang="en-US" sz="1000" dirty="0">
                  <a:solidFill>
                    <a:schemeClr val="tx2"/>
                  </a:solidFill>
                </a:rPr>
                <a:t>(</a:t>
              </a:r>
              <a:r>
                <a:rPr lang="en-US" sz="1000" dirty="0" err="1">
                  <a:solidFill>
                    <a:schemeClr val="tx2"/>
                  </a:solidFill>
                </a:rPr>
                <a:t>y.players</a:t>
              </a:r>
              <a:r>
                <a:rPr lang="en-US" sz="1000" dirty="0">
                  <a:solidFill>
                    <a:schemeClr val="tx2"/>
                  </a:solidFill>
                </a:rPr>
                <a:t>))</a:t>
              </a:r>
            </a:p>
            <a:p>
              <a:r>
                <a:rPr lang="en-US" sz="1000" dirty="0"/>
                <a:t>  </a:t>
              </a:r>
              <a:r>
                <a:rPr lang="en-US" sz="1000" dirty="0">
                  <a:solidFill>
                    <a:srgbClr val="7030A0"/>
                  </a:solidFill>
                </a:rPr>
                <a:t>assert</a:t>
              </a:r>
              <a:r>
                <a:rPr lang="en-US" sz="1000" dirty="0">
                  <a:solidFill>
                    <a:schemeClr val="tx2"/>
                  </a:solidFill>
                </a:rPr>
                <a:t>(</a:t>
              </a:r>
              <a:r>
                <a:rPr lang="en-US" sz="1000" dirty="0" err="1">
                  <a:solidFill>
                    <a:schemeClr val="tx2"/>
                  </a:solidFill>
                </a:rPr>
                <a:t>x.threshod</a:t>
              </a:r>
              <a:r>
                <a:rPr lang="en-US" sz="1000" dirty="0">
                  <a:solidFill>
                    <a:schemeClr val="tx2"/>
                  </a:solidFill>
                </a:rPr>
                <a:t> == </a:t>
              </a:r>
              <a:r>
                <a:rPr lang="en-US" sz="1000" dirty="0" err="1">
                  <a:solidFill>
                    <a:schemeClr val="tx2"/>
                  </a:solidFill>
                </a:rPr>
                <a:t>y.threshold</a:t>
              </a:r>
              <a:r>
                <a:rPr lang="en-US" sz="1000" dirty="0">
                  <a:solidFill>
                    <a:schemeClr val="tx2"/>
                  </a:solidFill>
                </a:rPr>
                <a:t>)</a:t>
              </a:r>
            </a:p>
            <a:p>
              <a:r>
                <a:rPr lang="en-US" sz="1000" dirty="0"/>
                <a:t>  </a:t>
              </a:r>
              <a:r>
                <a:rPr lang="en-US" sz="1000" dirty="0">
                  <a:solidFill>
                    <a:schemeClr val="tx2"/>
                  </a:solidFill>
                </a:rPr>
                <a:t>…</a:t>
              </a:r>
            </a:p>
            <a:p>
              <a:r>
                <a:rPr lang="en-US" sz="1000" dirty="0">
                  <a:solidFill>
                    <a:schemeClr val="tx2"/>
                  </a:solidFill>
                </a:rPr>
                <a:t>}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AEEDA1-23B1-4B9E-8054-FFB4A65C09B7}"/>
                </a:ext>
              </a:extLst>
            </p:cNvPr>
            <p:cNvSpPr txBox="1"/>
            <p:nvPr/>
          </p:nvSpPr>
          <p:spPr>
            <a:xfrm>
              <a:off x="6829879" y="3308687"/>
              <a:ext cx="2209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7030A0"/>
                  </a:solidFill>
                </a:rPr>
                <a:t>def</a:t>
              </a:r>
              <a:r>
                <a:rPr lang="en-US" sz="1000" dirty="0">
                  <a:solidFill>
                    <a:schemeClr val="tx2"/>
                  </a:solidFill>
                </a:rPr>
                <a:t> +(x: </a:t>
              </a:r>
              <a:r>
                <a:rPr lang="en-US" sz="1000" dirty="0" err="1">
                  <a:solidFill>
                    <a:schemeClr val="tx2"/>
                  </a:solidFill>
                </a:rPr>
                <a:t>ShareNum</a:t>
              </a:r>
              <a:r>
                <a:rPr lang="en-US" sz="1000" dirty="0">
                  <a:solidFill>
                    <a:schemeClr val="tx2"/>
                  </a:solidFill>
                </a:rPr>
                <a:t>, y: </a:t>
              </a:r>
              <a:r>
                <a:rPr lang="en-US" sz="1000" dirty="0" err="1">
                  <a:solidFill>
                    <a:schemeClr val="tx2"/>
                  </a:solidFill>
                </a:rPr>
                <a:t>ShareNum</a:t>
              </a:r>
              <a:r>
                <a:rPr lang="en-US" sz="1000" dirty="0">
                  <a:solidFill>
                    <a:schemeClr val="tx2"/>
                  </a:solidFill>
                </a:rPr>
                <a:t>) = { </a:t>
              </a:r>
            </a:p>
            <a:p>
              <a:r>
                <a:rPr lang="en-US" sz="1000" dirty="0">
                  <a:solidFill>
                    <a:schemeClr val="tx2"/>
                  </a:solidFill>
                </a:rPr>
                <a:t>  </a:t>
              </a:r>
              <a:r>
                <a:rPr lang="en-US" sz="1000" dirty="0">
                  <a:solidFill>
                    <a:srgbClr val="7030A0"/>
                  </a:solidFill>
                </a:rPr>
                <a:t>assert</a:t>
              </a:r>
              <a:r>
                <a:rPr lang="en-US" sz="1000" dirty="0">
                  <a:solidFill>
                    <a:schemeClr val="tx2"/>
                  </a:solidFill>
                </a:rPr>
                <a:t>(</a:t>
              </a:r>
              <a:r>
                <a:rPr lang="en-US" sz="1000" dirty="0" err="1">
                  <a:solidFill>
                    <a:schemeClr val="tx2"/>
                  </a:solidFill>
                </a:rPr>
                <a:t>x.players.equals</a:t>
              </a:r>
              <a:r>
                <a:rPr lang="en-US" sz="1000" dirty="0">
                  <a:solidFill>
                    <a:schemeClr val="tx2"/>
                  </a:solidFill>
                </a:rPr>
                <a:t>(</a:t>
              </a:r>
              <a:r>
                <a:rPr lang="en-US" sz="1000" dirty="0" err="1">
                  <a:solidFill>
                    <a:schemeClr val="tx2"/>
                  </a:solidFill>
                </a:rPr>
                <a:t>y.players</a:t>
              </a:r>
              <a:r>
                <a:rPr lang="en-US" sz="1000" dirty="0">
                  <a:solidFill>
                    <a:schemeClr val="tx2"/>
                  </a:solidFill>
                </a:rPr>
                <a:t>))</a:t>
              </a:r>
            </a:p>
            <a:p>
              <a:r>
                <a:rPr lang="en-US" sz="1000" dirty="0">
                  <a:solidFill>
                    <a:schemeClr val="tx2"/>
                  </a:solidFill>
                </a:rPr>
                <a:t>  </a:t>
              </a:r>
              <a:r>
                <a:rPr lang="en-US" sz="1000" dirty="0">
                  <a:solidFill>
                    <a:srgbClr val="7030A0"/>
                  </a:solidFill>
                </a:rPr>
                <a:t>assert</a:t>
              </a:r>
              <a:r>
                <a:rPr lang="en-US" sz="1000" dirty="0">
                  <a:solidFill>
                    <a:schemeClr val="tx2"/>
                  </a:solidFill>
                </a:rPr>
                <a:t>(</a:t>
              </a:r>
              <a:r>
                <a:rPr lang="en-US" sz="1000" dirty="0" err="1">
                  <a:solidFill>
                    <a:srgbClr val="008000"/>
                  </a:solidFill>
                </a:rPr>
                <a:t>x.players.size</a:t>
              </a:r>
              <a:r>
                <a:rPr lang="en-US" sz="1000" dirty="0">
                  <a:solidFill>
                    <a:srgbClr val="008000"/>
                  </a:solidFill>
                </a:rPr>
                <a:t> == </a:t>
              </a:r>
              <a:r>
                <a:rPr lang="en-US" sz="1000" dirty="0" err="1">
                  <a:solidFill>
                    <a:srgbClr val="008000"/>
                  </a:solidFill>
                </a:rPr>
                <a:t>x.threshold</a:t>
              </a:r>
              <a:r>
                <a:rPr lang="en-US" sz="1000" dirty="0">
                  <a:solidFill>
                    <a:schemeClr val="tx2"/>
                  </a:solidFill>
                </a:rPr>
                <a:t>)</a:t>
              </a:r>
            </a:p>
            <a:p>
              <a:r>
                <a:rPr lang="en-US" sz="1000" dirty="0">
                  <a:solidFill>
                    <a:schemeClr val="tx2"/>
                  </a:solidFill>
                </a:rPr>
                <a:t>  </a:t>
              </a:r>
              <a:r>
                <a:rPr lang="en-US" sz="1000" dirty="0">
                  <a:solidFill>
                    <a:srgbClr val="7030A0"/>
                  </a:solidFill>
                </a:rPr>
                <a:t>assert</a:t>
              </a:r>
              <a:r>
                <a:rPr lang="en-US" sz="1000" dirty="0">
                  <a:solidFill>
                    <a:schemeClr val="tx2"/>
                  </a:solidFill>
                </a:rPr>
                <a:t>(</a:t>
              </a:r>
              <a:r>
                <a:rPr lang="en-US" sz="1000" dirty="0" err="1">
                  <a:solidFill>
                    <a:schemeClr val="tx2"/>
                  </a:solidFill>
                </a:rPr>
                <a:t>x.threshod</a:t>
              </a:r>
              <a:r>
                <a:rPr lang="en-US" sz="1000" dirty="0">
                  <a:solidFill>
                    <a:schemeClr val="tx2"/>
                  </a:solidFill>
                </a:rPr>
                <a:t> == </a:t>
              </a:r>
              <a:r>
                <a:rPr lang="en-US" sz="1000" dirty="0" err="1">
                  <a:solidFill>
                    <a:schemeClr val="tx2"/>
                  </a:solidFill>
                </a:rPr>
                <a:t>y.threshold</a:t>
              </a:r>
              <a:r>
                <a:rPr lang="en-US" sz="1000" dirty="0">
                  <a:solidFill>
                    <a:schemeClr val="tx2"/>
                  </a:solidFill>
                </a:rPr>
                <a:t>)</a:t>
              </a:r>
            </a:p>
            <a:p>
              <a:r>
                <a:rPr lang="en-US" sz="1000" dirty="0">
                  <a:solidFill>
                    <a:schemeClr val="tx2"/>
                  </a:solidFill>
                </a:rPr>
                <a:t>  …</a:t>
              </a:r>
            </a:p>
            <a:p>
              <a:r>
                <a:rPr lang="en-US" sz="1000" dirty="0">
                  <a:solidFill>
                    <a:schemeClr val="tx2"/>
                  </a:solidFill>
                </a:rPr>
                <a:t> }</a:t>
              </a: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4C4EFB67-D1F0-44E2-8945-E0C60256C33E}"/>
                </a:ext>
              </a:extLst>
            </p:cNvPr>
            <p:cNvSpPr/>
            <p:nvPr/>
          </p:nvSpPr>
          <p:spPr>
            <a:xfrm flipV="1">
              <a:off x="6242050" y="3860395"/>
              <a:ext cx="457200" cy="45719"/>
            </a:xfrm>
            <a:prstGeom prst="rightArrow">
              <a:avLst/>
            </a:pr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7F000A-0C6A-4AFE-9433-A05BD2C7D900}"/>
                </a:ext>
              </a:extLst>
            </p:cNvPr>
            <p:cNvSpPr txBox="1"/>
            <p:nvPr/>
          </p:nvSpPr>
          <p:spPr>
            <a:xfrm>
              <a:off x="6172200" y="3570767"/>
              <a:ext cx="990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008000"/>
                  </a:solidFill>
                </a:rPr>
                <a:t>refined</a:t>
              </a:r>
            </a:p>
          </p:txBody>
        </p: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00C90C8-E779-114B-B4F9-5354C339C1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553"/>
    </mc:Choice>
    <mc:Fallback xmlns="">
      <p:transition spd="slow" advTm="144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D8ADC-B0B7-DF46-AE45-42EA8F852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Harpoon and HIR Example</a:t>
            </a:r>
          </a:p>
        </p:txBody>
      </p:sp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8EEC24B-8D09-264A-913D-DB01396D0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57350"/>
            <a:ext cx="8738288" cy="234326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CAF68-CA89-A54A-81B0-E14A4E8F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7241D6-D676-DB45-823A-564AE8E7A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2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654"/>
    </mc:Choice>
    <mc:Fallback>
      <p:transition spd="slow" advTm="76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1D63D-E548-2C4E-AF69-4BAC329E0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542BA-DD81-A845-97EE-62A883F28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005E74-6E53-1C47-BC0F-F4A5B0E92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472" y="1047750"/>
            <a:ext cx="1810926" cy="2670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F643CF-5E4F-474B-8B93-8F2EA11C55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900" y="1911150"/>
            <a:ext cx="1245900" cy="1807171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4310ACCA-9764-DB4D-830B-BA99D2EFD4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6564"/>
            <a:ext cx="4610570" cy="1981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D0E14F-E7D4-5740-A050-D3A8EC1D8DBA}"/>
              </a:ext>
            </a:extLst>
          </p:cNvPr>
          <p:cNvSpPr txBox="1"/>
          <p:nvPr/>
        </p:nvSpPr>
        <p:spPr>
          <a:xfrm>
            <a:off x="451884" y="1192164"/>
            <a:ext cx="234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Scalar Multiplication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88BDF9-DFFE-7A43-B0F8-020C4EA47AAA}"/>
              </a:ext>
            </a:extLst>
          </p:cNvPr>
          <p:cNvSpPr txBox="1"/>
          <p:nvPr/>
        </p:nvSpPr>
        <p:spPr>
          <a:xfrm>
            <a:off x="458296" y="3766670"/>
            <a:ext cx="233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Private Comparison</a:t>
            </a:r>
          </a:p>
        </p:txBody>
      </p:sp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9F7EE55C-AFEE-CA42-A709-5964C479DA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95" y="4258580"/>
            <a:ext cx="2921000" cy="7493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20493BA-790C-454B-9435-94D785677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3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857"/>
    </mc:Choice>
    <mc:Fallback>
      <p:transition spd="slow" advTm="77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01E2A-FF2F-7645-8DA0-A487D1D19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8ADFA-E6E0-B54B-B85E-7088658AC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Secure Auctions</a:t>
            </a:r>
          </a:p>
          <a:p>
            <a:r>
              <a:rPr lang="en-US" dirty="0"/>
              <a:t>Matrix-Vector Product</a:t>
            </a:r>
          </a:p>
          <a:p>
            <a:r>
              <a:rPr lang="en-US" dirty="0"/>
              <a:t>Merge Sort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46A0C-67FA-4D44-A144-ABE8C725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7861BD-DD36-2849-B63A-6C6510388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12"/>
    </mc:Choice>
    <mc:Fallback>
      <p:transition spd="slow" advTm="16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8FC70-05D8-ED44-999D-0CBFB3F13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Auction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637C0-13F3-A541-B8B7-76B32F08F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9247712-9F88-1049-A8D2-0E9FEEF13D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2" y="1656285"/>
            <a:ext cx="3670300" cy="311150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5CE7FD2-8767-EF4B-8182-9C0BB1EDC5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38" y="3358449"/>
            <a:ext cx="3352800" cy="1294435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DCDB822-0484-8448-82C0-267BEA1339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38" y="1656285"/>
            <a:ext cx="3797300" cy="16401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0B4A95-B9CB-7248-B517-213F27C2A290}"/>
              </a:ext>
            </a:extLst>
          </p:cNvPr>
          <p:cNvSpPr txBox="1"/>
          <p:nvPr/>
        </p:nvSpPr>
        <p:spPr>
          <a:xfrm>
            <a:off x="106794" y="1313091"/>
            <a:ext cx="3819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Imperative Second-price Auction Code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E231C7-D762-444E-9ECC-8DA87FCD10CC}"/>
              </a:ext>
            </a:extLst>
          </p:cNvPr>
          <p:cNvSpPr txBox="1"/>
          <p:nvPr/>
        </p:nvSpPr>
        <p:spPr>
          <a:xfrm>
            <a:off x="5181938" y="1288591"/>
            <a:ext cx="2508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Functional Auction Code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4117512-946C-9D4F-9428-4E0E7BD2A1D0}"/>
              </a:ext>
            </a:extLst>
          </p:cNvPr>
          <p:cNvSpPr/>
          <p:nvPr/>
        </p:nvSpPr>
        <p:spPr>
          <a:xfrm>
            <a:off x="2895050" y="4629265"/>
            <a:ext cx="2362200" cy="462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Backends</a:t>
            </a:r>
          </a:p>
          <a:p>
            <a:pPr algn="ctr"/>
            <a:r>
              <a:rPr lang="en-US" sz="1400" dirty="0"/>
              <a:t>SPDZ and HoneyBadgerMPC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40E2490-A998-5449-A75F-05FFEE926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73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75"/>
    </mc:Choice>
    <mc:Fallback>
      <p:transition spd="slow" advTm="22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55BC6-E648-9C4E-B9B7-86E9B9922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Matrix-Vector Product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3B4B3-A66E-CF48-A618-85E95792F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A0123A4-189A-4C46-AC9C-FC5EA890A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728086"/>
            <a:ext cx="4114800" cy="1161163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8C547EAD-EEDD-5341-AC0B-22EDA4C912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3105150"/>
            <a:ext cx="3917950" cy="103220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713B261-665B-8246-B5DA-9B9CED6E0EAB}"/>
              </a:ext>
            </a:extLst>
          </p:cNvPr>
          <p:cNvSpPr/>
          <p:nvPr/>
        </p:nvSpPr>
        <p:spPr>
          <a:xfrm>
            <a:off x="5715000" y="3389922"/>
            <a:ext cx="1720702" cy="462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Scalar Multiplication</a:t>
            </a:r>
          </a:p>
          <a:p>
            <a:pPr algn="ctr"/>
            <a:r>
              <a:rPr lang="en-US" sz="1400" dirty="0"/>
              <a:t>Optimization !!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7AA62A8-018A-4043-AD42-0C672BF88FDB}"/>
              </a:ext>
            </a:extLst>
          </p:cNvPr>
          <p:cNvSpPr/>
          <p:nvPr/>
        </p:nvSpPr>
        <p:spPr>
          <a:xfrm>
            <a:off x="3733800" y="4493315"/>
            <a:ext cx="1371600" cy="462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Backends</a:t>
            </a:r>
          </a:p>
          <a:p>
            <a:pPr algn="ctr"/>
            <a:r>
              <a:rPr lang="en-US" sz="1400" dirty="0"/>
              <a:t>HElib and TFHE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B404590-6782-9042-B63E-E326ECCA3AD2}"/>
              </a:ext>
            </a:extLst>
          </p:cNvPr>
          <p:cNvSpPr/>
          <p:nvPr/>
        </p:nvSpPr>
        <p:spPr>
          <a:xfrm>
            <a:off x="7054702" y="1906386"/>
            <a:ext cx="762000" cy="462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Server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7AC5656-337C-0B4C-8CEC-55CAE1B0FD96}"/>
              </a:ext>
            </a:extLst>
          </p:cNvPr>
          <p:cNvSpPr/>
          <p:nvPr/>
        </p:nvSpPr>
        <p:spPr>
          <a:xfrm>
            <a:off x="5203751" y="1906386"/>
            <a:ext cx="762000" cy="462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Client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7AB9E078-5B7F-2745-9B38-D654849108A2}"/>
              </a:ext>
            </a:extLst>
          </p:cNvPr>
          <p:cNvSpPr/>
          <p:nvPr/>
        </p:nvSpPr>
        <p:spPr>
          <a:xfrm>
            <a:off x="6788001" y="1276659"/>
            <a:ext cx="762001" cy="462664"/>
          </a:xfrm>
          <a:prstGeom prst="wedgeRoundRectCallout">
            <a:avLst>
              <a:gd name="adj1" fmla="val 38864"/>
              <a:gd name="adj2" fmla="val 7899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I have the </a:t>
            </a:r>
            <a:r>
              <a:rPr lang="en-US" sz="1000" dirty="0">
                <a:solidFill>
                  <a:srgbClr val="FF0000"/>
                </a:solidFill>
              </a:rPr>
              <a:t>Vector!!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FDD378C1-1849-2D4C-8FC9-F9BE94735FE6}"/>
              </a:ext>
            </a:extLst>
          </p:cNvPr>
          <p:cNvSpPr/>
          <p:nvPr/>
        </p:nvSpPr>
        <p:spPr>
          <a:xfrm>
            <a:off x="5486400" y="1276659"/>
            <a:ext cx="762001" cy="462664"/>
          </a:xfrm>
          <a:prstGeom prst="wedgeRoundRectCallout">
            <a:avLst>
              <a:gd name="adj1" fmla="val -39973"/>
              <a:gd name="adj2" fmla="val 801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I have the </a:t>
            </a:r>
            <a:r>
              <a:rPr lang="en-US" sz="1000" dirty="0">
                <a:solidFill>
                  <a:srgbClr val="FF0000"/>
                </a:solidFill>
              </a:rPr>
              <a:t>Matrix!!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2B28673-4AE7-304E-A70C-3698746EDAB9}"/>
              </a:ext>
            </a:extLst>
          </p:cNvPr>
          <p:cNvSpPr/>
          <p:nvPr/>
        </p:nvSpPr>
        <p:spPr>
          <a:xfrm>
            <a:off x="5970181" y="2595056"/>
            <a:ext cx="1086293" cy="462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Application</a:t>
            </a:r>
          </a:p>
          <a:p>
            <a:pPr algn="ctr"/>
            <a:r>
              <a:rPr lang="en-US" sz="1400" i="1" dirty="0"/>
              <a:t>SecureNN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23AF9DB-2044-D548-8C50-7757BCCC4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1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40"/>
    </mc:Choice>
    <mc:Fallback>
      <p:transition spd="slow" advTm="28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31326-8766-4644-B461-0B896D253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Merge Sort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BA997E9C-D692-D44C-A093-03F62F658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76350"/>
            <a:ext cx="2834052" cy="33940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3B11E-1DA1-3D4B-BABF-226C9130C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02847E6-2B7A-E348-9603-903CC918FFFC}"/>
              </a:ext>
            </a:extLst>
          </p:cNvPr>
          <p:cNvSpPr/>
          <p:nvPr/>
        </p:nvSpPr>
        <p:spPr>
          <a:xfrm>
            <a:off x="5334000" y="1657350"/>
            <a:ext cx="1493874" cy="462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Application</a:t>
            </a:r>
          </a:p>
          <a:p>
            <a:pPr algn="ctr"/>
            <a:r>
              <a:rPr lang="en-US" sz="1400" i="1" dirty="0"/>
              <a:t>Secure Messaging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5AC21F-6224-3840-9A24-C2D4AF204B0E}"/>
              </a:ext>
            </a:extLst>
          </p:cNvPr>
          <p:cNvSpPr/>
          <p:nvPr/>
        </p:nvSpPr>
        <p:spPr>
          <a:xfrm>
            <a:off x="5624150" y="2647950"/>
            <a:ext cx="914401" cy="462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Backend </a:t>
            </a:r>
          </a:p>
          <a:p>
            <a:pPr algn="ctr"/>
            <a:r>
              <a:rPr lang="en-US" sz="1400" dirty="0"/>
              <a:t>TFHE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BC35574-35AF-1E4B-BB92-8F7488D32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73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10"/>
    </mc:Choice>
    <mc:Fallback>
      <p:transition spd="slow" advTm="23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4B49-9CEF-1A48-8D3F-BEF892119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51429-595E-D548-951C-A1623C1EE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/>
              <a:t>Secure MPC </a:t>
            </a:r>
            <a:r>
              <a:rPr lang="en-US" dirty="0"/>
              <a:t>applications solve important practical problems</a:t>
            </a:r>
          </a:p>
          <a:p>
            <a:r>
              <a:rPr lang="en-US" dirty="0"/>
              <a:t>Developing performant </a:t>
            </a:r>
            <a:r>
              <a:rPr lang="en-US" i="1" dirty="0"/>
              <a:t>Secure MPC </a:t>
            </a:r>
            <a:r>
              <a:rPr lang="en-US" dirty="0"/>
              <a:t>applications requires variety of expertise (</a:t>
            </a:r>
            <a:r>
              <a:rPr lang="en-US" i="1" dirty="0">
                <a:solidFill>
                  <a:srgbClr val="FF0000"/>
                </a:solidFill>
              </a:rPr>
              <a:t>Crypto and Circuit Design</a:t>
            </a:r>
            <a:r>
              <a:rPr lang="en-US" dirty="0"/>
              <a:t>).</a:t>
            </a:r>
          </a:p>
          <a:p>
            <a:r>
              <a:rPr lang="en-US" i="1" dirty="0"/>
              <a:t>HACCLE toolchain </a:t>
            </a:r>
            <a:r>
              <a:rPr lang="en-US" dirty="0"/>
              <a:t>offers a compelling approach to the design and implementation of </a:t>
            </a:r>
            <a:r>
              <a:rPr lang="en-US" i="1" dirty="0"/>
              <a:t>Secure MPC </a:t>
            </a:r>
            <a:r>
              <a:rPr lang="en-US" dirty="0"/>
              <a:t>applications, using </a:t>
            </a:r>
            <a:r>
              <a:rPr lang="en-US" i="1" dirty="0">
                <a:solidFill>
                  <a:srgbClr val="FF0000"/>
                </a:solidFill>
              </a:rPr>
              <a:t>metaprogramming techniques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33BA5-BEC8-614B-B97E-53B48BEF1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7EDC000-B7EC-DA48-AF9D-6F0939477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3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98"/>
    </mc:Choice>
    <mc:Fallback>
      <p:transition spd="slow" advTm="26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Kirshanthan\Desktop\ASPLOS\Purdu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346950"/>
            <a:ext cx="2846096" cy="89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Kirshanthan\Desktop\ASPLOS\purp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333750"/>
            <a:ext cx="1600200" cy="141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90550"/>
            <a:ext cx="7772400" cy="1102519"/>
          </a:xfrm>
        </p:spPr>
        <p:txBody>
          <a:bodyPr>
            <a:noAutofit/>
          </a:bodyPr>
          <a:lstStyle/>
          <a:p>
            <a:r>
              <a:rPr lang="en-US" sz="4800" dirty="0"/>
              <a:t>HACCLE: Metaprogramming for Secure Multi-Party Computation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278161"/>
            <a:ext cx="9144000" cy="12192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Y Bao</a:t>
            </a:r>
            <a:r>
              <a:rPr lang="en-US" baseline="30000" dirty="0"/>
              <a:t>*+</a:t>
            </a:r>
            <a:r>
              <a:rPr lang="en-US" dirty="0"/>
              <a:t>, K Sundararajah</a:t>
            </a:r>
            <a:r>
              <a:rPr lang="en-US" baseline="30000" dirty="0"/>
              <a:t>*</a:t>
            </a:r>
            <a:r>
              <a:rPr lang="en-US" dirty="0"/>
              <a:t>, R Malik, Q Ye, C Wagner, N Jaber, </a:t>
            </a:r>
          </a:p>
          <a:p>
            <a:r>
              <a:rPr lang="en-US" dirty="0"/>
              <a:t>F Wang, MH Ameri, D Lu, A Seto, B Delaware, R Samanta, </a:t>
            </a:r>
          </a:p>
          <a:p>
            <a:r>
              <a:rPr lang="en-US" dirty="0"/>
              <a:t>A Kate, C Garman, J Blocki, PD Letourneau, B Meister, J Springer, </a:t>
            </a:r>
          </a:p>
          <a:p>
            <a:r>
              <a:rPr lang="en-US" dirty="0"/>
              <a:t>T Rompf, and M Kulkarni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0D843-69D8-B74E-9E55-5DF9FD7DFD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599" b="28620"/>
          <a:stretch/>
        </p:blipFill>
        <p:spPr>
          <a:xfrm>
            <a:off x="3352800" y="4252528"/>
            <a:ext cx="2846096" cy="3806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25A56-EF87-0248-A97A-06037F5DC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13D5EE-8B03-1540-8151-4005369BDF19}"/>
              </a:ext>
            </a:extLst>
          </p:cNvPr>
          <p:cNvSpPr txBox="1"/>
          <p:nvPr/>
        </p:nvSpPr>
        <p:spPr>
          <a:xfrm>
            <a:off x="-2721" y="4767263"/>
            <a:ext cx="3203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30000" dirty="0">
                <a:solidFill>
                  <a:schemeClr val="tx2"/>
                </a:solidFill>
              </a:rPr>
              <a:t>*</a:t>
            </a:r>
            <a:r>
              <a:rPr lang="en-US" sz="1000" dirty="0">
                <a:solidFill>
                  <a:schemeClr val="tx2"/>
                </a:solidFill>
              </a:rPr>
              <a:t> Both authors contributed equally to this work.</a:t>
            </a:r>
          </a:p>
          <a:p>
            <a:r>
              <a:rPr lang="en-US" sz="1000" baseline="30000" dirty="0">
                <a:solidFill>
                  <a:schemeClr val="tx2"/>
                </a:solidFill>
              </a:rPr>
              <a:t>+</a:t>
            </a:r>
            <a:r>
              <a:rPr lang="en-US" sz="1000" dirty="0">
                <a:solidFill>
                  <a:schemeClr val="tx2"/>
                </a:solidFill>
              </a:rPr>
              <a:t>Work performed while author was at Purdue University.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18285B6-BC48-084B-A971-3C4200196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8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0"/>
    </mc:Choice>
    <mc:Fallback>
      <p:transition spd="slow" advTm="5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29BF6-8A86-C848-B327-78C5CA9B2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Secure Multi-Party Computation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1EF0C-396B-6849-8066-D20762057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209" y="974721"/>
            <a:ext cx="1468192" cy="14730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22FC32-5C63-7C4F-AF57-D996BDA258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2692673"/>
            <a:ext cx="1001147" cy="1001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ADA0F1-BB1E-4D45-BCC1-FCF963D667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7255" y="1674990"/>
            <a:ext cx="3639472" cy="261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6D4F50-BFBD-4A48-B46E-5A16AF3A75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200" y="983165"/>
            <a:ext cx="2895600" cy="1617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6A4A6D-BE24-764B-ACDC-8212E0F194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1859" y="2799987"/>
            <a:ext cx="1965863" cy="11563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C52659-A141-B74D-95E2-870AB5284070}"/>
              </a:ext>
            </a:extLst>
          </p:cNvPr>
          <p:cNvSpPr txBox="1"/>
          <p:nvPr/>
        </p:nvSpPr>
        <p:spPr>
          <a:xfrm>
            <a:off x="1939770" y="4337754"/>
            <a:ext cx="529619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“A group of </a:t>
            </a:r>
            <a:r>
              <a:rPr lang="en-US" i="1" dirty="0">
                <a:solidFill>
                  <a:srgbClr val="FF0000"/>
                </a:solidFill>
              </a:rPr>
              <a:t>distrusting parties</a:t>
            </a:r>
            <a:r>
              <a:rPr lang="en-US" i="1" dirty="0">
                <a:solidFill>
                  <a:schemeClr val="tx2"/>
                </a:solidFill>
              </a:rPr>
              <a:t> jointly perform </a:t>
            </a:r>
            <a:r>
              <a:rPr lang="en-US" i="1" dirty="0">
                <a:solidFill>
                  <a:srgbClr val="FF0000"/>
                </a:solidFill>
              </a:rPr>
              <a:t>computation</a:t>
            </a:r>
            <a:r>
              <a:rPr lang="en-US" i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US" i="1" dirty="0">
                <a:solidFill>
                  <a:schemeClr val="tx2"/>
                </a:solidFill>
              </a:rPr>
              <a:t>without revealing any participant’s </a:t>
            </a:r>
            <a:r>
              <a:rPr lang="en-US" i="1" dirty="0">
                <a:solidFill>
                  <a:srgbClr val="FF0000"/>
                </a:solidFill>
              </a:rPr>
              <a:t>private data</a:t>
            </a:r>
            <a:r>
              <a:rPr lang="en-US" i="1" dirty="0">
                <a:solidFill>
                  <a:schemeClr val="tx2"/>
                </a:solidFill>
              </a:rPr>
              <a:t>”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4FEA5DE-5C88-3940-A09E-A5960AE8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163220A-D84C-CA43-80A5-4C6A59C82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7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3"/>
    </mc:Choice>
    <mc:Fallback xmlns="">
      <p:transition spd="slow" advTm="36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3092F-053B-1946-B174-6A302C64D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Multi-Party Computation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FFD2C-F6F2-3C4C-AC3F-2179B37A17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46" t="9045" b="12563"/>
          <a:stretch/>
        </p:blipFill>
        <p:spPr>
          <a:xfrm>
            <a:off x="6324600" y="1428750"/>
            <a:ext cx="2425700" cy="198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0A78C-F198-1E42-B29F-EF6AB4B51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196" y="1592155"/>
            <a:ext cx="2362424" cy="1612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6F4415-E7B7-0C41-B6A6-E5604C0B6381}"/>
              </a:ext>
            </a:extLst>
          </p:cNvPr>
          <p:cNvSpPr txBox="1"/>
          <p:nvPr/>
        </p:nvSpPr>
        <p:spPr>
          <a:xfrm>
            <a:off x="1322112" y="3689797"/>
            <a:ext cx="1084592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dirty="0"/>
              <a:t>Protocols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EAB32-1C91-CB43-AD90-C6EFE1A93AD0}"/>
              </a:ext>
            </a:extLst>
          </p:cNvPr>
          <p:cNvSpPr txBox="1"/>
          <p:nvPr/>
        </p:nvSpPr>
        <p:spPr>
          <a:xfrm>
            <a:off x="6934200" y="3669445"/>
            <a:ext cx="1404552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dirty="0"/>
              <a:t>Trust Models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C756D0-C547-F749-B773-2230B75318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075" t="12943" r="11415" b="14047"/>
          <a:stretch/>
        </p:blipFill>
        <p:spPr>
          <a:xfrm>
            <a:off x="3429112" y="1200150"/>
            <a:ext cx="2590800" cy="24896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818D92-E295-B442-A628-F0253228FD44}"/>
              </a:ext>
            </a:extLst>
          </p:cNvPr>
          <p:cNvSpPr txBox="1"/>
          <p:nvPr/>
        </p:nvSpPr>
        <p:spPr>
          <a:xfrm>
            <a:off x="3516008" y="3689797"/>
            <a:ext cx="241700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/>
              <a:t>Communication 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28DAF0-FA9C-954B-AAA9-E5EB1FEB0DF4}"/>
              </a:ext>
            </a:extLst>
          </p:cNvPr>
          <p:cNvSpPr txBox="1"/>
          <p:nvPr/>
        </p:nvSpPr>
        <p:spPr>
          <a:xfrm>
            <a:off x="762000" y="1441435"/>
            <a:ext cx="115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Secret Sharing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C45DFB-3942-B04F-BFBC-EA9B9B59D096}"/>
              </a:ext>
            </a:extLst>
          </p:cNvPr>
          <p:cNvSpPr txBox="1"/>
          <p:nvPr/>
        </p:nvSpPr>
        <p:spPr>
          <a:xfrm>
            <a:off x="542122" y="2681835"/>
            <a:ext cx="1197764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Homomorphic </a:t>
            </a:r>
          </a:p>
          <a:p>
            <a:pPr algn="ctr"/>
            <a:r>
              <a:rPr lang="en-US" sz="1400" i="1" dirty="0">
                <a:solidFill>
                  <a:srgbClr val="FF0000"/>
                </a:solidFill>
              </a:rPr>
              <a:t>Encryption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5667A9-D691-9F41-998E-A94EFABEEE25}"/>
              </a:ext>
            </a:extLst>
          </p:cNvPr>
          <p:cNvSpPr txBox="1"/>
          <p:nvPr/>
        </p:nvSpPr>
        <p:spPr>
          <a:xfrm>
            <a:off x="2563920" y="1809750"/>
            <a:ext cx="766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Garbled </a:t>
            </a:r>
          </a:p>
          <a:p>
            <a:r>
              <a:rPr lang="en-US" sz="1400" i="1" dirty="0">
                <a:solidFill>
                  <a:srgbClr val="FF0000"/>
                </a:solidFill>
              </a:rPr>
              <a:t>Circuits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A969A24-AA04-4148-9D69-57EF96641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C3358BB-B045-BA4D-ABFD-E5746E96A6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40"/>
    </mc:Choice>
    <mc:Fallback xmlns="">
      <p:transition spd="slow" advTm="54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D8751-D574-A340-BB7D-3B2308056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Motivating Example: Secure Auction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426B1-F88B-3743-BE12-40E015AA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433EB0-0E57-4F41-A868-26B3ACA4FD61}"/>
              </a:ext>
            </a:extLst>
          </p:cNvPr>
          <p:cNvSpPr/>
          <p:nvPr/>
        </p:nvSpPr>
        <p:spPr>
          <a:xfrm>
            <a:off x="2514600" y="1633539"/>
            <a:ext cx="533400" cy="22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P1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B2DE9C6-5B5E-FE42-A7E5-1BFA931D051B}"/>
              </a:ext>
            </a:extLst>
          </p:cNvPr>
          <p:cNvSpPr/>
          <p:nvPr/>
        </p:nvSpPr>
        <p:spPr>
          <a:xfrm>
            <a:off x="2514600" y="2056210"/>
            <a:ext cx="533400" cy="22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P2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40A5D35-BAA0-5242-AC77-6253990BD8AD}"/>
              </a:ext>
            </a:extLst>
          </p:cNvPr>
          <p:cNvSpPr/>
          <p:nvPr/>
        </p:nvSpPr>
        <p:spPr>
          <a:xfrm>
            <a:off x="2514600" y="2471739"/>
            <a:ext cx="533400" cy="22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P3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470CE0C-226F-164F-B35C-88836404299E}"/>
              </a:ext>
            </a:extLst>
          </p:cNvPr>
          <p:cNvSpPr/>
          <p:nvPr/>
        </p:nvSpPr>
        <p:spPr>
          <a:xfrm>
            <a:off x="2514600" y="2894410"/>
            <a:ext cx="533400" cy="22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P4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58447B5-38D5-A445-9E09-A636C8BE09B0}"/>
              </a:ext>
            </a:extLst>
          </p:cNvPr>
          <p:cNvSpPr/>
          <p:nvPr/>
        </p:nvSpPr>
        <p:spPr>
          <a:xfrm>
            <a:off x="6172200" y="1633539"/>
            <a:ext cx="533400" cy="22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P5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2607028-C460-0B44-A350-9A0F9E5FE4D8}"/>
              </a:ext>
            </a:extLst>
          </p:cNvPr>
          <p:cNvSpPr/>
          <p:nvPr/>
        </p:nvSpPr>
        <p:spPr>
          <a:xfrm>
            <a:off x="6172200" y="2056210"/>
            <a:ext cx="533400" cy="22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P6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CDC1D6A-60DE-1F45-8827-82D90FEA690A}"/>
              </a:ext>
            </a:extLst>
          </p:cNvPr>
          <p:cNvSpPr/>
          <p:nvPr/>
        </p:nvSpPr>
        <p:spPr>
          <a:xfrm>
            <a:off x="6172200" y="2471739"/>
            <a:ext cx="533400" cy="22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P7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8402BA3-DFAD-AD40-AE87-8C6FC25BF609}"/>
              </a:ext>
            </a:extLst>
          </p:cNvPr>
          <p:cNvSpPr/>
          <p:nvPr/>
        </p:nvSpPr>
        <p:spPr>
          <a:xfrm>
            <a:off x="6172200" y="2894410"/>
            <a:ext cx="533400" cy="22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P8</a:t>
            </a:r>
          </a:p>
        </p:txBody>
      </p:sp>
      <p:sp>
        <p:nvSpPr>
          <p:cNvPr id="16" name="Can 15">
            <a:extLst>
              <a:ext uri="{FF2B5EF4-FFF2-40B4-BE49-F238E27FC236}">
                <a16:creationId xmlns:a16="http://schemas.microsoft.com/office/drawing/2014/main" id="{E671A9A4-94EC-674F-BBF6-229355245C51}"/>
              </a:ext>
            </a:extLst>
          </p:cNvPr>
          <p:cNvSpPr/>
          <p:nvPr/>
        </p:nvSpPr>
        <p:spPr>
          <a:xfrm>
            <a:off x="4381500" y="2260444"/>
            <a:ext cx="381000" cy="385722"/>
          </a:xfrm>
          <a:prstGeom prst="can">
            <a:avLst/>
          </a:prstGeom>
          <a:solidFill>
            <a:srgbClr val="6633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G0</a:t>
            </a:r>
          </a:p>
        </p:txBody>
      </p:sp>
      <p:sp>
        <p:nvSpPr>
          <p:cNvPr id="17" name="Can 16">
            <a:extLst>
              <a:ext uri="{FF2B5EF4-FFF2-40B4-BE49-F238E27FC236}">
                <a16:creationId xmlns:a16="http://schemas.microsoft.com/office/drawing/2014/main" id="{E07F707A-68E3-8944-881C-185CE9DA5DFB}"/>
              </a:ext>
            </a:extLst>
          </p:cNvPr>
          <p:cNvSpPr/>
          <p:nvPr/>
        </p:nvSpPr>
        <p:spPr>
          <a:xfrm>
            <a:off x="3973033" y="1899088"/>
            <a:ext cx="381000" cy="385722"/>
          </a:xfrm>
          <a:prstGeom prst="can">
            <a:avLst/>
          </a:prstGeom>
          <a:solidFill>
            <a:srgbClr val="0000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G1</a:t>
            </a:r>
          </a:p>
        </p:txBody>
      </p:sp>
      <p:sp>
        <p:nvSpPr>
          <p:cNvPr id="18" name="Can 17">
            <a:extLst>
              <a:ext uri="{FF2B5EF4-FFF2-40B4-BE49-F238E27FC236}">
                <a16:creationId xmlns:a16="http://schemas.microsoft.com/office/drawing/2014/main" id="{ED2DC6EB-0440-B041-B014-A789F97DF92F}"/>
              </a:ext>
            </a:extLst>
          </p:cNvPr>
          <p:cNvSpPr/>
          <p:nvPr/>
        </p:nvSpPr>
        <p:spPr>
          <a:xfrm>
            <a:off x="4809460" y="1888125"/>
            <a:ext cx="381000" cy="385722"/>
          </a:xfrm>
          <a:prstGeom prst="can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G2</a:t>
            </a:r>
          </a:p>
        </p:txBody>
      </p:sp>
      <p:sp>
        <p:nvSpPr>
          <p:cNvPr id="20" name="Can 19">
            <a:extLst>
              <a:ext uri="{FF2B5EF4-FFF2-40B4-BE49-F238E27FC236}">
                <a16:creationId xmlns:a16="http://schemas.microsoft.com/office/drawing/2014/main" id="{949DDCAB-091A-274B-AEA4-35209FF67B10}"/>
              </a:ext>
            </a:extLst>
          </p:cNvPr>
          <p:cNvSpPr/>
          <p:nvPr/>
        </p:nvSpPr>
        <p:spPr>
          <a:xfrm>
            <a:off x="3966831" y="2602166"/>
            <a:ext cx="381000" cy="385722"/>
          </a:xfrm>
          <a:prstGeom prst="can">
            <a:avLst/>
          </a:prstGeom>
          <a:solidFill>
            <a:srgbClr val="FF4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G3</a:t>
            </a:r>
          </a:p>
        </p:txBody>
      </p:sp>
      <p:sp>
        <p:nvSpPr>
          <p:cNvPr id="21" name="Can 20">
            <a:extLst>
              <a:ext uri="{FF2B5EF4-FFF2-40B4-BE49-F238E27FC236}">
                <a16:creationId xmlns:a16="http://schemas.microsoft.com/office/drawing/2014/main" id="{B3F87637-642B-F14E-B5BC-AC17B7E991E3}"/>
              </a:ext>
            </a:extLst>
          </p:cNvPr>
          <p:cNvSpPr/>
          <p:nvPr/>
        </p:nvSpPr>
        <p:spPr>
          <a:xfrm>
            <a:off x="4809460" y="2602166"/>
            <a:ext cx="381000" cy="385722"/>
          </a:xfrm>
          <a:prstGeom prst="can">
            <a:avLst/>
          </a:prstGeom>
          <a:solidFill>
            <a:srgbClr val="945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G4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5A849FE-0011-C14A-AED4-0BEA1072A8D5}"/>
              </a:ext>
            </a:extLst>
          </p:cNvPr>
          <p:cNvGrpSpPr/>
          <p:nvPr/>
        </p:nvGrpSpPr>
        <p:grpSpPr>
          <a:xfrm>
            <a:off x="1569188" y="1157884"/>
            <a:ext cx="911743" cy="1917531"/>
            <a:chOff x="1569188" y="1157884"/>
            <a:chExt cx="911743" cy="1917531"/>
          </a:xfrm>
        </p:grpSpPr>
        <p:sp>
          <p:nvSpPr>
            <p:cNvPr id="22" name="Sequential Access Storage 21">
              <a:extLst>
                <a:ext uri="{FF2B5EF4-FFF2-40B4-BE49-F238E27FC236}">
                  <a16:creationId xmlns:a16="http://schemas.microsoft.com/office/drawing/2014/main" id="{3E585A38-3D8F-E042-99FD-728C384DD04E}"/>
                </a:ext>
              </a:extLst>
            </p:cNvPr>
            <p:cNvSpPr/>
            <p:nvPr/>
          </p:nvSpPr>
          <p:spPr>
            <a:xfrm>
              <a:off x="1781839" y="1356964"/>
              <a:ext cx="685800" cy="381000"/>
            </a:xfrm>
            <a:prstGeom prst="flowChartMagneticTape">
              <a:avLst/>
            </a:prstGeom>
            <a:solidFill>
              <a:srgbClr val="9416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Bid 1</a:t>
              </a:r>
            </a:p>
          </p:txBody>
        </p:sp>
        <p:sp>
          <p:nvSpPr>
            <p:cNvPr id="23" name="Sequential Access Storage 22">
              <a:extLst>
                <a:ext uri="{FF2B5EF4-FFF2-40B4-BE49-F238E27FC236}">
                  <a16:creationId xmlns:a16="http://schemas.microsoft.com/office/drawing/2014/main" id="{EE430E1C-4779-4840-94F2-77745EBC2D03}"/>
                </a:ext>
              </a:extLst>
            </p:cNvPr>
            <p:cNvSpPr/>
            <p:nvPr/>
          </p:nvSpPr>
          <p:spPr>
            <a:xfrm>
              <a:off x="1774752" y="1842617"/>
              <a:ext cx="685800" cy="381000"/>
            </a:xfrm>
            <a:prstGeom prst="flowChartMagneticTape">
              <a:avLst/>
            </a:prstGeom>
            <a:solidFill>
              <a:srgbClr val="9416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Bid 2</a:t>
              </a:r>
            </a:p>
          </p:txBody>
        </p:sp>
        <p:sp>
          <p:nvSpPr>
            <p:cNvPr id="24" name="Sequential Access Storage 23">
              <a:extLst>
                <a:ext uri="{FF2B5EF4-FFF2-40B4-BE49-F238E27FC236}">
                  <a16:creationId xmlns:a16="http://schemas.microsoft.com/office/drawing/2014/main" id="{04804180-EB3A-BB46-8DC3-843D4B97A212}"/>
                </a:ext>
              </a:extLst>
            </p:cNvPr>
            <p:cNvSpPr/>
            <p:nvPr/>
          </p:nvSpPr>
          <p:spPr>
            <a:xfrm>
              <a:off x="1795131" y="2273847"/>
              <a:ext cx="685800" cy="381000"/>
            </a:xfrm>
            <a:prstGeom prst="flowChartMagneticTape">
              <a:avLst/>
            </a:prstGeom>
            <a:solidFill>
              <a:srgbClr val="9416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Bid 3</a:t>
              </a:r>
            </a:p>
          </p:txBody>
        </p:sp>
        <p:sp>
          <p:nvSpPr>
            <p:cNvPr id="25" name="Sequential Access Storage 24">
              <a:extLst>
                <a:ext uri="{FF2B5EF4-FFF2-40B4-BE49-F238E27FC236}">
                  <a16:creationId xmlns:a16="http://schemas.microsoft.com/office/drawing/2014/main" id="{8F26564D-0673-7947-B32E-066902370F8D}"/>
                </a:ext>
              </a:extLst>
            </p:cNvPr>
            <p:cNvSpPr/>
            <p:nvPr/>
          </p:nvSpPr>
          <p:spPr>
            <a:xfrm>
              <a:off x="1795131" y="2694415"/>
              <a:ext cx="685800" cy="381000"/>
            </a:xfrm>
            <a:prstGeom prst="flowChartMagneticTape">
              <a:avLst/>
            </a:prstGeom>
            <a:solidFill>
              <a:srgbClr val="9416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Bid 4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1DB3CAA-390A-2943-A163-DB590157F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1552" y="1157884"/>
              <a:ext cx="406400" cy="40640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94B0DF4-5DA9-DA4D-97BA-FE507530E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9188" y="1695888"/>
              <a:ext cx="406400" cy="4064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CA5F2C6-BC1C-B34D-AFC9-964F261D7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0074" y="2152518"/>
              <a:ext cx="406400" cy="4064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A4B34B2-A4B6-4B46-BEB8-C8E630BA1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4546" y="2632466"/>
              <a:ext cx="406400" cy="40640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7E76DD7-F98A-7C42-9DA1-07496890BF47}"/>
              </a:ext>
            </a:extLst>
          </p:cNvPr>
          <p:cNvGrpSpPr/>
          <p:nvPr/>
        </p:nvGrpSpPr>
        <p:grpSpPr>
          <a:xfrm>
            <a:off x="6739567" y="1167836"/>
            <a:ext cx="978490" cy="1908245"/>
            <a:chOff x="6718892" y="1171584"/>
            <a:chExt cx="978490" cy="1908245"/>
          </a:xfrm>
        </p:grpSpPr>
        <p:sp>
          <p:nvSpPr>
            <p:cNvPr id="26" name="Sequential Access Storage 25">
              <a:extLst>
                <a:ext uri="{FF2B5EF4-FFF2-40B4-BE49-F238E27FC236}">
                  <a16:creationId xmlns:a16="http://schemas.microsoft.com/office/drawing/2014/main" id="{9EDF6EF7-511F-6E40-93D9-0418E9A291AE}"/>
                </a:ext>
              </a:extLst>
            </p:cNvPr>
            <p:cNvSpPr/>
            <p:nvPr/>
          </p:nvSpPr>
          <p:spPr>
            <a:xfrm flipH="1">
              <a:off x="6718892" y="1366839"/>
              <a:ext cx="737486" cy="381000"/>
            </a:xfrm>
            <a:prstGeom prst="flowChartMagneticTape">
              <a:avLst/>
            </a:prstGeom>
            <a:solidFill>
              <a:srgbClr val="9416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Bid 5</a:t>
              </a:r>
            </a:p>
          </p:txBody>
        </p:sp>
        <p:sp>
          <p:nvSpPr>
            <p:cNvPr id="27" name="Sequential Access Storage 26">
              <a:extLst>
                <a:ext uri="{FF2B5EF4-FFF2-40B4-BE49-F238E27FC236}">
                  <a16:creationId xmlns:a16="http://schemas.microsoft.com/office/drawing/2014/main" id="{C9FFDDEB-CDB8-554A-BAE1-1E6443EA78B2}"/>
                </a:ext>
              </a:extLst>
            </p:cNvPr>
            <p:cNvSpPr/>
            <p:nvPr/>
          </p:nvSpPr>
          <p:spPr>
            <a:xfrm flipH="1">
              <a:off x="6725094" y="1847087"/>
              <a:ext cx="761998" cy="381000"/>
            </a:xfrm>
            <a:prstGeom prst="flowChartMagneticTape">
              <a:avLst/>
            </a:prstGeom>
            <a:solidFill>
              <a:srgbClr val="9416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Bid 6</a:t>
              </a:r>
            </a:p>
          </p:txBody>
        </p:sp>
        <p:sp>
          <p:nvSpPr>
            <p:cNvPr id="28" name="Sequential Access Storage 27">
              <a:extLst>
                <a:ext uri="{FF2B5EF4-FFF2-40B4-BE49-F238E27FC236}">
                  <a16:creationId xmlns:a16="http://schemas.microsoft.com/office/drawing/2014/main" id="{3BEBE621-5770-2144-951B-EF3A46A79682}"/>
                </a:ext>
              </a:extLst>
            </p:cNvPr>
            <p:cNvSpPr/>
            <p:nvPr/>
          </p:nvSpPr>
          <p:spPr>
            <a:xfrm flipH="1">
              <a:off x="6718892" y="2278261"/>
              <a:ext cx="761998" cy="381000"/>
            </a:xfrm>
            <a:prstGeom prst="flowChartMagneticTape">
              <a:avLst/>
            </a:prstGeom>
            <a:solidFill>
              <a:srgbClr val="9416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Bid 7</a:t>
              </a:r>
            </a:p>
          </p:txBody>
        </p:sp>
        <p:sp>
          <p:nvSpPr>
            <p:cNvPr id="29" name="Sequential Access Storage 28">
              <a:extLst>
                <a:ext uri="{FF2B5EF4-FFF2-40B4-BE49-F238E27FC236}">
                  <a16:creationId xmlns:a16="http://schemas.microsoft.com/office/drawing/2014/main" id="{B6CF60EF-BC03-7047-9010-08925DFAA655}"/>
                </a:ext>
              </a:extLst>
            </p:cNvPr>
            <p:cNvSpPr/>
            <p:nvPr/>
          </p:nvSpPr>
          <p:spPr>
            <a:xfrm flipH="1">
              <a:off x="6718892" y="2698829"/>
              <a:ext cx="761998" cy="381000"/>
            </a:xfrm>
            <a:prstGeom prst="flowChartMagneticTape">
              <a:avLst/>
            </a:prstGeom>
            <a:solidFill>
              <a:srgbClr val="9416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Bid 8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830E5BC-7CB5-A849-BAED-6E23F7FBE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7988" y="1171584"/>
              <a:ext cx="406400" cy="40640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703B700-CC46-F341-BB24-596B98D54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5624" y="1709588"/>
              <a:ext cx="406400" cy="4064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E97BC5B-361B-664E-80B5-F5996D81F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6510" y="2166218"/>
              <a:ext cx="406400" cy="4064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3B6DB81-CE21-CC44-B750-868E94A76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90982" y="2646166"/>
              <a:ext cx="406400" cy="406400"/>
            </a:xfrm>
            <a:prstGeom prst="rect">
              <a:avLst/>
            </a:prstGeom>
          </p:spPr>
        </p:pic>
      </p:grpSp>
      <p:sp>
        <p:nvSpPr>
          <p:cNvPr id="44" name="12-Point Star 43">
            <a:extLst>
              <a:ext uri="{FF2B5EF4-FFF2-40B4-BE49-F238E27FC236}">
                <a16:creationId xmlns:a16="http://schemas.microsoft.com/office/drawing/2014/main" id="{AF4A066A-93ED-5B40-A941-51C64199EBE9}"/>
              </a:ext>
            </a:extLst>
          </p:cNvPr>
          <p:cNvSpPr/>
          <p:nvPr/>
        </p:nvSpPr>
        <p:spPr>
          <a:xfrm>
            <a:off x="5410200" y="967638"/>
            <a:ext cx="1651887" cy="788041"/>
          </a:xfrm>
          <a:prstGeom prst="star1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Winner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Pays Highest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Price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CFD832-E002-384E-8E99-DCDDAC855BEA}"/>
              </a:ext>
            </a:extLst>
          </p:cNvPr>
          <p:cNvSpPr txBox="1"/>
          <p:nvPr/>
        </p:nvSpPr>
        <p:spPr>
          <a:xfrm>
            <a:off x="3657598" y="3180688"/>
            <a:ext cx="179946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i="1" dirty="0">
                <a:solidFill>
                  <a:schemeClr val="tx2"/>
                </a:solidFill>
              </a:rPr>
              <a:t>First-Price</a:t>
            </a:r>
            <a:r>
              <a:rPr lang="en-US" dirty="0">
                <a:solidFill>
                  <a:schemeClr val="tx2"/>
                </a:solidFill>
              </a:rPr>
              <a:t> Auction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052AD29-E365-7B4D-8786-C43A3EC070B0}"/>
              </a:ext>
            </a:extLst>
          </p:cNvPr>
          <p:cNvSpPr txBox="1"/>
          <p:nvPr/>
        </p:nvSpPr>
        <p:spPr>
          <a:xfrm>
            <a:off x="3530064" y="3790950"/>
            <a:ext cx="205453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i="1" dirty="0">
                <a:solidFill>
                  <a:schemeClr val="tx2"/>
                </a:solidFill>
              </a:rPr>
              <a:t>Second-Price</a:t>
            </a:r>
            <a:r>
              <a:rPr lang="en-US" dirty="0">
                <a:solidFill>
                  <a:schemeClr val="tx2"/>
                </a:solidFill>
              </a:rPr>
              <a:t> Auction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298A837-3711-AF41-A82F-65F768540753}"/>
              </a:ext>
            </a:extLst>
          </p:cNvPr>
          <p:cNvSpPr txBox="1"/>
          <p:nvPr/>
        </p:nvSpPr>
        <p:spPr>
          <a:xfrm>
            <a:off x="3561835" y="4526825"/>
            <a:ext cx="199099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i="1" dirty="0">
                <a:solidFill>
                  <a:schemeClr val="tx2"/>
                </a:solidFill>
              </a:rPr>
              <a:t>Generalized</a:t>
            </a:r>
            <a:r>
              <a:rPr lang="en-US" dirty="0">
                <a:solidFill>
                  <a:schemeClr val="tx2"/>
                </a:solidFill>
              </a:rPr>
              <a:t> Auction</a:t>
            </a:r>
          </a:p>
        </p:txBody>
      </p:sp>
      <p:sp>
        <p:nvSpPr>
          <p:cNvPr id="50" name="Document 49">
            <a:extLst>
              <a:ext uri="{FF2B5EF4-FFF2-40B4-BE49-F238E27FC236}">
                <a16:creationId xmlns:a16="http://schemas.microsoft.com/office/drawing/2014/main" id="{5663A118-3D8E-C64B-A692-8DE9F3BEDB88}"/>
              </a:ext>
            </a:extLst>
          </p:cNvPr>
          <p:cNvSpPr/>
          <p:nvPr/>
        </p:nvSpPr>
        <p:spPr>
          <a:xfrm>
            <a:off x="3352803" y="1633539"/>
            <a:ext cx="761997" cy="399578"/>
          </a:xfrm>
          <a:prstGeom prst="flowChartDocumen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Contract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</a:p>
        </p:txBody>
      </p:sp>
      <p:sp>
        <p:nvSpPr>
          <p:cNvPr id="51" name="Document 50">
            <a:extLst>
              <a:ext uri="{FF2B5EF4-FFF2-40B4-BE49-F238E27FC236}">
                <a16:creationId xmlns:a16="http://schemas.microsoft.com/office/drawing/2014/main" id="{D6811667-83F1-5544-9181-D94828DA461D}"/>
              </a:ext>
            </a:extLst>
          </p:cNvPr>
          <p:cNvSpPr/>
          <p:nvPr/>
        </p:nvSpPr>
        <p:spPr>
          <a:xfrm>
            <a:off x="3331537" y="2432677"/>
            <a:ext cx="761997" cy="399578"/>
          </a:xfrm>
          <a:prstGeom prst="flowChartDocumen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Contract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</a:p>
        </p:txBody>
      </p:sp>
      <p:sp>
        <p:nvSpPr>
          <p:cNvPr id="52" name="Document 51">
            <a:extLst>
              <a:ext uri="{FF2B5EF4-FFF2-40B4-BE49-F238E27FC236}">
                <a16:creationId xmlns:a16="http://schemas.microsoft.com/office/drawing/2014/main" id="{92C3635F-FFE4-2C4D-A3E0-823B27CD4CCF}"/>
              </a:ext>
            </a:extLst>
          </p:cNvPr>
          <p:cNvSpPr/>
          <p:nvPr/>
        </p:nvSpPr>
        <p:spPr>
          <a:xfrm>
            <a:off x="4974263" y="1629504"/>
            <a:ext cx="761997" cy="399578"/>
          </a:xfrm>
          <a:prstGeom prst="flowChartDocumen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Contract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</a:p>
        </p:txBody>
      </p:sp>
      <p:sp>
        <p:nvSpPr>
          <p:cNvPr id="53" name="Document 52">
            <a:extLst>
              <a:ext uri="{FF2B5EF4-FFF2-40B4-BE49-F238E27FC236}">
                <a16:creationId xmlns:a16="http://schemas.microsoft.com/office/drawing/2014/main" id="{F785A1E4-969A-1546-B5B6-8CA72D4B15A3}"/>
              </a:ext>
            </a:extLst>
          </p:cNvPr>
          <p:cNvSpPr/>
          <p:nvPr/>
        </p:nvSpPr>
        <p:spPr>
          <a:xfrm>
            <a:off x="4999961" y="2390734"/>
            <a:ext cx="761997" cy="399578"/>
          </a:xfrm>
          <a:prstGeom prst="flowChartDocumen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Contract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</a:p>
        </p:txBody>
      </p:sp>
      <p:sp>
        <p:nvSpPr>
          <p:cNvPr id="55" name="12-Point Star 54">
            <a:extLst>
              <a:ext uri="{FF2B5EF4-FFF2-40B4-BE49-F238E27FC236}">
                <a16:creationId xmlns:a16="http://schemas.microsoft.com/office/drawing/2014/main" id="{47D61CE9-BE54-D241-A953-DA81DDA80C12}"/>
              </a:ext>
            </a:extLst>
          </p:cNvPr>
          <p:cNvSpPr/>
          <p:nvPr/>
        </p:nvSpPr>
        <p:spPr>
          <a:xfrm>
            <a:off x="6936423" y="925234"/>
            <a:ext cx="2002459" cy="909370"/>
          </a:xfrm>
          <a:prstGeom prst="star1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Winner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Pays 2</a:t>
            </a:r>
            <a:r>
              <a:rPr lang="en-US" sz="1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Highest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Price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8D1409FB-8AC9-9A48-AA52-A461E6A0D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597" y="3525786"/>
            <a:ext cx="1447797" cy="1010442"/>
          </a:xfrm>
          <a:prstGeom prst="rect">
            <a:avLst/>
          </a:prstGeom>
        </p:spPr>
      </p:pic>
      <p:pic>
        <p:nvPicPr>
          <p:cNvPr id="64" name="Picture 63" descr="Text&#10;&#10;Description automatically generated">
            <a:extLst>
              <a:ext uri="{FF2B5EF4-FFF2-40B4-BE49-F238E27FC236}">
                <a16:creationId xmlns:a16="http://schemas.microsoft.com/office/drawing/2014/main" id="{8F8D1ED8-F5B4-1E4E-871D-4CF1A122D7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004173"/>
            <a:ext cx="2756219" cy="106411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9CE6467-94A1-0348-A1A8-DCEAE03EC3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399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75"/>
    </mc:Choice>
    <mc:Fallback xmlns="">
      <p:transition spd="slow" advTm="54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44" grpId="0" animBg="1"/>
      <p:bldP spid="47" grpId="0"/>
      <p:bldP spid="48" grpId="0"/>
      <p:bldP spid="49" grpId="0"/>
      <p:bldP spid="50" grpId="0" animBg="1"/>
      <p:bldP spid="51" grpId="0" animBg="1"/>
      <p:bldP spid="52" grpId="0" animBg="1"/>
      <p:bldP spid="53" grpId="0" animBg="1"/>
      <p:bldP spid="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D8751-D574-A340-BB7D-3B2308056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Motivating Example: Secure Auction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426B1-F88B-3743-BE12-40E015AA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433EB0-0E57-4F41-A868-26B3ACA4FD61}"/>
              </a:ext>
            </a:extLst>
          </p:cNvPr>
          <p:cNvSpPr/>
          <p:nvPr/>
        </p:nvSpPr>
        <p:spPr>
          <a:xfrm>
            <a:off x="2514600" y="1633539"/>
            <a:ext cx="533400" cy="22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P1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B2DE9C6-5B5E-FE42-A7E5-1BFA931D051B}"/>
              </a:ext>
            </a:extLst>
          </p:cNvPr>
          <p:cNvSpPr/>
          <p:nvPr/>
        </p:nvSpPr>
        <p:spPr>
          <a:xfrm>
            <a:off x="2514600" y="2056210"/>
            <a:ext cx="533400" cy="22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P2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40A5D35-BAA0-5242-AC77-6253990BD8AD}"/>
              </a:ext>
            </a:extLst>
          </p:cNvPr>
          <p:cNvSpPr/>
          <p:nvPr/>
        </p:nvSpPr>
        <p:spPr>
          <a:xfrm>
            <a:off x="2514600" y="2471739"/>
            <a:ext cx="533400" cy="22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P3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470CE0C-226F-164F-B35C-88836404299E}"/>
              </a:ext>
            </a:extLst>
          </p:cNvPr>
          <p:cNvSpPr/>
          <p:nvPr/>
        </p:nvSpPr>
        <p:spPr>
          <a:xfrm>
            <a:off x="2514600" y="2894410"/>
            <a:ext cx="533400" cy="22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P4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58447B5-38D5-A445-9E09-A636C8BE09B0}"/>
              </a:ext>
            </a:extLst>
          </p:cNvPr>
          <p:cNvSpPr/>
          <p:nvPr/>
        </p:nvSpPr>
        <p:spPr>
          <a:xfrm>
            <a:off x="6172200" y="1633539"/>
            <a:ext cx="533400" cy="22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P5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2607028-C460-0B44-A350-9A0F9E5FE4D8}"/>
              </a:ext>
            </a:extLst>
          </p:cNvPr>
          <p:cNvSpPr/>
          <p:nvPr/>
        </p:nvSpPr>
        <p:spPr>
          <a:xfrm>
            <a:off x="6172200" y="2056210"/>
            <a:ext cx="533400" cy="22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P6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CDC1D6A-60DE-1F45-8827-82D90FEA690A}"/>
              </a:ext>
            </a:extLst>
          </p:cNvPr>
          <p:cNvSpPr/>
          <p:nvPr/>
        </p:nvSpPr>
        <p:spPr>
          <a:xfrm>
            <a:off x="6172200" y="2471739"/>
            <a:ext cx="533400" cy="22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P7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8402BA3-DFAD-AD40-AE87-8C6FC25BF609}"/>
              </a:ext>
            </a:extLst>
          </p:cNvPr>
          <p:cNvSpPr/>
          <p:nvPr/>
        </p:nvSpPr>
        <p:spPr>
          <a:xfrm>
            <a:off x="6172200" y="2894410"/>
            <a:ext cx="533400" cy="22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P8</a:t>
            </a:r>
          </a:p>
        </p:txBody>
      </p:sp>
      <p:sp>
        <p:nvSpPr>
          <p:cNvPr id="16" name="Can 15">
            <a:extLst>
              <a:ext uri="{FF2B5EF4-FFF2-40B4-BE49-F238E27FC236}">
                <a16:creationId xmlns:a16="http://schemas.microsoft.com/office/drawing/2014/main" id="{E671A9A4-94EC-674F-BBF6-229355245C51}"/>
              </a:ext>
            </a:extLst>
          </p:cNvPr>
          <p:cNvSpPr/>
          <p:nvPr/>
        </p:nvSpPr>
        <p:spPr>
          <a:xfrm>
            <a:off x="4381500" y="2260444"/>
            <a:ext cx="381000" cy="385722"/>
          </a:xfrm>
          <a:prstGeom prst="can">
            <a:avLst/>
          </a:prstGeom>
          <a:solidFill>
            <a:srgbClr val="6633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G0</a:t>
            </a:r>
          </a:p>
        </p:txBody>
      </p:sp>
      <p:sp>
        <p:nvSpPr>
          <p:cNvPr id="17" name="Can 16">
            <a:extLst>
              <a:ext uri="{FF2B5EF4-FFF2-40B4-BE49-F238E27FC236}">
                <a16:creationId xmlns:a16="http://schemas.microsoft.com/office/drawing/2014/main" id="{E07F707A-68E3-8944-881C-185CE9DA5DFB}"/>
              </a:ext>
            </a:extLst>
          </p:cNvPr>
          <p:cNvSpPr/>
          <p:nvPr/>
        </p:nvSpPr>
        <p:spPr>
          <a:xfrm>
            <a:off x="3973033" y="1899088"/>
            <a:ext cx="381000" cy="385722"/>
          </a:xfrm>
          <a:prstGeom prst="can">
            <a:avLst/>
          </a:prstGeom>
          <a:solidFill>
            <a:srgbClr val="0000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G1</a:t>
            </a:r>
          </a:p>
        </p:txBody>
      </p:sp>
      <p:sp>
        <p:nvSpPr>
          <p:cNvPr id="18" name="Can 17">
            <a:extLst>
              <a:ext uri="{FF2B5EF4-FFF2-40B4-BE49-F238E27FC236}">
                <a16:creationId xmlns:a16="http://schemas.microsoft.com/office/drawing/2014/main" id="{ED2DC6EB-0440-B041-B014-A789F97DF92F}"/>
              </a:ext>
            </a:extLst>
          </p:cNvPr>
          <p:cNvSpPr/>
          <p:nvPr/>
        </p:nvSpPr>
        <p:spPr>
          <a:xfrm>
            <a:off x="4809460" y="1888125"/>
            <a:ext cx="381000" cy="385722"/>
          </a:xfrm>
          <a:prstGeom prst="can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G2</a:t>
            </a:r>
          </a:p>
        </p:txBody>
      </p:sp>
      <p:sp>
        <p:nvSpPr>
          <p:cNvPr id="20" name="Can 19">
            <a:extLst>
              <a:ext uri="{FF2B5EF4-FFF2-40B4-BE49-F238E27FC236}">
                <a16:creationId xmlns:a16="http://schemas.microsoft.com/office/drawing/2014/main" id="{949DDCAB-091A-274B-AEA4-35209FF67B10}"/>
              </a:ext>
            </a:extLst>
          </p:cNvPr>
          <p:cNvSpPr/>
          <p:nvPr/>
        </p:nvSpPr>
        <p:spPr>
          <a:xfrm>
            <a:off x="3966831" y="2602166"/>
            <a:ext cx="381000" cy="385722"/>
          </a:xfrm>
          <a:prstGeom prst="can">
            <a:avLst/>
          </a:prstGeom>
          <a:solidFill>
            <a:srgbClr val="FF4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G3</a:t>
            </a:r>
          </a:p>
        </p:txBody>
      </p:sp>
      <p:sp>
        <p:nvSpPr>
          <p:cNvPr id="21" name="Can 20">
            <a:extLst>
              <a:ext uri="{FF2B5EF4-FFF2-40B4-BE49-F238E27FC236}">
                <a16:creationId xmlns:a16="http://schemas.microsoft.com/office/drawing/2014/main" id="{B3F87637-642B-F14E-B5BC-AC17B7E991E3}"/>
              </a:ext>
            </a:extLst>
          </p:cNvPr>
          <p:cNvSpPr/>
          <p:nvPr/>
        </p:nvSpPr>
        <p:spPr>
          <a:xfrm>
            <a:off x="4809460" y="2602166"/>
            <a:ext cx="381000" cy="385722"/>
          </a:xfrm>
          <a:prstGeom prst="can">
            <a:avLst/>
          </a:prstGeom>
          <a:solidFill>
            <a:srgbClr val="945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G4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5A849FE-0011-C14A-AED4-0BEA1072A8D5}"/>
              </a:ext>
            </a:extLst>
          </p:cNvPr>
          <p:cNvGrpSpPr/>
          <p:nvPr/>
        </p:nvGrpSpPr>
        <p:grpSpPr>
          <a:xfrm>
            <a:off x="1569188" y="1157884"/>
            <a:ext cx="911743" cy="1917531"/>
            <a:chOff x="1569188" y="1157884"/>
            <a:chExt cx="911743" cy="1917531"/>
          </a:xfrm>
        </p:grpSpPr>
        <p:sp>
          <p:nvSpPr>
            <p:cNvPr id="22" name="Sequential Access Storage 21">
              <a:extLst>
                <a:ext uri="{FF2B5EF4-FFF2-40B4-BE49-F238E27FC236}">
                  <a16:creationId xmlns:a16="http://schemas.microsoft.com/office/drawing/2014/main" id="{3E585A38-3D8F-E042-99FD-728C384DD04E}"/>
                </a:ext>
              </a:extLst>
            </p:cNvPr>
            <p:cNvSpPr/>
            <p:nvPr/>
          </p:nvSpPr>
          <p:spPr>
            <a:xfrm>
              <a:off x="1781839" y="1356964"/>
              <a:ext cx="685800" cy="381000"/>
            </a:xfrm>
            <a:prstGeom prst="flowChartMagneticTape">
              <a:avLst/>
            </a:prstGeom>
            <a:solidFill>
              <a:srgbClr val="9416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Bid 1</a:t>
              </a:r>
            </a:p>
          </p:txBody>
        </p:sp>
        <p:sp>
          <p:nvSpPr>
            <p:cNvPr id="23" name="Sequential Access Storage 22">
              <a:extLst>
                <a:ext uri="{FF2B5EF4-FFF2-40B4-BE49-F238E27FC236}">
                  <a16:creationId xmlns:a16="http://schemas.microsoft.com/office/drawing/2014/main" id="{EE430E1C-4779-4840-94F2-77745EBC2D03}"/>
                </a:ext>
              </a:extLst>
            </p:cNvPr>
            <p:cNvSpPr/>
            <p:nvPr/>
          </p:nvSpPr>
          <p:spPr>
            <a:xfrm>
              <a:off x="1774752" y="1842617"/>
              <a:ext cx="685800" cy="381000"/>
            </a:xfrm>
            <a:prstGeom prst="flowChartMagneticTape">
              <a:avLst/>
            </a:prstGeom>
            <a:solidFill>
              <a:srgbClr val="9416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Bid 2</a:t>
              </a:r>
            </a:p>
          </p:txBody>
        </p:sp>
        <p:sp>
          <p:nvSpPr>
            <p:cNvPr id="24" name="Sequential Access Storage 23">
              <a:extLst>
                <a:ext uri="{FF2B5EF4-FFF2-40B4-BE49-F238E27FC236}">
                  <a16:creationId xmlns:a16="http://schemas.microsoft.com/office/drawing/2014/main" id="{04804180-EB3A-BB46-8DC3-843D4B97A212}"/>
                </a:ext>
              </a:extLst>
            </p:cNvPr>
            <p:cNvSpPr/>
            <p:nvPr/>
          </p:nvSpPr>
          <p:spPr>
            <a:xfrm>
              <a:off x="1795131" y="2273847"/>
              <a:ext cx="685800" cy="381000"/>
            </a:xfrm>
            <a:prstGeom prst="flowChartMagneticTape">
              <a:avLst/>
            </a:prstGeom>
            <a:solidFill>
              <a:srgbClr val="9416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Bid 3</a:t>
              </a:r>
            </a:p>
          </p:txBody>
        </p:sp>
        <p:sp>
          <p:nvSpPr>
            <p:cNvPr id="25" name="Sequential Access Storage 24">
              <a:extLst>
                <a:ext uri="{FF2B5EF4-FFF2-40B4-BE49-F238E27FC236}">
                  <a16:creationId xmlns:a16="http://schemas.microsoft.com/office/drawing/2014/main" id="{8F26564D-0673-7947-B32E-066902370F8D}"/>
                </a:ext>
              </a:extLst>
            </p:cNvPr>
            <p:cNvSpPr/>
            <p:nvPr/>
          </p:nvSpPr>
          <p:spPr>
            <a:xfrm>
              <a:off x="1795131" y="2694415"/>
              <a:ext cx="685800" cy="381000"/>
            </a:xfrm>
            <a:prstGeom prst="flowChartMagneticTape">
              <a:avLst/>
            </a:prstGeom>
            <a:solidFill>
              <a:srgbClr val="9416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Bid 4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1DB3CAA-390A-2943-A163-DB590157F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1552" y="1157884"/>
              <a:ext cx="406400" cy="40640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94B0DF4-5DA9-DA4D-97BA-FE507530E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9188" y="1695888"/>
              <a:ext cx="406400" cy="4064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CA5F2C6-BC1C-B34D-AFC9-964F261D7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0074" y="2152518"/>
              <a:ext cx="406400" cy="4064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A4B34B2-A4B6-4B46-BEB8-C8E630BA1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4546" y="2632466"/>
              <a:ext cx="406400" cy="40640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7E76DD7-F98A-7C42-9DA1-07496890BF47}"/>
              </a:ext>
            </a:extLst>
          </p:cNvPr>
          <p:cNvGrpSpPr/>
          <p:nvPr/>
        </p:nvGrpSpPr>
        <p:grpSpPr>
          <a:xfrm>
            <a:off x="6739567" y="1167836"/>
            <a:ext cx="978490" cy="1908245"/>
            <a:chOff x="6718892" y="1171584"/>
            <a:chExt cx="978490" cy="1908245"/>
          </a:xfrm>
        </p:grpSpPr>
        <p:sp>
          <p:nvSpPr>
            <p:cNvPr id="26" name="Sequential Access Storage 25">
              <a:extLst>
                <a:ext uri="{FF2B5EF4-FFF2-40B4-BE49-F238E27FC236}">
                  <a16:creationId xmlns:a16="http://schemas.microsoft.com/office/drawing/2014/main" id="{9EDF6EF7-511F-6E40-93D9-0418E9A291AE}"/>
                </a:ext>
              </a:extLst>
            </p:cNvPr>
            <p:cNvSpPr/>
            <p:nvPr/>
          </p:nvSpPr>
          <p:spPr>
            <a:xfrm flipH="1">
              <a:off x="6718892" y="1366839"/>
              <a:ext cx="737486" cy="381000"/>
            </a:xfrm>
            <a:prstGeom prst="flowChartMagneticTape">
              <a:avLst/>
            </a:prstGeom>
            <a:solidFill>
              <a:srgbClr val="9416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Bid 5</a:t>
              </a:r>
            </a:p>
          </p:txBody>
        </p:sp>
        <p:sp>
          <p:nvSpPr>
            <p:cNvPr id="27" name="Sequential Access Storage 26">
              <a:extLst>
                <a:ext uri="{FF2B5EF4-FFF2-40B4-BE49-F238E27FC236}">
                  <a16:creationId xmlns:a16="http://schemas.microsoft.com/office/drawing/2014/main" id="{C9FFDDEB-CDB8-554A-BAE1-1E6443EA78B2}"/>
                </a:ext>
              </a:extLst>
            </p:cNvPr>
            <p:cNvSpPr/>
            <p:nvPr/>
          </p:nvSpPr>
          <p:spPr>
            <a:xfrm flipH="1">
              <a:off x="6725094" y="1847087"/>
              <a:ext cx="761998" cy="381000"/>
            </a:xfrm>
            <a:prstGeom prst="flowChartMagneticTape">
              <a:avLst/>
            </a:prstGeom>
            <a:solidFill>
              <a:srgbClr val="9416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Bid 6</a:t>
              </a:r>
            </a:p>
          </p:txBody>
        </p:sp>
        <p:sp>
          <p:nvSpPr>
            <p:cNvPr id="28" name="Sequential Access Storage 27">
              <a:extLst>
                <a:ext uri="{FF2B5EF4-FFF2-40B4-BE49-F238E27FC236}">
                  <a16:creationId xmlns:a16="http://schemas.microsoft.com/office/drawing/2014/main" id="{3BEBE621-5770-2144-951B-EF3A46A79682}"/>
                </a:ext>
              </a:extLst>
            </p:cNvPr>
            <p:cNvSpPr/>
            <p:nvPr/>
          </p:nvSpPr>
          <p:spPr>
            <a:xfrm flipH="1">
              <a:off x="6718892" y="2278261"/>
              <a:ext cx="761998" cy="381000"/>
            </a:xfrm>
            <a:prstGeom prst="flowChartMagneticTape">
              <a:avLst/>
            </a:prstGeom>
            <a:solidFill>
              <a:srgbClr val="9416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Bid 7</a:t>
              </a:r>
            </a:p>
          </p:txBody>
        </p:sp>
        <p:sp>
          <p:nvSpPr>
            <p:cNvPr id="29" name="Sequential Access Storage 28">
              <a:extLst>
                <a:ext uri="{FF2B5EF4-FFF2-40B4-BE49-F238E27FC236}">
                  <a16:creationId xmlns:a16="http://schemas.microsoft.com/office/drawing/2014/main" id="{B6CF60EF-BC03-7047-9010-08925DFAA655}"/>
                </a:ext>
              </a:extLst>
            </p:cNvPr>
            <p:cNvSpPr/>
            <p:nvPr/>
          </p:nvSpPr>
          <p:spPr>
            <a:xfrm flipH="1">
              <a:off x="6718892" y="2698829"/>
              <a:ext cx="761998" cy="381000"/>
            </a:xfrm>
            <a:prstGeom prst="flowChartMagneticTape">
              <a:avLst/>
            </a:prstGeom>
            <a:solidFill>
              <a:srgbClr val="9416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Bid 8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830E5BC-7CB5-A849-BAED-6E23F7FBE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7988" y="1171584"/>
              <a:ext cx="406400" cy="40640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703B700-CC46-F341-BB24-596B98D54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5624" y="1709588"/>
              <a:ext cx="406400" cy="4064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E97BC5B-361B-664E-80B5-F5996D81F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6510" y="2166218"/>
              <a:ext cx="406400" cy="4064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3B6DB81-CE21-CC44-B750-868E94A76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0982" y="2646166"/>
              <a:ext cx="406400" cy="406400"/>
            </a:xfrm>
            <a:prstGeom prst="rect">
              <a:avLst/>
            </a:prstGeom>
          </p:spPr>
        </p:pic>
      </p:grpSp>
      <p:sp>
        <p:nvSpPr>
          <p:cNvPr id="44" name="12-Point Star 43">
            <a:extLst>
              <a:ext uri="{FF2B5EF4-FFF2-40B4-BE49-F238E27FC236}">
                <a16:creationId xmlns:a16="http://schemas.microsoft.com/office/drawing/2014/main" id="{AF4A066A-93ED-5B40-A941-51C64199EBE9}"/>
              </a:ext>
            </a:extLst>
          </p:cNvPr>
          <p:cNvSpPr/>
          <p:nvPr/>
        </p:nvSpPr>
        <p:spPr>
          <a:xfrm>
            <a:off x="5410200" y="967638"/>
            <a:ext cx="1651887" cy="788041"/>
          </a:xfrm>
          <a:prstGeom prst="star1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Winner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Pays Highest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Price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CFD832-E002-384E-8E99-DCDDAC855BEA}"/>
              </a:ext>
            </a:extLst>
          </p:cNvPr>
          <p:cNvSpPr txBox="1"/>
          <p:nvPr/>
        </p:nvSpPr>
        <p:spPr>
          <a:xfrm>
            <a:off x="3657598" y="3180688"/>
            <a:ext cx="179946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i="1" dirty="0">
                <a:solidFill>
                  <a:schemeClr val="tx2"/>
                </a:solidFill>
              </a:rPr>
              <a:t>First-Price</a:t>
            </a:r>
            <a:r>
              <a:rPr lang="en-US" dirty="0">
                <a:solidFill>
                  <a:schemeClr val="tx2"/>
                </a:solidFill>
              </a:rPr>
              <a:t> Auction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052AD29-E365-7B4D-8786-C43A3EC070B0}"/>
              </a:ext>
            </a:extLst>
          </p:cNvPr>
          <p:cNvSpPr txBox="1"/>
          <p:nvPr/>
        </p:nvSpPr>
        <p:spPr>
          <a:xfrm>
            <a:off x="3530064" y="3790950"/>
            <a:ext cx="205453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i="1" dirty="0">
                <a:solidFill>
                  <a:schemeClr val="tx2"/>
                </a:solidFill>
              </a:rPr>
              <a:t>Second-Price</a:t>
            </a:r>
            <a:r>
              <a:rPr lang="en-US" dirty="0">
                <a:solidFill>
                  <a:schemeClr val="tx2"/>
                </a:solidFill>
              </a:rPr>
              <a:t> Auction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298A837-3711-AF41-A82F-65F768540753}"/>
              </a:ext>
            </a:extLst>
          </p:cNvPr>
          <p:cNvSpPr txBox="1"/>
          <p:nvPr/>
        </p:nvSpPr>
        <p:spPr>
          <a:xfrm>
            <a:off x="3561835" y="4526825"/>
            <a:ext cx="199099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i="1" dirty="0">
                <a:solidFill>
                  <a:schemeClr val="tx2"/>
                </a:solidFill>
              </a:rPr>
              <a:t>Generalized</a:t>
            </a:r>
            <a:r>
              <a:rPr lang="en-US" dirty="0">
                <a:solidFill>
                  <a:schemeClr val="tx2"/>
                </a:solidFill>
              </a:rPr>
              <a:t> Auction</a:t>
            </a:r>
          </a:p>
        </p:txBody>
      </p:sp>
      <p:sp>
        <p:nvSpPr>
          <p:cNvPr id="50" name="Document 49">
            <a:extLst>
              <a:ext uri="{FF2B5EF4-FFF2-40B4-BE49-F238E27FC236}">
                <a16:creationId xmlns:a16="http://schemas.microsoft.com/office/drawing/2014/main" id="{5663A118-3D8E-C64B-A692-8DE9F3BEDB88}"/>
              </a:ext>
            </a:extLst>
          </p:cNvPr>
          <p:cNvSpPr/>
          <p:nvPr/>
        </p:nvSpPr>
        <p:spPr>
          <a:xfrm>
            <a:off x="3352803" y="1633539"/>
            <a:ext cx="761997" cy="399578"/>
          </a:xfrm>
          <a:prstGeom prst="flowChartDocumen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Contract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</a:p>
        </p:txBody>
      </p:sp>
      <p:sp>
        <p:nvSpPr>
          <p:cNvPr id="51" name="Document 50">
            <a:extLst>
              <a:ext uri="{FF2B5EF4-FFF2-40B4-BE49-F238E27FC236}">
                <a16:creationId xmlns:a16="http://schemas.microsoft.com/office/drawing/2014/main" id="{D6811667-83F1-5544-9181-D94828DA461D}"/>
              </a:ext>
            </a:extLst>
          </p:cNvPr>
          <p:cNvSpPr/>
          <p:nvPr/>
        </p:nvSpPr>
        <p:spPr>
          <a:xfrm>
            <a:off x="3331537" y="2432677"/>
            <a:ext cx="761997" cy="399578"/>
          </a:xfrm>
          <a:prstGeom prst="flowChartDocumen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Contract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</a:p>
        </p:txBody>
      </p:sp>
      <p:sp>
        <p:nvSpPr>
          <p:cNvPr id="52" name="Document 51">
            <a:extLst>
              <a:ext uri="{FF2B5EF4-FFF2-40B4-BE49-F238E27FC236}">
                <a16:creationId xmlns:a16="http://schemas.microsoft.com/office/drawing/2014/main" id="{92C3635F-FFE4-2C4D-A3E0-823B27CD4CCF}"/>
              </a:ext>
            </a:extLst>
          </p:cNvPr>
          <p:cNvSpPr/>
          <p:nvPr/>
        </p:nvSpPr>
        <p:spPr>
          <a:xfrm>
            <a:off x="4974263" y="1629504"/>
            <a:ext cx="761997" cy="399578"/>
          </a:xfrm>
          <a:prstGeom prst="flowChartDocumen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Contract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</a:p>
        </p:txBody>
      </p:sp>
      <p:sp>
        <p:nvSpPr>
          <p:cNvPr id="53" name="Document 52">
            <a:extLst>
              <a:ext uri="{FF2B5EF4-FFF2-40B4-BE49-F238E27FC236}">
                <a16:creationId xmlns:a16="http://schemas.microsoft.com/office/drawing/2014/main" id="{F785A1E4-969A-1546-B5B6-8CA72D4B15A3}"/>
              </a:ext>
            </a:extLst>
          </p:cNvPr>
          <p:cNvSpPr/>
          <p:nvPr/>
        </p:nvSpPr>
        <p:spPr>
          <a:xfrm>
            <a:off x="4999961" y="2390734"/>
            <a:ext cx="761997" cy="399578"/>
          </a:xfrm>
          <a:prstGeom prst="flowChartDocumen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Contract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</a:p>
        </p:txBody>
      </p:sp>
      <p:sp>
        <p:nvSpPr>
          <p:cNvPr id="55" name="12-Point Star 54">
            <a:extLst>
              <a:ext uri="{FF2B5EF4-FFF2-40B4-BE49-F238E27FC236}">
                <a16:creationId xmlns:a16="http://schemas.microsoft.com/office/drawing/2014/main" id="{47D61CE9-BE54-D241-A953-DA81DDA80C12}"/>
              </a:ext>
            </a:extLst>
          </p:cNvPr>
          <p:cNvSpPr/>
          <p:nvPr/>
        </p:nvSpPr>
        <p:spPr>
          <a:xfrm>
            <a:off x="6936423" y="925234"/>
            <a:ext cx="2002459" cy="909370"/>
          </a:xfrm>
          <a:prstGeom prst="star1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Winner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Pays 2</a:t>
            </a:r>
            <a:r>
              <a:rPr lang="en-US" sz="1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Highest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Price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8D1409FB-8AC9-9A48-AA52-A461E6A0D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597" y="3525786"/>
            <a:ext cx="1447797" cy="101044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27AB2B9-BDAF-3642-9452-14EF7607ED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9479" y="3463327"/>
            <a:ext cx="1716372" cy="1455185"/>
          </a:xfrm>
          <a:prstGeom prst="rect">
            <a:avLst/>
          </a:prstGeom>
        </p:spPr>
      </p:pic>
      <p:pic>
        <p:nvPicPr>
          <p:cNvPr id="54" name="Picture 53" descr="Text&#10;&#10;Description automatically generated">
            <a:extLst>
              <a:ext uri="{FF2B5EF4-FFF2-40B4-BE49-F238E27FC236}">
                <a16:creationId xmlns:a16="http://schemas.microsoft.com/office/drawing/2014/main" id="{FAC0ACBC-B309-8548-9A5D-56D028B696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004173"/>
            <a:ext cx="2756219" cy="106411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314E1DB-50C6-6C48-B653-FD1253DBC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458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650">
        <p159:morph option="byObject"/>
      </p:transition>
    </mc:Choice>
    <mc:Fallback>
      <p:transition spd="slow" advTm="56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D8751-D574-A340-BB7D-3B2308056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Motivating Example: Secure Auction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426B1-F88B-3743-BE12-40E015AA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433EB0-0E57-4F41-A868-26B3ACA4FD61}"/>
              </a:ext>
            </a:extLst>
          </p:cNvPr>
          <p:cNvSpPr/>
          <p:nvPr/>
        </p:nvSpPr>
        <p:spPr>
          <a:xfrm>
            <a:off x="2514600" y="1633539"/>
            <a:ext cx="533400" cy="22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P1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B2DE9C6-5B5E-FE42-A7E5-1BFA931D051B}"/>
              </a:ext>
            </a:extLst>
          </p:cNvPr>
          <p:cNvSpPr/>
          <p:nvPr/>
        </p:nvSpPr>
        <p:spPr>
          <a:xfrm>
            <a:off x="2514600" y="2056210"/>
            <a:ext cx="533400" cy="22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P2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40A5D35-BAA0-5242-AC77-6253990BD8AD}"/>
              </a:ext>
            </a:extLst>
          </p:cNvPr>
          <p:cNvSpPr/>
          <p:nvPr/>
        </p:nvSpPr>
        <p:spPr>
          <a:xfrm>
            <a:off x="2514600" y="2471739"/>
            <a:ext cx="533400" cy="22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P3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470CE0C-226F-164F-B35C-88836404299E}"/>
              </a:ext>
            </a:extLst>
          </p:cNvPr>
          <p:cNvSpPr/>
          <p:nvPr/>
        </p:nvSpPr>
        <p:spPr>
          <a:xfrm>
            <a:off x="2514600" y="2894410"/>
            <a:ext cx="533400" cy="22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P4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58447B5-38D5-A445-9E09-A636C8BE09B0}"/>
              </a:ext>
            </a:extLst>
          </p:cNvPr>
          <p:cNvSpPr/>
          <p:nvPr/>
        </p:nvSpPr>
        <p:spPr>
          <a:xfrm>
            <a:off x="6172200" y="1633539"/>
            <a:ext cx="533400" cy="22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P5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2607028-C460-0B44-A350-9A0F9E5FE4D8}"/>
              </a:ext>
            </a:extLst>
          </p:cNvPr>
          <p:cNvSpPr/>
          <p:nvPr/>
        </p:nvSpPr>
        <p:spPr>
          <a:xfrm>
            <a:off x="6172200" y="2056210"/>
            <a:ext cx="533400" cy="22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P6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CDC1D6A-60DE-1F45-8827-82D90FEA690A}"/>
              </a:ext>
            </a:extLst>
          </p:cNvPr>
          <p:cNvSpPr/>
          <p:nvPr/>
        </p:nvSpPr>
        <p:spPr>
          <a:xfrm>
            <a:off x="6172200" y="2471739"/>
            <a:ext cx="533400" cy="22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P7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8402BA3-DFAD-AD40-AE87-8C6FC25BF609}"/>
              </a:ext>
            </a:extLst>
          </p:cNvPr>
          <p:cNvSpPr/>
          <p:nvPr/>
        </p:nvSpPr>
        <p:spPr>
          <a:xfrm>
            <a:off x="6172200" y="2894410"/>
            <a:ext cx="533400" cy="228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P8</a:t>
            </a:r>
          </a:p>
        </p:txBody>
      </p:sp>
      <p:sp>
        <p:nvSpPr>
          <p:cNvPr id="16" name="Can 15">
            <a:extLst>
              <a:ext uri="{FF2B5EF4-FFF2-40B4-BE49-F238E27FC236}">
                <a16:creationId xmlns:a16="http://schemas.microsoft.com/office/drawing/2014/main" id="{E671A9A4-94EC-674F-BBF6-229355245C51}"/>
              </a:ext>
            </a:extLst>
          </p:cNvPr>
          <p:cNvSpPr/>
          <p:nvPr/>
        </p:nvSpPr>
        <p:spPr>
          <a:xfrm>
            <a:off x="4381500" y="2260444"/>
            <a:ext cx="381000" cy="385722"/>
          </a:xfrm>
          <a:prstGeom prst="can">
            <a:avLst/>
          </a:prstGeom>
          <a:solidFill>
            <a:srgbClr val="6633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G0</a:t>
            </a:r>
          </a:p>
        </p:txBody>
      </p:sp>
      <p:sp>
        <p:nvSpPr>
          <p:cNvPr id="17" name="Can 16">
            <a:extLst>
              <a:ext uri="{FF2B5EF4-FFF2-40B4-BE49-F238E27FC236}">
                <a16:creationId xmlns:a16="http://schemas.microsoft.com/office/drawing/2014/main" id="{E07F707A-68E3-8944-881C-185CE9DA5DFB}"/>
              </a:ext>
            </a:extLst>
          </p:cNvPr>
          <p:cNvSpPr/>
          <p:nvPr/>
        </p:nvSpPr>
        <p:spPr>
          <a:xfrm>
            <a:off x="3973033" y="1899088"/>
            <a:ext cx="381000" cy="385722"/>
          </a:xfrm>
          <a:prstGeom prst="can">
            <a:avLst/>
          </a:prstGeom>
          <a:solidFill>
            <a:srgbClr val="0000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G1</a:t>
            </a:r>
          </a:p>
        </p:txBody>
      </p:sp>
      <p:sp>
        <p:nvSpPr>
          <p:cNvPr id="18" name="Can 17">
            <a:extLst>
              <a:ext uri="{FF2B5EF4-FFF2-40B4-BE49-F238E27FC236}">
                <a16:creationId xmlns:a16="http://schemas.microsoft.com/office/drawing/2014/main" id="{ED2DC6EB-0440-B041-B014-A789F97DF92F}"/>
              </a:ext>
            </a:extLst>
          </p:cNvPr>
          <p:cNvSpPr/>
          <p:nvPr/>
        </p:nvSpPr>
        <p:spPr>
          <a:xfrm>
            <a:off x="4809460" y="1888125"/>
            <a:ext cx="381000" cy="385722"/>
          </a:xfrm>
          <a:prstGeom prst="can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G2</a:t>
            </a:r>
          </a:p>
        </p:txBody>
      </p:sp>
      <p:sp>
        <p:nvSpPr>
          <p:cNvPr id="20" name="Can 19">
            <a:extLst>
              <a:ext uri="{FF2B5EF4-FFF2-40B4-BE49-F238E27FC236}">
                <a16:creationId xmlns:a16="http://schemas.microsoft.com/office/drawing/2014/main" id="{949DDCAB-091A-274B-AEA4-35209FF67B10}"/>
              </a:ext>
            </a:extLst>
          </p:cNvPr>
          <p:cNvSpPr/>
          <p:nvPr/>
        </p:nvSpPr>
        <p:spPr>
          <a:xfrm>
            <a:off x="3966831" y="2602166"/>
            <a:ext cx="381000" cy="385722"/>
          </a:xfrm>
          <a:prstGeom prst="can">
            <a:avLst/>
          </a:prstGeom>
          <a:solidFill>
            <a:srgbClr val="FF4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G3</a:t>
            </a:r>
          </a:p>
        </p:txBody>
      </p:sp>
      <p:sp>
        <p:nvSpPr>
          <p:cNvPr id="21" name="Can 20">
            <a:extLst>
              <a:ext uri="{FF2B5EF4-FFF2-40B4-BE49-F238E27FC236}">
                <a16:creationId xmlns:a16="http://schemas.microsoft.com/office/drawing/2014/main" id="{B3F87637-642B-F14E-B5BC-AC17B7E991E3}"/>
              </a:ext>
            </a:extLst>
          </p:cNvPr>
          <p:cNvSpPr/>
          <p:nvPr/>
        </p:nvSpPr>
        <p:spPr>
          <a:xfrm>
            <a:off x="4809460" y="2602166"/>
            <a:ext cx="381000" cy="385722"/>
          </a:xfrm>
          <a:prstGeom prst="can">
            <a:avLst/>
          </a:prstGeom>
          <a:solidFill>
            <a:srgbClr val="945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G4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5A849FE-0011-C14A-AED4-0BEA1072A8D5}"/>
              </a:ext>
            </a:extLst>
          </p:cNvPr>
          <p:cNvGrpSpPr/>
          <p:nvPr/>
        </p:nvGrpSpPr>
        <p:grpSpPr>
          <a:xfrm>
            <a:off x="1569188" y="1157884"/>
            <a:ext cx="911743" cy="1917531"/>
            <a:chOff x="1569188" y="1157884"/>
            <a:chExt cx="911743" cy="1917531"/>
          </a:xfrm>
        </p:grpSpPr>
        <p:sp>
          <p:nvSpPr>
            <p:cNvPr id="22" name="Sequential Access Storage 21">
              <a:extLst>
                <a:ext uri="{FF2B5EF4-FFF2-40B4-BE49-F238E27FC236}">
                  <a16:creationId xmlns:a16="http://schemas.microsoft.com/office/drawing/2014/main" id="{3E585A38-3D8F-E042-99FD-728C384DD04E}"/>
                </a:ext>
              </a:extLst>
            </p:cNvPr>
            <p:cNvSpPr/>
            <p:nvPr/>
          </p:nvSpPr>
          <p:spPr>
            <a:xfrm>
              <a:off x="1781839" y="1356964"/>
              <a:ext cx="685800" cy="381000"/>
            </a:xfrm>
            <a:prstGeom prst="flowChartMagneticTape">
              <a:avLst/>
            </a:prstGeom>
            <a:solidFill>
              <a:srgbClr val="9416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Bid 1</a:t>
              </a:r>
            </a:p>
          </p:txBody>
        </p:sp>
        <p:sp>
          <p:nvSpPr>
            <p:cNvPr id="23" name="Sequential Access Storage 22">
              <a:extLst>
                <a:ext uri="{FF2B5EF4-FFF2-40B4-BE49-F238E27FC236}">
                  <a16:creationId xmlns:a16="http://schemas.microsoft.com/office/drawing/2014/main" id="{EE430E1C-4779-4840-94F2-77745EBC2D03}"/>
                </a:ext>
              </a:extLst>
            </p:cNvPr>
            <p:cNvSpPr/>
            <p:nvPr/>
          </p:nvSpPr>
          <p:spPr>
            <a:xfrm>
              <a:off x="1774752" y="1842617"/>
              <a:ext cx="685800" cy="381000"/>
            </a:xfrm>
            <a:prstGeom prst="flowChartMagneticTape">
              <a:avLst/>
            </a:prstGeom>
            <a:solidFill>
              <a:srgbClr val="9416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Bid 2</a:t>
              </a:r>
            </a:p>
          </p:txBody>
        </p:sp>
        <p:sp>
          <p:nvSpPr>
            <p:cNvPr id="24" name="Sequential Access Storage 23">
              <a:extLst>
                <a:ext uri="{FF2B5EF4-FFF2-40B4-BE49-F238E27FC236}">
                  <a16:creationId xmlns:a16="http://schemas.microsoft.com/office/drawing/2014/main" id="{04804180-EB3A-BB46-8DC3-843D4B97A212}"/>
                </a:ext>
              </a:extLst>
            </p:cNvPr>
            <p:cNvSpPr/>
            <p:nvPr/>
          </p:nvSpPr>
          <p:spPr>
            <a:xfrm>
              <a:off x="1795131" y="2273847"/>
              <a:ext cx="685800" cy="381000"/>
            </a:xfrm>
            <a:prstGeom prst="flowChartMagneticTape">
              <a:avLst/>
            </a:prstGeom>
            <a:solidFill>
              <a:srgbClr val="9416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Bid 3</a:t>
              </a:r>
            </a:p>
          </p:txBody>
        </p:sp>
        <p:sp>
          <p:nvSpPr>
            <p:cNvPr id="25" name="Sequential Access Storage 24">
              <a:extLst>
                <a:ext uri="{FF2B5EF4-FFF2-40B4-BE49-F238E27FC236}">
                  <a16:creationId xmlns:a16="http://schemas.microsoft.com/office/drawing/2014/main" id="{8F26564D-0673-7947-B32E-066902370F8D}"/>
                </a:ext>
              </a:extLst>
            </p:cNvPr>
            <p:cNvSpPr/>
            <p:nvPr/>
          </p:nvSpPr>
          <p:spPr>
            <a:xfrm>
              <a:off x="1795131" y="2694415"/>
              <a:ext cx="685800" cy="381000"/>
            </a:xfrm>
            <a:prstGeom prst="flowChartMagneticTape">
              <a:avLst/>
            </a:prstGeom>
            <a:solidFill>
              <a:srgbClr val="9416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Bid 4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1DB3CAA-390A-2943-A163-DB590157F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1552" y="1157884"/>
              <a:ext cx="406400" cy="40640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94B0DF4-5DA9-DA4D-97BA-FE507530E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9188" y="1695888"/>
              <a:ext cx="406400" cy="4064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CA5F2C6-BC1C-B34D-AFC9-964F261D7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0074" y="2152518"/>
              <a:ext cx="406400" cy="4064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A4B34B2-A4B6-4B46-BEB8-C8E630BA1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4546" y="2632466"/>
              <a:ext cx="406400" cy="40640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7E76DD7-F98A-7C42-9DA1-07496890BF47}"/>
              </a:ext>
            </a:extLst>
          </p:cNvPr>
          <p:cNvGrpSpPr/>
          <p:nvPr/>
        </p:nvGrpSpPr>
        <p:grpSpPr>
          <a:xfrm>
            <a:off x="6739567" y="1167836"/>
            <a:ext cx="978490" cy="1908245"/>
            <a:chOff x="6718892" y="1171584"/>
            <a:chExt cx="978490" cy="1908245"/>
          </a:xfrm>
        </p:grpSpPr>
        <p:sp>
          <p:nvSpPr>
            <p:cNvPr id="26" name="Sequential Access Storage 25">
              <a:extLst>
                <a:ext uri="{FF2B5EF4-FFF2-40B4-BE49-F238E27FC236}">
                  <a16:creationId xmlns:a16="http://schemas.microsoft.com/office/drawing/2014/main" id="{9EDF6EF7-511F-6E40-93D9-0418E9A291AE}"/>
                </a:ext>
              </a:extLst>
            </p:cNvPr>
            <p:cNvSpPr/>
            <p:nvPr/>
          </p:nvSpPr>
          <p:spPr>
            <a:xfrm flipH="1">
              <a:off x="6718892" y="1366839"/>
              <a:ext cx="737486" cy="381000"/>
            </a:xfrm>
            <a:prstGeom prst="flowChartMagneticTape">
              <a:avLst/>
            </a:prstGeom>
            <a:solidFill>
              <a:srgbClr val="9416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Bid 5</a:t>
              </a:r>
            </a:p>
          </p:txBody>
        </p:sp>
        <p:sp>
          <p:nvSpPr>
            <p:cNvPr id="27" name="Sequential Access Storage 26">
              <a:extLst>
                <a:ext uri="{FF2B5EF4-FFF2-40B4-BE49-F238E27FC236}">
                  <a16:creationId xmlns:a16="http://schemas.microsoft.com/office/drawing/2014/main" id="{C9FFDDEB-CDB8-554A-BAE1-1E6443EA78B2}"/>
                </a:ext>
              </a:extLst>
            </p:cNvPr>
            <p:cNvSpPr/>
            <p:nvPr/>
          </p:nvSpPr>
          <p:spPr>
            <a:xfrm flipH="1">
              <a:off x="6725094" y="1847087"/>
              <a:ext cx="761998" cy="381000"/>
            </a:xfrm>
            <a:prstGeom prst="flowChartMagneticTape">
              <a:avLst/>
            </a:prstGeom>
            <a:solidFill>
              <a:srgbClr val="9416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Bid 6</a:t>
              </a:r>
            </a:p>
          </p:txBody>
        </p:sp>
        <p:sp>
          <p:nvSpPr>
            <p:cNvPr id="28" name="Sequential Access Storage 27">
              <a:extLst>
                <a:ext uri="{FF2B5EF4-FFF2-40B4-BE49-F238E27FC236}">
                  <a16:creationId xmlns:a16="http://schemas.microsoft.com/office/drawing/2014/main" id="{3BEBE621-5770-2144-951B-EF3A46A79682}"/>
                </a:ext>
              </a:extLst>
            </p:cNvPr>
            <p:cNvSpPr/>
            <p:nvPr/>
          </p:nvSpPr>
          <p:spPr>
            <a:xfrm flipH="1">
              <a:off x="6718892" y="2278261"/>
              <a:ext cx="761998" cy="381000"/>
            </a:xfrm>
            <a:prstGeom prst="flowChartMagneticTape">
              <a:avLst/>
            </a:prstGeom>
            <a:solidFill>
              <a:srgbClr val="9416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Bid 7</a:t>
              </a:r>
            </a:p>
          </p:txBody>
        </p:sp>
        <p:sp>
          <p:nvSpPr>
            <p:cNvPr id="29" name="Sequential Access Storage 28">
              <a:extLst>
                <a:ext uri="{FF2B5EF4-FFF2-40B4-BE49-F238E27FC236}">
                  <a16:creationId xmlns:a16="http://schemas.microsoft.com/office/drawing/2014/main" id="{B6CF60EF-BC03-7047-9010-08925DFAA655}"/>
                </a:ext>
              </a:extLst>
            </p:cNvPr>
            <p:cNvSpPr/>
            <p:nvPr/>
          </p:nvSpPr>
          <p:spPr>
            <a:xfrm flipH="1">
              <a:off x="6718892" y="2698829"/>
              <a:ext cx="761998" cy="381000"/>
            </a:xfrm>
            <a:prstGeom prst="flowChartMagneticTape">
              <a:avLst/>
            </a:prstGeom>
            <a:solidFill>
              <a:srgbClr val="9416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Bid 8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830E5BC-7CB5-A849-BAED-6E23F7FBE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7988" y="1171584"/>
              <a:ext cx="406400" cy="40640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703B700-CC46-F341-BB24-596B98D54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5624" y="1709588"/>
              <a:ext cx="406400" cy="4064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E97BC5B-361B-664E-80B5-F5996D81F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6510" y="2166218"/>
              <a:ext cx="406400" cy="4064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3B6DB81-CE21-CC44-B750-868E94A76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0982" y="2646166"/>
              <a:ext cx="406400" cy="406400"/>
            </a:xfrm>
            <a:prstGeom prst="rect">
              <a:avLst/>
            </a:prstGeom>
          </p:spPr>
        </p:pic>
      </p:grpSp>
      <p:sp>
        <p:nvSpPr>
          <p:cNvPr id="44" name="12-Point Star 43">
            <a:extLst>
              <a:ext uri="{FF2B5EF4-FFF2-40B4-BE49-F238E27FC236}">
                <a16:creationId xmlns:a16="http://schemas.microsoft.com/office/drawing/2014/main" id="{AF4A066A-93ED-5B40-A941-51C64199EBE9}"/>
              </a:ext>
            </a:extLst>
          </p:cNvPr>
          <p:cNvSpPr/>
          <p:nvPr/>
        </p:nvSpPr>
        <p:spPr>
          <a:xfrm>
            <a:off x="5410200" y="967638"/>
            <a:ext cx="1651887" cy="788041"/>
          </a:xfrm>
          <a:prstGeom prst="star1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Winner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Pays Highest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Price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CFD832-E002-384E-8E99-DCDDAC855BEA}"/>
              </a:ext>
            </a:extLst>
          </p:cNvPr>
          <p:cNvSpPr txBox="1"/>
          <p:nvPr/>
        </p:nvSpPr>
        <p:spPr>
          <a:xfrm>
            <a:off x="3657598" y="3180688"/>
            <a:ext cx="179946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i="1" dirty="0">
                <a:solidFill>
                  <a:schemeClr val="tx2"/>
                </a:solidFill>
              </a:rPr>
              <a:t>First-Price</a:t>
            </a:r>
            <a:r>
              <a:rPr lang="en-US" dirty="0">
                <a:solidFill>
                  <a:schemeClr val="tx2"/>
                </a:solidFill>
              </a:rPr>
              <a:t> Auction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052AD29-E365-7B4D-8786-C43A3EC070B0}"/>
              </a:ext>
            </a:extLst>
          </p:cNvPr>
          <p:cNvSpPr txBox="1"/>
          <p:nvPr/>
        </p:nvSpPr>
        <p:spPr>
          <a:xfrm>
            <a:off x="3530064" y="3790950"/>
            <a:ext cx="205453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i="1" dirty="0">
                <a:solidFill>
                  <a:schemeClr val="tx2"/>
                </a:solidFill>
              </a:rPr>
              <a:t>Second-Price</a:t>
            </a:r>
            <a:r>
              <a:rPr lang="en-US" dirty="0">
                <a:solidFill>
                  <a:schemeClr val="tx2"/>
                </a:solidFill>
              </a:rPr>
              <a:t> Auction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298A837-3711-AF41-A82F-65F768540753}"/>
              </a:ext>
            </a:extLst>
          </p:cNvPr>
          <p:cNvSpPr txBox="1"/>
          <p:nvPr/>
        </p:nvSpPr>
        <p:spPr>
          <a:xfrm>
            <a:off x="3561835" y="4526825"/>
            <a:ext cx="199099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i="1" dirty="0">
                <a:solidFill>
                  <a:schemeClr val="tx2"/>
                </a:solidFill>
              </a:rPr>
              <a:t>Generalized</a:t>
            </a:r>
            <a:r>
              <a:rPr lang="en-US" dirty="0">
                <a:solidFill>
                  <a:schemeClr val="tx2"/>
                </a:solidFill>
              </a:rPr>
              <a:t> Auction</a:t>
            </a:r>
          </a:p>
        </p:txBody>
      </p:sp>
      <p:sp>
        <p:nvSpPr>
          <p:cNvPr id="50" name="Document 49">
            <a:extLst>
              <a:ext uri="{FF2B5EF4-FFF2-40B4-BE49-F238E27FC236}">
                <a16:creationId xmlns:a16="http://schemas.microsoft.com/office/drawing/2014/main" id="{5663A118-3D8E-C64B-A692-8DE9F3BEDB88}"/>
              </a:ext>
            </a:extLst>
          </p:cNvPr>
          <p:cNvSpPr/>
          <p:nvPr/>
        </p:nvSpPr>
        <p:spPr>
          <a:xfrm>
            <a:off x="3352803" y="1633539"/>
            <a:ext cx="761997" cy="399578"/>
          </a:xfrm>
          <a:prstGeom prst="flowChartDocumen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Contract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</a:p>
        </p:txBody>
      </p:sp>
      <p:sp>
        <p:nvSpPr>
          <p:cNvPr id="51" name="Document 50">
            <a:extLst>
              <a:ext uri="{FF2B5EF4-FFF2-40B4-BE49-F238E27FC236}">
                <a16:creationId xmlns:a16="http://schemas.microsoft.com/office/drawing/2014/main" id="{D6811667-83F1-5544-9181-D94828DA461D}"/>
              </a:ext>
            </a:extLst>
          </p:cNvPr>
          <p:cNvSpPr/>
          <p:nvPr/>
        </p:nvSpPr>
        <p:spPr>
          <a:xfrm>
            <a:off x="3331537" y="2432677"/>
            <a:ext cx="761997" cy="399578"/>
          </a:xfrm>
          <a:prstGeom prst="flowChartDocumen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Contract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</a:p>
        </p:txBody>
      </p:sp>
      <p:sp>
        <p:nvSpPr>
          <p:cNvPr id="52" name="Document 51">
            <a:extLst>
              <a:ext uri="{FF2B5EF4-FFF2-40B4-BE49-F238E27FC236}">
                <a16:creationId xmlns:a16="http://schemas.microsoft.com/office/drawing/2014/main" id="{92C3635F-FFE4-2C4D-A3E0-823B27CD4CCF}"/>
              </a:ext>
            </a:extLst>
          </p:cNvPr>
          <p:cNvSpPr/>
          <p:nvPr/>
        </p:nvSpPr>
        <p:spPr>
          <a:xfrm>
            <a:off x="4974263" y="1629504"/>
            <a:ext cx="761997" cy="399578"/>
          </a:xfrm>
          <a:prstGeom prst="flowChartDocumen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Contract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</a:p>
        </p:txBody>
      </p:sp>
      <p:sp>
        <p:nvSpPr>
          <p:cNvPr id="53" name="Document 52">
            <a:extLst>
              <a:ext uri="{FF2B5EF4-FFF2-40B4-BE49-F238E27FC236}">
                <a16:creationId xmlns:a16="http://schemas.microsoft.com/office/drawing/2014/main" id="{F785A1E4-969A-1546-B5B6-8CA72D4B15A3}"/>
              </a:ext>
            </a:extLst>
          </p:cNvPr>
          <p:cNvSpPr/>
          <p:nvPr/>
        </p:nvSpPr>
        <p:spPr>
          <a:xfrm>
            <a:off x="4999961" y="2390734"/>
            <a:ext cx="761997" cy="399578"/>
          </a:xfrm>
          <a:prstGeom prst="flowChartDocumen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Contract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</a:p>
        </p:txBody>
      </p:sp>
      <p:sp>
        <p:nvSpPr>
          <p:cNvPr id="55" name="12-Point Star 54">
            <a:extLst>
              <a:ext uri="{FF2B5EF4-FFF2-40B4-BE49-F238E27FC236}">
                <a16:creationId xmlns:a16="http://schemas.microsoft.com/office/drawing/2014/main" id="{47D61CE9-BE54-D241-A953-DA81DDA80C12}"/>
              </a:ext>
            </a:extLst>
          </p:cNvPr>
          <p:cNvSpPr/>
          <p:nvPr/>
        </p:nvSpPr>
        <p:spPr>
          <a:xfrm>
            <a:off x="6936423" y="925234"/>
            <a:ext cx="2002459" cy="909370"/>
          </a:xfrm>
          <a:prstGeom prst="star1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Winner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Pays 2</a:t>
            </a:r>
            <a:r>
              <a:rPr lang="en-US" sz="1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Highest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Price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E2FC676-6AA0-3549-9844-265C55173BC6}"/>
              </a:ext>
            </a:extLst>
          </p:cNvPr>
          <p:cNvCxnSpPr>
            <a:stCxn id="49" idx="0"/>
            <a:endCxn id="48" idx="2"/>
          </p:cNvCxnSpPr>
          <p:nvPr/>
        </p:nvCxnSpPr>
        <p:spPr>
          <a:xfrm flipV="1">
            <a:off x="4557332" y="4160282"/>
            <a:ext cx="1" cy="3665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346EB1D-B8B4-5342-864F-F70DD05C0E37}"/>
              </a:ext>
            </a:extLst>
          </p:cNvPr>
          <p:cNvCxnSpPr>
            <a:stCxn id="48" idx="0"/>
            <a:endCxn id="47" idx="2"/>
          </p:cNvCxnSpPr>
          <p:nvPr/>
        </p:nvCxnSpPr>
        <p:spPr>
          <a:xfrm flipH="1" flipV="1">
            <a:off x="4557332" y="3550020"/>
            <a:ext cx="1" cy="2409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8D1409FB-8AC9-9A48-AA52-A461E6A0D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597" y="3525786"/>
            <a:ext cx="1447797" cy="101044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F8A6B6A-A60F-A14F-A706-77B7588D2CCD}"/>
              </a:ext>
            </a:extLst>
          </p:cNvPr>
          <p:cNvSpPr/>
          <p:nvPr/>
        </p:nvSpPr>
        <p:spPr>
          <a:xfrm>
            <a:off x="1781839" y="3543733"/>
            <a:ext cx="1610510" cy="31646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Specialization</a:t>
            </a:r>
          </a:p>
        </p:txBody>
      </p:sp>
      <p:pic>
        <p:nvPicPr>
          <p:cNvPr id="54" name="Picture 53" descr="Text&#10;&#10;Description automatically generated">
            <a:extLst>
              <a:ext uri="{FF2B5EF4-FFF2-40B4-BE49-F238E27FC236}">
                <a16:creationId xmlns:a16="http://schemas.microsoft.com/office/drawing/2014/main" id="{9B166E53-5E09-2D41-AF38-DB85F28507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004173"/>
            <a:ext cx="2756219" cy="1064110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38DC6625-1230-424C-871F-C354FE5A1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266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22197">
        <p159:morph option="byObject"/>
      </p:transition>
    </mc:Choice>
    <mc:Fallback>
      <p:transition spd="slow" advTm="221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F2CF1-9509-8E4D-95BC-E3819D336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for a Compilation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C5539-27EE-EA4F-A138-3A785B93D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Document 5">
            <a:extLst>
              <a:ext uri="{FF2B5EF4-FFF2-40B4-BE49-F238E27FC236}">
                <a16:creationId xmlns:a16="http://schemas.microsoft.com/office/drawing/2014/main" id="{5A34ABD2-2EA2-E94C-86E3-A728CB26C12E}"/>
              </a:ext>
            </a:extLst>
          </p:cNvPr>
          <p:cNvSpPr/>
          <p:nvPr/>
        </p:nvSpPr>
        <p:spPr>
          <a:xfrm>
            <a:off x="990600" y="2395280"/>
            <a:ext cx="762000" cy="381000"/>
          </a:xfrm>
          <a:prstGeom prst="flowChartDocumen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Protocol 1</a:t>
            </a:r>
          </a:p>
        </p:txBody>
      </p:sp>
      <p:sp>
        <p:nvSpPr>
          <p:cNvPr id="8" name="Document 7">
            <a:extLst>
              <a:ext uri="{FF2B5EF4-FFF2-40B4-BE49-F238E27FC236}">
                <a16:creationId xmlns:a16="http://schemas.microsoft.com/office/drawing/2014/main" id="{6EBDAD27-6E93-454F-ACBA-EB9EA4BE3BD5}"/>
              </a:ext>
            </a:extLst>
          </p:cNvPr>
          <p:cNvSpPr/>
          <p:nvPr/>
        </p:nvSpPr>
        <p:spPr>
          <a:xfrm>
            <a:off x="1905000" y="2395280"/>
            <a:ext cx="762000" cy="381000"/>
          </a:xfrm>
          <a:prstGeom prst="flowChartDocumen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Protocol 2</a:t>
            </a:r>
          </a:p>
        </p:txBody>
      </p:sp>
      <p:sp>
        <p:nvSpPr>
          <p:cNvPr id="9" name="Document 8">
            <a:extLst>
              <a:ext uri="{FF2B5EF4-FFF2-40B4-BE49-F238E27FC236}">
                <a16:creationId xmlns:a16="http://schemas.microsoft.com/office/drawing/2014/main" id="{8957D2DE-32C1-E34D-A41B-ED73DD1EC809}"/>
              </a:ext>
            </a:extLst>
          </p:cNvPr>
          <p:cNvSpPr/>
          <p:nvPr/>
        </p:nvSpPr>
        <p:spPr>
          <a:xfrm>
            <a:off x="2791047" y="2395280"/>
            <a:ext cx="762000" cy="381000"/>
          </a:xfrm>
          <a:prstGeom prst="flowChartDocumen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Protocol 3</a:t>
            </a:r>
          </a:p>
        </p:txBody>
      </p:sp>
      <p:sp>
        <p:nvSpPr>
          <p:cNvPr id="11" name="Document 10">
            <a:extLst>
              <a:ext uri="{FF2B5EF4-FFF2-40B4-BE49-F238E27FC236}">
                <a16:creationId xmlns:a16="http://schemas.microsoft.com/office/drawing/2014/main" id="{BEAE8DAE-61B2-1646-B109-6DFE8BA8429C}"/>
              </a:ext>
            </a:extLst>
          </p:cNvPr>
          <p:cNvSpPr/>
          <p:nvPr/>
        </p:nvSpPr>
        <p:spPr>
          <a:xfrm>
            <a:off x="609600" y="3735455"/>
            <a:ext cx="762000" cy="381000"/>
          </a:xfrm>
          <a:prstGeom prst="flowChartDocumen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Backend 1</a:t>
            </a:r>
          </a:p>
        </p:txBody>
      </p:sp>
      <p:sp>
        <p:nvSpPr>
          <p:cNvPr id="14" name="Document 13">
            <a:extLst>
              <a:ext uri="{FF2B5EF4-FFF2-40B4-BE49-F238E27FC236}">
                <a16:creationId xmlns:a16="http://schemas.microsoft.com/office/drawing/2014/main" id="{6320CD3E-C22E-E34A-ADB4-C3ACFF7578D2}"/>
              </a:ext>
            </a:extLst>
          </p:cNvPr>
          <p:cNvSpPr/>
          <p:nvPr/>
        </p:nvSpPr>
        <p:spPr>
          <a:xfrm>
            <a:off x="1676400" y="3730556"/>
            <a:ext cx="762000" cy="381000"/>
          </a:xfrm>
          <a:prstGeom prst="flowChartDocumen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Backend 2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B733607-E2F5-B145-8AEE-5BCF9AD503CB}"/>
              </a:ext>
            </a:extLst>
          </p:cNvPr>
          <p:cNvSpPr/>
          <p:nvPr/>
        </p:nvSpPr>
        <p:spPr>
          <a:xfrm>
            <a:off x="1828800" y="1565571"/>
            <a:ext cx="914400" cy="381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Computation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7135583-5A21-1444-9D64-79A1FBEADA7C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990600" y="3486150"/>
            <a:ext cx="0" cy="2493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C48AA99-72EC-C949-A0FA-E9B604B3DB55}"/>
              </a:ext>
            </a:extLst>
          </p:cNvPr>
          <p:cNvCxnSpPr>
            <a:cxnSpLocks/>
          </p:cNvCxnSpPr>
          <p:nvPr/>
        </p:nvCxnSpPr>
        <p:spPr>
          <a:xfrm flipV="1">
            <a:off x="2057400" y="3181350"/>
            <a:ext cx="0" cy="5357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D45CB09-7523-5A4F-B597-53D2F9C450F5}"/>
              </a:ext>
            </a:extLst>
          </p:cNvPr>
          <p:cNvSpPr txBox="1"/>
          <p:nvPr/>
        </p:nvSpPr>
        <p:spPr>
          <a:xfrm>
            <a:off x="158138" y="3138759"/>
            <a:ext cx="750525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Low Level 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</a:rPr>
              <a:t>Primitives 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</a:rPr>
              <a:t>(e.g., +, *)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5BBDCE-375F-E44A-BD76-DEEAD3AC6EAA}"/>
              </a:ext>
            </a:extLst>
          </p:cNvPr>
          <p:cNvSpPr txBox="1"/>
          <p:nvPr/>
        </p:nvSpPr>
        <p:spPr>
          <a:xfrm>
            <a:off x="2056327" y="2861760"/>
            <a:ext cx="880369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Higher Level 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</a:rPr>
              <a:t>Abstractions 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</a:rPr>
              <a:t>(e.g., PL)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425DC6A-372D-524D-8293-0B0626A25E24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989781" y="2751092"/>
            <a:ext cx="381819" cy="7350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A19ADD1-CEE1-3F47-B35A-5556ED076570}"/>
              </a:ext>
            </a:extLst>
          </p:cNvPr>
          <p:cNvCxnSpPr>
            <a:cxnSpLocks/>
            <a:stCxn id="6" idx="2"/>
            <a:endCxn id="24" idx="1"/>
          </p:cNvCxnSpPr>
          <p:nvPr/>
        </p:nvCxnSpPr>
        <p:spPr>
          <a:xfrm>
            <a:off x="1371600" y="2751092"/>
            <a:ext cx="684727" cy="3876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BC5DC93-7544-1640-836F-F708EA0086DB}"/>
              </a:ext>
            </a:extLst>
          </p:cNvPr>
          <p:cNvCxnSpPr>
            <a:stCxn id="16" idx="2"/>
            <a:endCxn id="6" idx="0"/>
          </p:cNvCxnSpPr>
          <p:nvPr/>
        </p:nvCxnSpPr>
        <p:spPr>
          <a:xfrm flipH="1">
            <a:off x="1371600" y="1946571"/>
            <a:ext cx="914400" cy="4487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5B20842-8E6D-0546-B565-6AB47D61EB08}"/>
              </a:ext>
            </a:extLst>
          </p:cNvPr>
          <p:cNvCxnSpPr>
            <a:stCxn id="16" idx="2"/>
            <a:endCxn id="8" idx="0"/>
          </p:cNvCxnSpPr>
          <p:nvPr/>
        </p:nvCxnSpPr>
        <p:spPr>
          <a:xfrm>
            <a:off x="2286000" y="1946571"/>
            <a:ext cx="0" cy="448709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9FE9A71-B40C-E44C-AC0F-62ECB9CCFF13}"/>
              </a:ext>
            </a:extLst>
          </p:cNvPr>
          <p:cNvCxnSpPr>
            <a:cxnSpLocks/>
            <a:stCxn id="16" idx="2"/>
            <a:endCxn id="9" idx="0"/>
          </p:cNvCxnSpPr>
          <p:nvPr/>
        </p:nvCxnSpPr>
        <p:spPr>
          <a:xfrm>
            <a:off x="2286000" y="1946571"/>
            <a:ext cx="886047" cy="448709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A1559ECA-44C7-014B-A6BF-B9EEC3C1AD22}"/>
              </a:ext>
            </a:extLst>
          </p:cNvPr>
          <p:cNvSpPr/>
          <p:nvPr/>
        </p:nvSpPr>
        <p:spPr>
          <a:xfrm rot="18987326">
            <a:off x="2714466" y="3101347"/>
            <a:ext cx="1323753" cy="457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Cryptographic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Expert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73E0160-17A7-404A-9792-186B34F75C8C}"/>
              </a:ext>
            </a:extLst>
          </p:cNvPr>
          <p:cNvGrpSpPr/>
          <p:nvPr/>
        </p:nvGrpSpPr>
        <p:grpSpPr>
          <a:xfrm>
            <a:off x="5105400" y="1498719"/>
            <a:ext cx="2590800" cy="2218396"/>
            <a:chOff x="5105400" y="1498719"/>
            <a:chExt cx="2590800" cy="22183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E5079E1-8161-8C40-8CF3-722FFA695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9149"/>
            <a:stretch/>
          </p:blipFill>
          <p:spPr>
            <a:xfrm>
              <a:off x="5105400" y="1809750"/>
              <a:ext cx="2590800" cy="190736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4B069BE-7D9C-3A46-8C9C-15530580BA6F}"/>
                </a:ext>
              </a:extLst>
            </p:cNvPr>
            <p:cNvSpPr txBox="1"/>
            <p:nvPr/>
          </p:nvSpPr>
          <p:spPr>
            <a:xfrm>
              <a:off x="5562600" y="1498719"/>
              <a:ext cx="19287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Computations are acyclic circuits!</a:t>
              </a:r>
            </a:p>
          </p:txBody>
        </p:sp>
      </p:grp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D6C9CE81-8E4D-9B4F-B2AA-69B24F61B9C3}"/>
              </a:ext>
            </a:extLst>
          </p:cNvPr>
          <p:cNvSpPr/>
          <p:nvPr/>
        </p:nvSpPr>
        <p:spPr>
          <a:xfrm rot="18987326">
            <a:off x="6757164" y="3119498"/>
            <a:ext cx="1323753" cy="457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Circuit Optimization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Expert</a:t>
            </a:r>
          </a:p>
        </p:txBody>
      </p:sp>
      <p:sp>
        <p:nvSpPr>
          <p:cNvPr id="42" name="12-Point Star 41">
            <a:extLst>
              <a:ext uri="{FF2B5EF4-FFF2-40B4-BE49-F238E27FC236}">
                <a16:creationId xmlns:a16="http://schemas.microsoft.com/office/drawing/2014/main" id="{2A9F06F6-F80E-0E4B-9F83-9A57CDE65654}"/>
              </a:ext>
            </a:extLst>
          </p:cNvPr>
          <p:cNvSpPr/>
          <p:nvPr/>
        </p:nvSpPr>
        <p:spPr>
          <a:xfrm>
            <a:off x="3495453" y="1033447"/>
            <a:ext cx="1600200" cy="914400"/>
          </a:xfrm>
          <a:prstGeom prst="star1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MPC is Slow!!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CAC7ECB-295F-3541-AF5F-10BE50CCF837}"/>
              </a:ext>
            </a:extLst>
          </p:cNvPr>
          <p:cNvGrpSpPr/>
          <p:nvPr/>
        </p:nvGrpSpPr>
        <p:grpSpPr>
          <a:xfrm>
            <a:off x="1547211" y="3968710"/>
            <a:ext cx="5496684" cy="1019969"/>
            <a:chOff x="1547211" y="3968710"/>
            <a:chExt cx="5496684" cy="1019969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DC703D3-F590-354E-96E2-6971EBE59FD2}"/>
                </a:ext>
              </a:extLst>
            </p:cNvPr>
            <p:cNvSpPr txBox="1"/>
            <p:nvPr/>
          </p:nvSpPr>
          <p:spPr>
            <a:xfrm>
              <a:off x="3629505" y="3968710"/>
              <a:ext cx="13320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Key Approach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A90E3AB-B03D-974B-B4ED-77D6464B17FC}"/>
                </a:ext>
              </a:extLst>
            </p:cNvPr>
            <p:cNvGrpSpPr/>
            <p:nvPr/>
          </p:nvGrpSpPr>
          <p:grpSpPr>
            <a:xfrm>
              <a:off x="1547211" y="4307264"/>
              <a:ext cx="5496684" cy="681415"/>
              <a:chOff x="2047116" y="4271215"/>
              <a:chExt cx="5496684" cy="681415"/>
            </a:xfrm>
          </p:grpSpPr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CB146189-CE89-5F44-93D3-2AF62296E96F}"/>
                  </a:ext>
                </a:extLst>
              </p:cNvPr>
              <p:cNvSpPr/>
              <p:nvPr/>
            </p:nvSpPr>
            <p:spPr>
              <a:xfrm>
                <a:off x="2047116" y="4271215"/>
                <a:ext cx="5496684" cy="681415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6" name="Picture 45" descr="Text&#10;&#10;Description automatically generated">
                <a:extLst>
                  <a:ext uri="{FF2B5EF4-FFF2-40B4-BE49-F238E27FC236}">
                    <a16:creationId xmlns:a16="http://schemas.microsoft.com/office/drawing/2014/main" id="{3ABE7DE3-F4C3-5C44-A421-C93C27CA9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6596" y="4367322"/>
                <a:ext cx="1600200" cy="511576"/>
              </a:xfrm>
              <a:prstGeom prst="rect">
                <a:avLst/>
              </a:prstGeom>
            </p:spPr>
          </p:pic>
          <p:sp>
            <p:nvSpPr>
              <p:cNvPr id="47" name="Right Arrow 46">
                <a:extLst>
                  <a:ext uri="{FF2B5EF4-FFF2-40B4-BE49-F238E27FC236}">
                    <a16:creationId xmlns:a16="http://schemas.microsoft.com/office/drawing/2014/main" id="{2FEB565D-46AB-E941-9AA1-5ED846CD46AC}"/>
                  </a:ext>
                </a:extLst>
              </p:cNvPr>
              <p:cNvSpPr/>
              <p:nvPr/>
            </p:nvSpPr>
            <p:spPr>
              <a:xfrm>
                <a:off x="3861101" y="4302858"/>
                <a:ext cx="2133600" cy="565857"/>
              </a:xfrm>
              <a:prstGeom prst="rightArrow">
                <a:avLst>
                  <a:gd name="adj1" fmla="val 50000"/>
                  <a:gd name="adj2" fmla="val 44428"/>
                </a:avLst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Metaprogramming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FBAE97F-2686-C24D-9E93-E1CFCEEEF3C7}"/>
                  </a:ext>
                </a:extLst>
              </p:cNvPr>
              <p:cNvSpPr txBox="1"/>
              <p:nvPr/>
            </p:nvSpPr>
            <p:spPr>
              <a:xfrm>
                <a:off x="6087475" y="4271215"/>
                <a:ext cx="1279517" cy="6463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Circuit-like</a:t>
                </a:r>
              </a:p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Abstraction</a:t>
                </a:r>
              </a:p>
            </p:txBody>
          </p:sp>
        </p:grpSp>
      </p:grpSp>
      <p:sp>
        <p:nvSpPr>
          <p:cNvPr id="51" name="12-Point Star 50">
            <a:extLst>
              <a:ext uri="{FF2B5EF4-FFF2-40B4-BE49-F238E27FC236}">
                <a16:creationId xmlns:a16="http://schemas.microsoft.com/office/drawing/2014/main" id="{EE12DA55-B3E4-F64E-92CD-8546D8FC7783}"/>
              </a:ext>
            </a:extLst>
          </p:cNvPr>
          <p:cNvSpPr/>
          <p:nvPr/>
        </p:nvSpPr>
        <p:spPr>
          <a:xfrm>
            <a:off x="6364263" y="3692757"/>
            <a:ext cx="2637697" cy="941028"/>
          </a:xfrm>
          <a:prstGeom prst="star1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Inspired from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</a:rPr>
              <a:t>HW Design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</a:rPr>
              <a:t>(E.g., Spatial, Chisel)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3D884C2-E817-364D-9342-664E23CDC6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34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113"/>
    </mc:Choice>
    <mc:Fallback>
      <p:transition spd="slow" advTm="102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8" grpId="0" animBg="1"/>
      <p:bldP spid="41" grpId="0" animBg="1"/>
      <p:bldP spid="42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6054A-CEF9-A54D-A07D-B16391B2F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0C157-B5FA-7148-9D8B-8F39E706C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dirty="0"/>
              <a:t>HACCLE Toolchain</a:t>
            </a:r>
          </a:p>
          <a:p>
            <a:pPr lvl="1"/>
            <a:r>
              <a:rPr lang="en-US" dirty="0"/>
              <a:t>A compilation framework to build and execute MPC applications written in </a:t>
            </a:r>
            <a:r>
              <a:rPr lang="en-US" i="1" dirty="0">
                <a:solidFill>
                  <a:srgbClr val="FF0000"/>
                </a:solidFill>
              </a:rPr>
              <a:t>Harpoon </a:t>
            </a:r>
            <a:r>
              <a:rPr lang="en-US" i="1" dirty="0"/>
              <a:t>–</a:t>
            </a:r>
            <a:r>
              <a:rPr lang="en-US" dirty="0"/>
              <a:t> an eDSL in Scala based on </a:t>
            </a:r>
            <a:r>
              <a:rPr lang="en-US" i="1" dirty="0">
                <a:solidFill>
                  <a:srgbClr val="FF0000"/>
                </a:solidFill>
              </a:rPr>
              <a:t>Lightweight Modular Staging (LMS).</a:t>
            </a:r>
          </a:p>
          <a:p>
            <a:r>
              <a:rPr lang="en-US" i="1" dirty="0"/>
              <a:t>HACCLE Intermediate Representation (HIR)</a:t>
            </a:r>
          </a:p>
          <a:p>
            <a:pPr lvl="1"/>
            <a:r>
              <a:rPr lang="en-US" dirty="0"/>
              <a:t>An extensible </a:t>
            </a:r>
            <a:r>
              <a:rPr lang="en-US" dirty="0">
                <a:solidFill>
                  <a:srgbClr val="FF0000"/>
                </a:solidFill>
              </a:rPr>
              <a:t>Circuit-like IR </a:t>
            </a:r>
            <a:r>
              <a:rPr lang="en-US" dirty="0"/>
              <a:t>tailored to abstract crypto primitives used in MPC.</a:t>
            </a:r>
          </a:p>
          <a:p>
            <a:r>
              <a:rPr lang="en-US" dirty="0"/>
              <a:t>Optimization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3077C6-8DEE-CE44-9EAD-6EEB16572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C71FC6-1D1A-3C49-B39C-E0E03065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92"/>
    </mc:Choice>
    <mc:Fallback xmlns="">
      <p:transition spd="slow" advTm="36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F10BB-2F7D-154B-83D3-6DC61CB99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HACCLE Workflow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CBB6BB-6B6E-B44D-BECD-8453C0895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47" y="1063229"/>
            <a:ext cx="3785049" cy="368433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EEFD25-30B0-C942-9424-8DA7B0DA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BB0D-B5A7-4AD7-8624-6645CF0AB6F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C41B07C-0B06-CB4C-B7E6-2CD766DD8769}"/>
              </a:ext>
            </a:extLst>
          </p:cNvPr>
          <p:cNvSpPr/>
          <p:nvPr/>
        </p:nvSpPr>
        <p:spPr>
          <a:xfrm>
            <a:off x="4724400" y="1428750"/>
            <a:ext cx="3200400" cy="462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Stage 1: Extract the Secure Computation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9A11BEF-04D1-FB46-8A0D-C7122DBB30DF}"/>
              </a:ext>
            </a:extLst>
          </p:cNvPr>
          <p:cNvSpPr/>
          <p:nvPr/>
        </p:nvSpPr>
        <p:spPr>
          <a:xfrm>
            <a:off x="4740278" y="2221250"/>
            <a:ext cx="3200400" cy="462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Stage 2: Generating the Abstract Circuit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6CB3FE3-3623-8F46-8E18-825ED1AD0F49}"/>
              </a:ext>
            </a:extLst>
          </p:cNvPr>
          <p:cNvSpPr/>
          <p:nvPr/>
        </p:nvSpPr>
        <p:spPr>
          <a:xfrm>
            <a:off x="4740278" y="3013750"/>
            <a:ext cx="3184522" cy="462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Stage 3: Protocol Specific HIR Operations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BD6B603-57A8-0745-969B-45C17E52422F}"/>
              </a:ext>
            </a:extLst>
          </p:cNvPr>
          <p:cNvSpPr/>
          <p:nvPr/>
        </p:nvSpPr>
        <p:spPr>
          <a:xfrm>
            <a:off x="4745665" y="3806250"/>
            <a:ext cx="3179135" cy="462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Stage 4: Backend Specific Operations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753C44-B111-F145-AD65-BB2334C43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3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79"/>
    </mc:Choice>
    <mc:Fallback xmlns="">
      <p:transition spd="slow" advTm="68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10.8|6.3|15.4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9|9.5|17.7|11.4"/>
</p:tagLst>
</file>

<file path=ppt/theme/theme1.xml><?xml version="1.0" encoding="utf-8"?>
<a:theme xmlns:a="http://schemas.openxmlformats.org/drawingml/2006/main" name="Office Theme">
  <a:themeElements>
    <a:clrScheme name="PLCL">
      <a:dk1>
        <a:srgbClr val="0000DC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48148</TotalTime>
  <Words>2951</Words>
  <Application>Microsoft Macintosh PowerPoint</Application>
  <PresentationFormat>On-screen Show (16:9)</PresentationFormat>
  <Paragraphs>427</Paragraphs>
  <Slides>19</Slides>
  <Notes>19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Gill Sans MT</vt:lpstr>
      <vt:lpstr>Office Theme</vt:lpstr>
      <vt:lpstr>HACCLE: Metaprogramming for Secure Multi-Party Computation</vt:lpstr>
      <vt:lpstr>Secure Multi-Party Computation</vt:lpstr>
      <vt:lpstr>Secure Multi-Party Computation</vt:lpstr>
      <vt:lpstr>Motivating Example: Secure Auction</vt:lpstr>
      <vt:lpstr>Motivating Example: Secure Auction</vt:lpstr>
      <vt:lpstr>Motivating Example: Secure Auction</vt:lpstr>
      <vt:lpstr>Need for a Compilation Framework</vt:lpstr>
      <vt:lpstr>Contributions</vt:lpstr>
      <vt:lpstr>HACCLE Workflow</vt:lpstr>
      <vt:lpstr>HAccle Rich Representation for Program OperatiON (Harpoon)</vt:lpstr>
      <vt:lpstr>HACCLE Intermediate Representation</vt:lpstr>
      <vt:lpstr>Harpoon and HIR Example</vt:lpstr>
      <vt:lpstr>Optimizations</vt:lpstr>
      <vt:lpstr>Evaluation</vt:lpstr>
      <vt:lpstr>Secure Auction</vt:lpstr>
      <vt:lpstr>Matrix-Vector Product</vt:lpstr>
      <vt:lpstr>Merge Sort</vt:lpstr>
      <vt:lpstr>Conclusions</vt:lpstr>
      <vt:lpstr>HACCLE: Metaprogramming for Secure Multi-Party Computation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Kirshanthan</dc:creator>
  <cp:lastModifiedBy>Kirshanthan Sundararajah</cp:lastModifiedBy>
  <cp:revision>472</cp:revision>
  <cp:lastPrinted>2018-10-12T05:12:33Z</cp:lastPrinted>
  <dcterms:created xsi:type="dcterms:W3CDTF">2017-02-13T17:38:39Z</dcterms:created>
  <dcterms:modified xsi:type="dcterms:W3CDTF">2021-10-14T07:34:15Z</dcterms:modified>
</cp:coreProperties>
</file>