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6" r:id="rId5"/>
    <p:sldId id="283" r:id="rId6"/>
    <p:sldId id="288" r:id="rId7"/>
    <p:sldId id="322" r:id="rId8"/>
    <p:sldId id="291" r:id="rId9"/>
    <p:sldId id="314" r:id="rId10"/>
    <p:sldId id="315" r:id="rId11"/>
    <p:sldId id="321" r:id="rId12"/>
    <p:sldId id="316" r:id="rId13"/>
    <p:sldId id="327" r:id="rId14"/>
    <p:sldId id="317" r:id="rId15"/>
    <p:sldId id="328" r:id="rId16"/>
    <p:sldId id="319" r:id="rId17"/>
    <p:sldId id="292" r:id="rId18"/>
    <p:sldId id="298" r:id="rId19"/>
    <p:sldId id="281" r:id="rId20"/>
    <p:sldId id="329" r:id="rId21"/>
    <p:sldId id="29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800000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9007" autoAdjust="0"/>
  </p:normalViewPr>
  <p:slideViewPr>
    <p:cSldViewPr snapToGrid="0">
      <p:cViewPr varScale="1">
        <p:scale>
          <a:sx n="76" d="100"/>
          <a:sy n="76" d="100"/>
        </p:scale>
        <p:origin x="1950" y="90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1F53D-6AFB-C01E-E5A1-639CECB26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05CBAF-AB4B-208E-92BA-C2172F378D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F5D68A-CE89-9C64-A2C3-DFB5BE2151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06E5D-B30E-DD82-3720-53185A046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87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7858D-98CA-E5B6-E70B-46BEB514D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D71777-38B1-B434-A02F-B30FBA2D86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CD586B-60BF-18BE-AFF8-D6259059DD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9F4A4-6756-169D-62F3-805174D176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02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32E36-DB5B-CB49-DA7C-8C4AC08D6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852566-D753-3FED-A0D4-6FFE3F928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B6FE48-BE8A-13F9-8A5F-81066EA73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94806-C71C-E0E6-05E9-718159AB5D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15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10789-26A6-4A3D-ECBC-31E069D0F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31DD5F-5998-F808-20D4-3691DA8E97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D2CC82-E534-A2C5-06D4-AED65E80D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D598C-1BBD-F99E-BA0F-8F1956AB4A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38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3C1A1-DB1C-F69E-493B-B2B5B8DCF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A140C3-2B98-0755-1E64-A30C22F4CF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C1A11D-C71E-0DFD-13D1-07E434EE0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6C7D5-DE8E-7876-7BEF-01B4FF2C79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19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9B5F3-4EE2-B72B-43B0-55D6011DB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422F40-C4F9-8C51-CDB6-AD65CFF391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4D80D1-85BD-CC60-5319-207ACEFD1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BB74D-31DA-35A2-6C61-100648A5F8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50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EF84B-3DE3-83ED-E1CC-41F9F82FE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30E8DB-B9C3-1213-6401-B8AE694FEF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0F96A6-112E-E52E-F1C0-6AF4AA9AA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37BFC-36EE-1AE5-3258-6684C1B873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39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26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42962-2B5B-FA71-4388-7E00E3BCA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56606C-B47D-EC41-30E6-3C2FF23F2B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433BE3-82E4-0380-9819-DE0650923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3EACD-98FB-160A-62E5-FB2A876B2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289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4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86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79D8B-FDD1-5DAA-F054-6CC860471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769586-D979-1377-11F6-91906BB917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E92A4D-7ED2-6626-D01A-8838C83AAE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5DE60-B30F-BF54-7BEA-B62FCB6968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46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BB0D6-2AEB-0FB0-C9D7-B59811BF6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242A15-37A4-AF70-B3F2-D7642AC1C8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A98C89-3A96-6426-427B-857027F110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F20A7-6402-3A94-A629-3A24223EF0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101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A9C14-9814-8BFD-2630-C6BC0301C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DC5C0E-FED6-B183-E866-12570DAE9F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9BEEEF-905A-2A6B-C07B-B370BC102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2E94A-D2C5-5822-D0D6-C2D9BD141C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24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45D7B-AD3D-45E4-5F5C-81F0FA921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EEE2F2-4EAC-2784-9FFB-E5DEE57DD2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81B718-232F-838D-9F0B-84B079D305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974A1-286C-C0FB-061B-72854506C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56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EAD8D-C58F-137B-9796-06718E4DB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0D1D28-7AB8-3813-D3EA-8E899F17BE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D97C9D-F536-CD3E-3148-0E9545607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96F0B-6CF0-5793-69F0-094CF943BE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0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39906-60D4-633C-1184-5F4AB83E3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763921-7279-8D8D-09FA-43A242CCB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6A32B6-9772-5DC9-6FD4-317D77C98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80CD1-27A9-F72E-EA4D-94C52EC325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85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67D72-56B2-E963-265E-A0BB61913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036735-C122-4E0F-7CE1-C1736B1FC9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F7D2B2-D1C8-1B50-185B-0F10D01EC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36AF8-DF49-CD82-93C3-6F9EA3CC66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3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enatahodovan/grammarinato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sv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83DEC-B188-10FF-EAF2-E8B89572D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326898E4-E7C8-8A18-8FF9-16E136523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5900"/>
            <a:ext cx="10515600" cy="669463"/>
          </a:xfrm>
        </p:spPr>
        <p:txBody>
          <a:bodyPr anchor="b">
            <a:normAutofit/>
          </a:bodyPr>
          <a:lstStyle/>
          <a:p>
            <a:r>
              <a:rPr lang="en-US" sz="32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TenSure</a:t>
            </a:r>
            <a:r>
              <a:rPr lang="en-US" sz="32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Fuzzing Sparse Tensor Compilers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6E17F23-1611-AB1D-F1C9-941FA1D4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870E58D-C5F5-6129-F483-5E5F401D6979}"/>
              </a:ext>
            </a:extLst>
          </p:cNvPr>
          <p:cNvSpPr txBox="1">
            <a:spLocks/>
          </p:cNvSpPr>
          <p:nvPr/>
        </p:nvSpPr>
        <p:spPr>
          <a:xfrm>
            <a:off x="561975" y="2266950"/>
            <a:ext cx="11153775" cy="6694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u="sng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Kabilan Mahathevan</a:t>
            </a:r>
            <a:r>
              <a:rPr lang="en-US" sz="18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Yining Zhang, Muhammad Ali Gulzar, </a:t>
            </a:r>
            <a:r>
              <a:rPr lang="en-US" sz="18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Kirshanthan</a:t>
            </a:r>
            <a:r>
              <a:rPr lang="en-US" sz="18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Sundararajah</a:t>
            </a:r>
            <a:endParaRPr lang="en-US" sz="1800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285B57-C558-5C35-71F5-503449E12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462" y="4939308"/>
            <a:ext cx="2251075" cy="1266229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12E543BE-9105-29EB-2CAF-855A46DCDBDF}"/>
              </a:ext>
            </a:extLst>
          </p:cNvPr>
          <p:cNvSpPr txBox="1">
            <a:spLocks/>
          </p:cNvSpPr>
          <p:nvPr/>
        </p:nvSpPr>
        <p:spPr>
          <a:xfrm>
            <a:off x="0" y="3536950"/>
            <a:ext cx="12191999" cy="806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Fuzzing Workshop 2026</a:t>
            </a:r>
          </a:p>
          <a:p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27-Feb-2026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17F073D0-06A4-4C92-6FA5-9517855CC82B}"/>
              </a:ext>
            </a:extLst>
          </p:cNvPr>
          <p:cNvSpPr txBox="1">
            <a:spLocks/>
          </p:cNvSpPr>
          <p:nvPr/>
        </p:nvSpPr>
        <p:spPr>
          <a:xfrm>
            <a:off x="-1" y="5972538"/>
            <a:ext cx="12191999" cy="4659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cap="none" dirty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Virginia Tech</a:t>
            </a:r>
            <a:endParaRPr lang="en-US" sz="1800" cap="none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1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06939-5C74-7164-0860-8B39AF08D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612964-7F8A-4E33-8409-31636F72D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65" y="2506042"/>
            <a:ext cx="9917180" cy="4103756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A5F54EF-D3B3-71C9-650A-9ADC8A76CF45}"/>
              </a:ext>
            </a:extLst>
          </p:cNvPr>
          <p:cNvSpPr txBox="1">
            <a:spLocks/>
          </p:cNvSpPr>
          <p:nvPr/>
        </p:nvSpPr>
        <p:spPr>
          <a:xfrm>
            <a:off x="10373350" y="6356349"/>
            <a:ext cx="987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446F8-10E1-6707-C768-217328206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88518B-7AF4-145C-BEB6-C23F9CEC9AD3}"/>
              </a:ext>
            </a:extLst>
          </p:cNvPr>
          <p:cNvSpPr txBox="1"/>
          <p:nvPr/>
        </p:nvSpPr>
        <p:spPr>
          <a:xfrm>
            <a:off x="3961313" y="285750"/>
            <a:ext cx="4269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Metamorphic Testing </a:t>
            </a:r>
            <a:r>
              <a:rPr lang="en-US" sz="2800" dirty="0"/>
              <a:t>STCs</a:t>
            </a:r>
            <a:endParaRPr lang="en-US" sz="2800" dirty="0"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4102193-89A6-1F89-17D8-D985D8D767F9}"/>
              </a:ext>
            </a:extLst>
          </p:cNvPr>
          <p:cNvSpPr/>
          <p:nvPr/>
        </p:nvSpPr>
        <p:spPr>
          <a:xfrm>
            <a:off x="7885803" y="3748404"/>
            <a:ext cx="2111183" cy="2986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5AD0E5-2BB5-25FC-7E4D-BB9A0A2D2441}"/>
              </a:ext>
            </a:extLst>
          </p:cNvPr>
          <p:cNvSpPr/>
          <p:nvPr/>
        </p:nvSpPr>
        <p:spPr>
          <a:xfrm>
            <a:off x="10668880" y="3789410"/>
            <a:ext cx="719973" cy="9884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9BE367-A845-7B7D-736F-C17FED8A860D}"/>
              </a:ext>
            </a:extLst>
          </p:cNvPr>
          <p:cNvSpPr txBox="1"/>
          <p:nvPr/>
        </p:nvSpPr>
        <p:spPr>
          <a:xfrm>
            <a:off x="1493696" y="1488405"/>
            <a:ext cx="2831288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 Program Generator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422EC-4472-AA8B-D244-57B30BA9F1FE}"/>
              </a:ext>
            </a:extLst>
          </p:cNvPr>
          <p:cNvSpPr txBox="1"/>
          <p:nvPr/>
        </p:nvSpPr>
        <p:spPr>
          <a:xfrm>
            <a:off x="1488072" y="1996549"/>
            <a:ext cx="2831288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Mutation Operator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972C13-3FE3-D421-DDC0-62BDB4991372}"/>
              </a:ext>
            </a:extLst>
          </p:cNvPr>
          <p:cNvSpPr txBox="1"/>
          <p:nvPr/>
        </p:nvSpPr>
        <p:spPr>
          <a:xfrm>
            <a:off x="1499685" y="2491993"/>
            <a:ext cx="2831288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</a:t>
            </a:r>
          </a:p>
        </p:txBody>
      </p:sp>
    </p:spTree>
    <p:extLst>
      <p:ext uri="{BB962C8B-B14F-4D97-AF65-F5344CB8AC3E}">
        <p14:creationId xmlns:p14="http://schemas.microsoft.com/office/powerpoint/2010/main" val="30527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5EC4D-FBD5-91EB-FD0A-AC993B3DB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8EB22B3-A963-EE40-3678-BF8276693462}"/>
              </a:ext>
            </a:extLst>
          </p:cNvPr>
          <p:cNvSpPr txBox="1">
            <a:spLocks/>
          </p:cNvSpPr>
          <p:nvPr/>
        </p:nvSpPr>
        <p:spPr>
          <a:xfrm>
            <a:off x="10373350" y="6356349"/>
            <a:ext cx="987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7B7358-0EE8-57FA-15A7-8768E256F2CD}"/>
              </a:ext>
            </a:extLst>
          </p:cNvPr>
          <p:cNvSpPr/>
          <p:nvPr/>
        </p:nvSpPr>
        <p:spPr>
          <a:xfrm>
            <a:off x="803147" y="3606799"/>
            <a:ext cx="860553" cy="2932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4BEDB-8FCF-C632-D1B3-5D1EA026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A08C1D-111D-D6AB-E7E6-DB3923797A03}"/>
              </a:ext>
            </a:extLst>
          </p:cNvPr>
          <p:cNvSpPr txBox="1"/>
          <p:nvPr/>
        </p:nvSpPr>
        <p:spPr>
          <a:xfrm>
            <a:off x="3961313" y="285750"/>
            <a:ext cx="4269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Metamorphic Testing </a:t>
            </a:r>
            <a:r>
              <a:rPr lang="en-US" sz="2800" dirty="0"/>
              <a:t>STCs</a:t>
            </a:r>
            <a:endParaRPr lang="en-US" sz="2800" dirty="0"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E1694B-0543-312A-9535-A1DA31FD3B18}"/>
              </a:ext>
            </a:extLst>
          </p:cNvPr>
          <p:cNvSpPr/>
          <p:nvPr/>
        </p:nvSpPr>
        <p:spPr>
          <a:xfrm>
            <a:off x="5702300" y="2791158"/>
            <a:ext cx="1054100" cy="6853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75E2D8-4426-8B7C-FA27-322D62A3A5AE}"/>
              </a:ext>
            </a:extLst>
          </p:cNvPr>
          <p:cNvSpPr txBox="1"/>
          <p:nvPr/>
        </p:nvSpPr>
        <p:spPr>
          <a:xfrm>
            <a:off x="5396943" y="1101531"/>
            <a:ext cx="27381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TACO 	– C++</a:t>
            </a:r>
          </a:p>
          <a:p>
            <a:r>
              <a:rPr lang="en-US" dirty="0"/>
              <a:t>Finch 	– Julia</a:t>
            </a:r>
          </a:p>
          <a:p>
            <a:r>
              <a:rPr lang="en-US" dirty="0" err="1"/>
              <a:t>PyTorch</a:t>
            </a:r>
            <a:r>
              <a:rPr lang="en-US" dirty="0"/>
              <a:t> 	– Python</a:t>
            </a:r>
          </a:p>
          <a:p>
            <a:r>
              <a:rPr lang="en-US" dirty="0"/>
              <a:t>MLIR 	– Sparse Dialect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DBFA9-20C6-310C-2C58-E31B3F863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65" y="2506042"/>
            <a:ext cx="9917180" cy="41037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4EF166-F332-AE1C-EFD2-27466A307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693" y="2657284"/>
            <a:ext cx="9917180" cy="41037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29B22F-91B9-8858-AA87-5275573D3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99" y="2442368"/>
            <a:ext cx="9917180" cy="41037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87856C-36F1-2F0F-4163-CECC1850B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443" y="2474205"/>
            <a:ext cx="9917180" cy="41037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2792CC-3DE9-1E5B-5E11-B954D8EC2EEE}"/>
              </a:ext>
            </a:extLst>
          </p:cNvPr>
          <p:cNvSpPr txBox="1"/>
          <p:nvPr/>
        </p:nvSpPr>
        <p:spPr>
          <a:xfrm rot="19963433">
            <a:off x="4477475" y="4261929"/>
            <a:ext cx="3833550" cy="76944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SCALABLE!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83956A-99DB-ED94-66FC-9C0585CBA157}"/>
                  </a:ext>
                </a:extLst>
              </p:cNvPr>
              <p:cNvSpPr txBox="1"/>
              <p:nvPr/>
            </p:nvSpPr>
            <p:spPr>
              <a:xfrm>
                <a:off x="9013390" y="1022694"/>
                <a:ext cx="1666736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83956A-99DB-ED94-66FC-9C0585CBA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3390" y="1022694"/>
                <a:ext cx="1666736" cy="391646"/>
              </a:xfrm>
              <a:prstGeom prst="rect">
                <a:avLst/>
              </a:prstGeom>
              <a:blipFill>
                <a:blip r:embed="rId4"/>
                <a:stretch>
                  <a:fillRect t="-112500" r="-366" b="-17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DF8B4C5-B535-2938-F5C6-4B74A1A366B1}"/>
              </a:ext>
            </a:extLst>
          </p:cNvPr>
          <p:cNvSpPr txBox="1"/>
          <p:nvPr/>
        </p:nvSpPr>
        <p:spPr>
          <a:xfrm>
            <a:off x="8848290" y="2048147"/>
            <a:ext cx="2234907" cy="4001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A(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= B(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i,k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* C(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k,j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A976FE-10D4-CC3E-4A9F-35273068D875}"/>
              </a:ext>
            </a:extLst>
          </p:cNvPr>
          <p:cNvSpPr txBox="1"/>
          <p:nvPr/>
        </p:nvSpPr>
        <p:spPr>
          <a:xfrm>
            <a:off x="1468296" y="1120105"/>
            <a:ext cx="2831288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 Program Generator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3385D1-21C3-BFA1-91C9-339DB309C5AF}"/>
              </a:ext>
            </a:extLst>
          </p:cNvPr>
          <p:cNvSpPr txBox="1"/>
          <p:nvPr/>
        </p:nvSpPr>
        <p:spPr>
          <a:xfrm>
            <a:off x="1462672" y="1628249"/>
            <a:ext cx="2831288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Mutation Operator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4240DB-7860-3DE5-6A43-A5980DDFC719}"/>
              </a:ext>
            </a:extLst>
          </p:cNvPr>
          <p:cNvSpPr txBox="1"/>
          <p:nvPr/>
        </p:nvSpPr>
        <p:spPr>
          <a:xfrm>
            <a:off x="1474285" y="2123693"/>
            <a:ext cx="2831288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21B305-E3CF-F472-071D-20B60721974B}"/>
              </a:ext>
            </a:extLst>
          </p:cNvPr>
          <p:cNvSpPr txBox="1"/>
          <p:nvPr/>
        </p:nvSpPr>
        <p:spPr>
          <a:xfrm>
            <a:off x="1391035" y="2675162"/>
            <a:ext cx="3034189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Abstraction Layer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B2E7ED-0217-0521-0D34-C96DE210F544}"/>
              </a:ext>
            </a:extLst>
          </p:cNvPr>
          <p:cNvSpPr txBox="1"/>
          <p:nvPr/>
        </p:nvSpPr>
        <p:spPr>
          <a:xfrm>
            <a:off x="8890830" y="1529071"/>
            <a:ext cx="1976296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Einsum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0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uiExpand="1" build="allAtOnce" animBg="1"/>
      <p:bldP spid="18" grpId="0" uiExpand="1" build="allAtOnce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0D8C4-F653-121A-F6DE-DAACE33D0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E405842-F215-A566-840C-3778830BE2F6}"/>
              </a:ext>
            </a:extLst>
          </p:cNvPr>
          <p:cNvSpPr txBox="1">
            <a:spLocks/>
          </p:cNvSpPr>
          <p:nvPr/>
        </p:nvSpPr>
        <p:spPr>
          <a:xfrm>
            <a:off x="10373350" y="6356349"/>
            <a:ext cx="987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7F1A03-4415-265A-4BF8-7EA291D452CD}"/>
              </a:ext>
            </a:extLst>
          </p:cNvPr>
          <p:cNvSpPr/>
          <p:nvPr/>
        </p:nvSpPr>
        <p:spPr>
          <a:xfrm>
            <a:off x="803147" y="3606799"/>
            <a:ext cx="860553" cy="2932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90994-91A0-0FD1-6B46-FD8FE57D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EC75D2-BEE9-FE49-C161-004A12DBA84B}"/>
              </a:ext>
            </a:extLst>
          </p:cNvPr>
          <p:cNvSpPr txBox="1"/>
          <p:nvPr/>
        </p:nvSpPr>
        <p:spPr>
          <a:xfrm>
            <a:off x="3961313" y="285750"/>
            <a:ext cx="4269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Metamorphic Testing </a:t>
            </a:r>
            <a:r>
              <a:rPr lang="en-US" sz="2800" dirty="0"/>
              <a:t>STCs</a:t>
            </a:r>
            <a:endParaRPr lang="en-US" sz="2800" dirty="0"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442156-0791-5E4A-579B-21875E7980C9}"/>
              </a:ext>
            </a:extLst>
          </p:cNvPr>
          <p:cNvSpPr/>
          <p:nvPr/>
        </p:nvSpPr>
        <p:spPr>
          <a:xfrm>
            <a:off x="5702300" y="2791158"/>
            <a:ext cx="1054100" cy="6853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DE7D85-9EDA-7CA8-A7B0-A57B0CBE2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65" y="2506042"/>
            <a:ext cx="9917180" cy="41037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0F1D8A-9CCA-CF48-A6FF-1B00BED2177A}"/>
              </a:ext>
            </a:extLst>
          </p:cNvPr>
          <p:cNvSpPr txBox="1"/>
          <p:nvPr/>
        </p:nvSpPr>
        <p:spPr>
          <a:xfrm>
            <a:off x="1468296" y="1120105"/>
            <a:ext cx="2831288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 Program Generator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8244C0-C602-D7B7-4865-5E69A1191259}"/>
              </a:ext>
            </a:extLst>
          </p:cNvPr>
          <p:cNvSpPr txBox="1"/>
          <p:nvPr/>
        </p:nvSpPr>
        <p:spPr>
          <a:xfrm>
            <a:off x="1462672" y="1628249"/>
            <a:ext cx="2831288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Mutation Operator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330862-28C7-8A21-E904-BF223E97E767}"/>
              </a:ext>
            </a:extLst>
          </p:cNvPr>
          <p:cNvSpPr txBox="1"/>
          <p:nvPr/>
        </p:nvSpPr>
        <p:spPr>
          <a:xfrm>
            <a:off x="1474285" y="2123693"/>
            <a:ext cx="2831288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25ABB0-BB2B-D718-456F-C031EF1FEB0C}"/>
              </a:ext>
            </a:extLst>
          </p:cNvPr>
          <p:cNvSpPr txBox="1"/>
          <p:nvPr/>
        </p:nvSpPr>
        <p:spPr>
          <a:xfrm>
            <a:off x="1391035" y="2675162"/>
            <a:ext cx="3034189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Abstraction Layer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EE21E3-CB70-A79E-3036-3FD6E3E42D05}"/>
              </a:ext>
            </a:extLst>
          </p:cNvPr>
          <p:cNvSpPr txBox="1"/>
          <p:nvPr/>
        </p:nvSpPr>
        <p:spPr>
          <a:xfrm>
            <a:off x="5396943" y="1101531"/>
            <a:ext cx="27381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TACO 	– C++</a:t>
            </a:r>
          </a:p>
          <a:p>
            <a:r>
              <a:rPr lang="en-US" dirty="0"/>
              <a:t>Finch 	– Julia</a:t>
            </a:r>
          </a:p>
          <a:p>
            <a:r>
              <a:rPr lang="en-US" dirty="0" err="1"/>
              <a:t>PyTorch</a:t>
            </a:r>
            <a:r>
              <a:rPr lang="en-US" dirty="0"/>
              <a:t> 	– Python</a:t>
            </a:r>
          </a:p>
          <a:p>
            <a:r>
              <a:rPr lang="en-US" dirty="0"/>
              <a:t>MLIR 	– Sparse Dialect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902F7A-7896-65A5-C473-57807B3CAEF2}"/>
                  </a:ext>
                </a:extLst>
              </p:cNvPr>
              <p:cNvSpPr txBox="1"/>
              <p:nvPr/>
            </p:nvSpPr>
            <p:spPr>
              <a:xfrm>
                <a:off x="9013390" y="1022694"/>
                <a:ext cx="1666736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902F7A-7896-65A5-C473-57807B3CA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3390" y="1022694"/>
                <a:ext cx="1666736" cy="391646"/>
              </a:xfrm>
              <a:prstGeom prst="rect">
                <a:avLst/>
              </a:prstGeom>
              <a:blipFill>
                <a:blip r:embed="rId4"/>
                <a:stretch>
                  <a:fillRect t="-112500" r="-366" b="-17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44BE394-5FF1-FABE-99B9-4E3B3B45BA10}"/>
              </a:ext>
            </a:extLst>
          </p:cNvPr>
          <p:cNvSpPr txBox="1"/>
          <p:nvPr/>
        </p:nvSpPr>
        <p:spPr>
          <a:xfrm>
            <a:off x="8848290" y="2048147"/>
            <a:ext cx="2234907" cy="4001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A(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= B(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i,k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* C(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k,j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44FFAB-5E42-E958-3EA0-0DBF8EF6A500}"/>
              </a:ext>
            </a:extLst>
          </p:cNvPr>
          <p:cNvSpPr txBox="1"/>
          <p:nvPr/>
        </p:nvSpPr>
        <p:spPr>
          <a:xfrm>
            <a:off x="8890830" y="1529071"/>
            <a:ext cx="1976296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Einsum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7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9121F-5AA9-D76F-BDA4-B2640E36F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99DFF11-C47F-5E56-6B75-F1039B69108E}"/>
              </a:ext>
            </a:extLst>
          </p:cNvPr>
          <p:cNvSpPr txBox="1">
            <a:spLocks/>
          </p:cNvSpPr>
          <p:nvPr/>
        </p:nvSpPr>
        <p:spPr>
          <a:xfrm>
            <a:off x="10373350" y="6356349"/>
            <a:ext cx="987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AD74E0-C5AA-F3E6-2648-29A5D9E57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2502310"/>
            <a:ext cx="9916150" cy="41017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88DD6C-2424-9FD1-9166-8B488A62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8F8B1F-C97B-FBA6-6910-E4EA2E493605}"/>
              </a:ext>
            </a:extLst>
          </p:cNvPr>
          <p:cNvSpPr txBox="1"/>
          <p:nvPr/>
        </p:nvSpPr>
        <p:spPr>
          <a:xfrm>
            <a:off x="3961313" y="285750"/>
            <a:ext cx="4269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Metamorphic Testing </a:t>
            </a:r>
            <a:r>
              <a:rPr lang="en-US" sz="2800" dirty="0"/>
              <a:t>STCs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2BE9C3-9DC1-51D2-920D-31AEBBB12E4A}"/>
              </a:ext>
            </a:extLst>
          </p:cNvPr>
          <p:cNvSpPr txBox="1"/>
          <p:nvPr/>
        </p:nvSpPr>
        <p:spPr>
          <a:xfrm>
            <a:off x="1468296" y="1120105"/>
            <a:ext cx="2831288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 Program Generator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7E2136-1B20-8E01-8F70-55F882F138EB}"/>
              </a:ext>
            </a:extLst>
          </p:cNvPr>
          <p:cNvSpPr txBox="1"/>
          <p:nvPr/>
        </p:nvSpPr>
        <p:spPr>
          <a:xfrm>
            <a:off x="1462672" y="1628249"/>
            <a:ext cx="2831288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Mutation Operator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242984-0A50-D61B-F4A3-C6F98F7E6BE5}"/>
              </a:ext>
            </a:extLst>
          </p:cNvPr>
          <p:cNvSpPr txBox="1"/>
          <p:nvPr/>
        </p:nvSpPr>
        <p:spPr>
          <a:xfrm>
            <a:off x="1474285" y="2123693"/>
            <a:ext cx="2831288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F1D57-E87D-E021-852A-FAE2F152220E}"/>
              </a:ext>
            </a:extLst>
          </p:cNvPr>
          <p:cNvSpPr txBox="1"/>
          <p:nvPr/>
        </p:nvSpPr>
        <p:spPr>
          <a:xfrm>
            <a:off x="1391035" y="2675162"/>
            <a:ext cx="3034189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Abstraction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072402-B2B8-6A8C-ADF8-3799ACB79361}"/>
              </a:ext>
            </a:extLst>
          </p:cNvPr>
          <p:cNvSpPr txBox="1"/>
          <p:nvPr/>
        </p:nvSpPr>
        <p:spPr>
          <a:xfrm>
            <a:off x="5396943" y="1101531"/>
            <a:ext cx="27381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TACO 	– C++</a:t>
            </a:r>
          </a:p>
          <a:p>
            <a:r>
              <a:rPr lang="en-US" dirty="0"/>
              <a:t>Finch 	– Julia</a:t>
            </a:r>
          </a:p>
          <a:p>
            <a:r>
              <a:rPr lang="en-US" dirty="0" err="1"/>
              <a:t>PyTorch</a:t>
            </a:r>
            <a:r>
              <a:rPr lang="en-US" dirty="0"/>
              <a:t> 	– Python</a:t>
            </a:r>
          </a:p>
          <a:p>
            <a:r>
              <a:rPr lang="en-US" dirty="0"/>
              <a:t>MLIR 	– Sparse Dialect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8A25C4-6453-0BF0-8B55-7F929A42DEA9}"/>
                  </a:ext>
                </a:extLst>
              </p:cNvPr>
              <p:cNvSpPr txBox="1"/>
              <p:nvPr/>
            </p:nvSpPr>
            <p:spPr>
              <a:xfrm>
                <a:off x="9013390" y="1022694"/>
                <a:ext cx="1666736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8A25C4-6453-0BF0-8B55-7F929A42D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3390" y="1022694"/>
                <a:ext cx="1666736" cy="391646"/>
              </a:xfrm>
              <a:prstGeom prst="rect">
                <a:avLst/>
              </a:prstGeom>
              <a:blipFill>
                <a:blip r:embed="rId4"/>
                <a:stretch>
                  <a:fillRect t="-112500" r="-366" b="-17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50A24F5-9616-C0C2-57E8-DB1987D923E3}"/>
              </a:ext>
            </a:extLst>
          </p:cNvPr>
          <p:cNvSpPr txBox="1"/>
          <p:nvPr/>
        </p:nvSpPr>
        <p:spPr>
          <a:xfrm>
            <a:off x="8848290" y="2048147"/>
            <a:ext cx="2234907" cy="4001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A(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= B(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i,k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* C(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k,j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F80DA3-E793-78E4-A5CA-120C98212E98}"/>
              </a:ext>
            </a:extLst>
          </p:cNvPr>
          <p:cNvSpPr txBox="1"/>
          <p:nvPr/>
        </p:nvSpPr>
        <p:spPr>
          <a:xfrm>
            <a:off x="8890830" y="1529071"/>
            <a:ext cx="1976296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Einsum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10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4119F-C80C-AA8B-3BF1-7952D312C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32 Points 6">
            <a:extLst>
              <a:ext uri="{FF2B5EF4-FFF2-40B4-BE49-F238E27FC236}">
                <a16:creationId xmlns:a16="http://schemas.microsoft.com/office/drawing/2014/main" id="{86384E58-36A1-E39B-5F51-91D1F3D38233}"/>
              </a:ext>
            </a:extLst>
          </p:cNvPr>
          <p:cNvSpPr/>
          <p:nvPr/>
        </p:nvSpPr>
        <p:spPr>
          <a:xfrm>
            <a:off x="6968299" y="3757839"/>
            <a:ext cx="4101737" cy="1312383"/>
          </a:xfrm>
          <a:prstGeom prst="star3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CD17-4C6B-188B-FBBB-270282D1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C03618-5295-1165-BBE6-0F8F2A67A3CF}"/>
              </a:ext>
            </a:extLst>
          </p:cNvPr>
          <p:cNvSpPr txBox="1"/>
          <p:nvPr/>
        </p:nvSpPr>
        <p:spPr>
          <a:xfrm>
            <a:off x="3961313" y="285750"/>
            <a:ext cx="4269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Metamorphic Testing </a:t>
            </a:r>
            <a:r>
              <a:rPr lang="en-US" sz="2800" dirty="0"/>
              <a:t>STCs</a:t>
            </a:r>
            <a:endParaRPr lang="en-US" sz="28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A49A0D-6AC2-D6E9-772C-26D128A5C54F}"/>
              </a:ext>
            </a:extLst>
          </p:cNvPr>
          <p:cNvSpPr txBox="1"/>
          <p:nvPr/>
        </p:nvSpPr>
        <p:spPr>
          <a:xfrm>
            <a:off x="1028700" y="2735878"/>
            <a:ext cx="60042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to generate random </a:t>
            </a:r>
            <a:r>
              <a:rPr lang="en-US" sz="2400" dirty="0" err="1"/>
              <a:t>Einsum</a:t>
            </a:r>
            <a:r>
              <a:rPr lang="en-US" sz="2400" dirty="0"/>
              <a:t> Kernel?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grammar-based program generators.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Grammarinator</a:t>
            </a:r>
            <a:r>
              <a:rPr lang="en-US" sz="2400" dirty="0"/>
              <a:t> </a:t>
            </a:r>
            <a:r>
              <a:rPr lang="en-US" sz="2400" baseline="30000" dirty="0"/>
              <a:t>1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90A34A-1BBF-A796-6745-CF49101DF099}"/>
              </a:ext>
            </a:extLst>
          </p:cNvPr>
          <p:cNvSpPr txBox="1"/>
          <p:nvPr/>
        </p:nvSpPr>
        <p:spPr>
          <a:xfrm>
            <a:off x="7823784" y="4170134"/>
            <a:ext cx="2515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Context-Sensitive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3F78C0-FCFB-8D5E-B323-D306C6A51164}"/>
              </a:ext>
            </a:extLst>
          </p:cNvPr>
          <p:cNvSpPr txBox="1"/>
          <p:nvPr/>
        </p:nvSpPr>
        <p:spPr>
          <a:xfrm>
            <a:off x="1468296" y="1120105"/>
            <a:ext cx="2831288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 Program Generator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3995A3-C013-E50D-A4C5-9092390A04B9}"/>
              </a:ext>
            </a:extLst>
          </p:cNvPr>
          <p:cNvSpPr txBox="1"/>
          <p:nvPr/>
        </p:nvSpPr>
        <p:spPr>
          <a:xfrm>
            <a:off x="1468296" y="2125853"/>
            <a:ext cx="2717924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Einsum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Generator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26E56A-E6BC-9C1A-4381-9746A01F111F}"/>
              </a:ext>
            </a:extLst>
          </p:cNvPr>
          <p:cNvCxnSpPr>
            <a:stCxn id="8" idx="2"/>
            <a:endCxn id="9" idx="0"/>
          </p:cNvCxnSpPr>
          <p:nvPr/>
        </p:nvCxnSpPr>
        <p:spPr>
          <a:xfrm flipH="1">
            <a:off x="2827258" y="1489437"/>
            <a:ext cx="0" cy="640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169DE8F-3458-C266-5B25-40C155D94742}"/>
              </a:ext>
            </a:extLst>
          </p:cNvPr>
          <p:cNvSpPr txBox="1"/>
          <p:nvPr/>
        </p:nvSpPr>
        <p:spPr>
          <a:xfrm>
            <a:off x="8784790" y="2010047"/>
            <a:ext cx="2632452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A(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= B(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i,k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* C(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k,j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88713A-8569-C674-2C48-DFAD4DA03308}"/>
              </a:ext>
            </a:extLst>
          </p:cNvPr>
          <p:cNvSpPr txBox="1"/>
          <p:nvPr/>
        </p:nvSpPr>
        <p:spPr>
          <a:xfrm>
            <a:off x="1028700" y="4455098"/>
            <a:ext cx="304346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~3.3% Validity rate.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A147C1-190D-6AAA-BBF4-8FEC76AA5DC3}"/>
              </a:ext>
            </a:extLst>
          </p:cNvPr>
          <p:cNvSpPr txBox="1"/>
          <p:nvPr/>
        </p:nvSpPr>
        <p:spPr>
          <a:xfrm>
            <a:off x="355600" y="6387584"/>
            <a:ext cx="5262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1 </a:t>
            </a:r>
            <a:r>
              <a:rPr lang="en-US" dirty="0">
                <a:hlinkClick r:id="rId3"/>
              </a:rPr>
              <a:t>https://github.com/renatahodovan/grammarinator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9" grpId="0" animBg="1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7C3A0-12AA-D162-6891-1F4F694BC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E7C81-557B-86FD-C736-1395D637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469415"/>
            <a:ext cx="4773682" cy="436912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&amp; Limitations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467CD-D357-C261-0044-293BB4075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1843" y="907323"/>
            <a:ext cx="9177186" cy="68017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Integrated </a:t>
            </a:r>
            <a:r>
              <a:rPr lang="en-US" sz="2000" b="0" dirty="0" err="1"/>
              <a:t>TenSure</a:t>
            </a:r>
            <a:r>
              <a:rPr lang="en-US" sz="2000" b="0" dirty="0"/>
              <a:t> into TACO and Finch. (6 Hours of Fuzz Cycle)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2D0A8B4-519E-A3D6-162D-B43CF368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79DF31C-C2B6-6A79-40A0-2C7542D11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850463"/>
              </p:ext>
            </p:extLst>
          </p:nvPr>
        </p:nvGraphicFramePr>
        <p:xfrm>
          <a:off x="241300" y="1715132"/>
          <a:ext cx="106045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1063">
                  <a:extLst>
                    <a:ext uri="{9D8B030D-6E8A-4147-A177-3AD203B41FA5}">
                      <a16:colId xmlns:a16="http://schemas.microsoft.com/office/drawing/2014/main" val="3820440564"/>
                    </a:ext>
                  </a:extLst>
                </a:gridCol>
                <a:gridCol w="2290737">
                  <a:extLst>
                    <a:ext uri="{9D8B030D-6E8A-4147-A177-3AD203B41FA5}">
                      <a16:colId xmlns:a16="http://schemas.microsoft.com/office/drawing/2014/main" val="1351219558"/>
                    </a:ext>
                  </a:extLst>
                </a:gridCol>
                <a:gridCol w="2120900">
                  <a:extLst>
                    <a:ext uri="{9D8B030D-6E8A-4147-A177-3AD203B41FA5}">
                      <a16:colId xmlns:a16="http://schemas.microsoft.com/office/drawing/2014/main" val="541461884"/>
                    </a:ext>
                  </a:extLst>
                </a:gridCol>
                <a:gridCol w="2120900">
                  <a:extLst>
                    <a:ext uri="{9D8B030D-6E8A-4147-A177-3AD203B41FA5}">
                      <a16:colId xmlns:a16="http://schemas.microsoft.com/office/drawing/2014/main" val="3808464818"/>
                    </a:ext>
                  </a:extLst>
                </a:gridCol>
                <a:gridCol w="2120900">
                  <a:extLst>
                    <a:ext uri="{9D8B030D-6E8A-4147-A177-3AD203B41FA5}">
                      <a16:colId xmlns:a16="http://schemas.microsoft.com/office/drawing/2014/main" val="1967986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# Iterations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Programs Rejected by the STCs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Program Crash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Miscompilation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Bug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440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TACO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236K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14.4K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5,758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600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Finch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1,619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56144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58F0515-D4C2-739D-A128-A7DB0EC4D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522" y="3275324"/>
            <a:ext cx="5945978" cy="33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1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599" y="611517"/>
            <a:ext cx="7991475" cy="657854"/>
          </a:xfrm>
        </p:spPr>
        <p:txBody>
          <a:bodyPr>
            <a:normAutofit/>
          </a:bodyPr>
          <a:lstStyle/>
          <a:p>
            <a:r>
              <a:rPr lang="en-US" sz="3200" dirty="0"/>
              <a:t>Future Work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DBE6233-75E9-40D1-968F-58CA9AD0FF5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641598" y="1851421"/>
            <a:ext cx="8432801" cy="2549129"/>
          </a:xfrm>
        </p:spPr>
        <p:txBody>
          <a:bodyPr>
            <a:noAutofit/>
          </a:bodyPr>
          <a:lstStyle/>
          <a:p>
            <a:pPr lvl="1"/>
            <a:r>
              <a:rPr lang="en-US" sz="2400" dirty="0"/>
              <a:t>Increase the fuzz testing period.</a:t>
            </a:r>
          </a:p>
          <a:p>
            <a:pPr lvl="1"/>
            <a:r>
              <a:rPr lang="en-US" sz="2400" dirty="0"/>
              <a:t>Integrate MLIR Sparse Dialect and </a:t>
            </a:r>
            <a:r>
              <a:rPr lang="en-US" sz="2400" dirty="0" err="1"/>
              <a:t>PyTorch</a:t>
            </a:r>
            <a:r>
              <a:rPr lang="en-US" sz="2400" dirty="0"/>
              <a:t> Sparse.</a:t>
            </a:r>
          </a:p>
          <a:p>
            <a:pPr lvl="1"/>
            <a:r>
              <a:rPr lang="en-US" sz="2400" dirty="0"/>
              <a:t>Introduce tensor transpose-based mutation operator.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5BE26-8B92-5F9F-2F58-CD1492317772}"/>
              </a:ext>
            </a:extLst>
          </p:cNvPr>
          <p:cNvSpPr txBox="1"/>
          <p:nvPr/>
        </p:nvSpPr>
        <p:spPr>
          <a:xfrm>
            <a:off x="1981200" y="5119696"/>
            <a:ext cx="315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A(</a:t>
            </a:r>
            <a:r>
              <a:rPr lang="en-US" sz="2400" dirty="0" err="1"/>
              <a:t>i,j</a:t>
            </a:r>
            <a:r>
              <a:rPr lang="en-US" sz="2400" dirty="0"/>
              <a:t>) = B(</a:t>
            </a:r>
            <a:r>
              <a:rPr lang="en-US" sz="2400" dirty="0" err="1"/>
              <a:t>i,k</a:t>
            </a:r>
            <a:r>
              <a:rPr lang="en-US" sz="2400" dirty="0"/>
              <a:t>) * C(</a:t>
            </a:r>
            <a:r>
              <a:rPr lang="en-US" sz="2400" dirty="0" err="1"/>
              <a:t>k,j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45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6F9D3-B403-684D-5B05-6F6288532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7F66E-DB63-EDC0-DCBF-4105E1E8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599" y="611517"/>
            <a:ext cx="7991475" cy="657854"/>
          </a:xfrm>
        </p:spPr>
        <p:txBody>
          <a:bodyPr>
            <a:normAutofit/>
          </a:bodyPr>
          <a:lstStyle/>
          <a:p>
            <a:r>
              <a:rPr lang="en-US" sz="3200" dirty="0"/>
              <a:t>Future Work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B49C5EC3-A29B-C6B4-0304-C340F57EC59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641598" y="1851421"/>
            <a:ext cx="8432801" cy="2549129"/>
          </a:xfrm>
        </p:spPr>
        <p:txBody>
          <a:bodyPr>
            <a:noAutofit/>
          </a:bodyPr>
          <a:lstStyle/>
          <a:p>
            <a:pPr lvl="1"/>
            <a:r>
              <a:rPr lang="en-US" sz="2400" dirty="0"/>
              <a:t>Increase the fuzz testing period.</a:t>
            </a:r>
          </a:p>
          <a:p>
            <a:pPr lvl="1"/>
            <a:r>
              <a:rPr lang="en-US" sz="2400" dirty="0"/>
              <a:t>Integrate MLIR Sparse Dialect and </a:t>
            </a:r>
            <a:r>
              <a:rPr lang="en-US" sz="2400" dirty="0" err="1"/>
              <a:t>PyTorch</a:t>
            </a:r>
            <a:r>
              <a:rPr lang="en-US" sz="2400" dirty="0"/>
              <a:t> Sparse.</a:t>
            </a:r>
          </a:p>
          <a:p>
            <a:pPr lvl="1"/>
            <a:r>
              <a:rPr lang="en-US" sz="2400" dirty="0"/>
              <a:t>Introduce tensor transpose-based mutation operator.</a:t>
            </a:r>
          </a:p>
          <a:p>
            <a:pPr lvl="1"/>
            <a:r>
              <a:rPr lang="en-US" sz="2400" dirty="0"/>
              <a:t>Evaluate the generation algorithm with modern context-sensitive program generators.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4A76C-B90B-F2E7-7BFD-D7069D91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51EBC0-977B-3E3D-CF1B-355BD4964D4F}"/>
              </a:ext>
            </a:extLst>
          </p:cNvPr>
          <p:cNvSpPr txBox="1"/>
          <p:nvPr/>
        </p:nvSpPr>
        <p:spPr>
          <a:xfrm>
            <a:off x="1981200" y="5119696"/>
            <a:ext cx="315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A(</a:t>
            </a:r>
            <a:r>
              <a:rPr lang="en-US" sz="2400" dirty="0" err="1"/>
              <a:t>i,j</a:t>
            </a:r>
            <a:r>
              <a:rPr lang="en-US" sz="2400" dirty="0"/>
              <a:t>) = </a:t>
            </a:r>
            <a:r>
              <a:rPr lang="en-US" sz="2400" dirty="0">
                <a:solidFill>
                  <a:schemeClr val="bg1"/>
                </a:solidFill>
                <a:highlight>
                  <a:srgbClr val="FF0000"/>
                </a:highlight>
              </a:rPr>
              <a:t>B(</a:t>
            </a:r>
            <a:r>
              <a:rPr lang="en-US" sz="2400" dirty="0" err="1">
                <a:solidFill>
                  <a:schemeClr val="bg1"/>
                </a:solidFill>
                <a:highlight>
                  <a:srgbClr val="FF0000"/>
                </a:highlight>
              </a:rPr>
              <a:t>i,k</a:t>
            </a:r>
            <a:r>
              <a:rPr lang="en-US" sz="2400" dirty="0">
                <a:solidFill>
                  <a:schemeClr val="bg1"/>
                </a:solidFill>
                <a:highlight>
                  <a:srgbClr val="FF0000"/>
                </a:highlight>
              </a:rPr>
              <a:t>)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/>
              <a:t>* C(</a:t>
            </a:r>
            <a:r>
              <a:rPr lang="en-US" sz="2400" dirty="0" err="1"/>
              <a:t>k,j</a:t>
            </a:r>
            <a:r>
              <a:rPr lang="en-US" sz="24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C7EA5-4767-1A23-957E-429A913E9E5E}"/>
              </a:ext>
            </a:extLst>
          </p:cNvPr>
          <p:cNvSpPr txBox="1"/>
          <p:nvPr/>
        </p:nvSpPr>
        <p:spPr>
          <a:xfrm>
            <a:off x="7857981" y="5132396"/>
            <a:ext cx="3502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ighlight>
                  <a:srgbClr val="FF0000"/>
                </a:highlight>
              </a:rPr>
              <a:t>B</a:t>
            </a:r>
            <a:r>
              <a:rPr lang="en-US" sz="2400" baseline="30000" dirty="0">
                <a:solidFill>
                  <a:schemeClr val="bg1"/>
                </a:solidFill>
                <a:highlight>
                  <a:srgbClr val="FF0000"/>
                </a:highlight>
              </a:rPr>
              <a:t>T</a:t>
            </a:r>
            <a:r>
              <a:rPr lang="en-US" sz="2400" dirty="0"/>
              <a:t> </a:t>
            </a:r>
          </a:p>
          <a:p>
            <a:r>
              <a:rPr lang="en-US" sz="2400" dirty="0"/>
              <a:t>A(</a:t>
            </a:r>
            <a:r>
              <a:rPr lang="en-US" sz="2400" dirty="0" err="1"/>
              <a:t>i,j</a:t>
            </a:r>
            <a:r>
              <a:rPr lang="en-US" sz="2400" dirty="0"/>
              <a:t>) = </a:t>
            </a:r>
            <a:r>
              <a:rPr lang="en-US" sz="2400" dirty="0">
                <a:solidFill>
                  <a:schemeClr val="bg1"/>
                </a:solidFill>
                <a:highlight>
                  <a:srgbClr val="FF0000"/>
                </a:highlight>
              </a:rPr>
              <a:t>B</a:t>
            </a:r>
            <a:r>
              <a:rPr lang="en-US" sz="2400" baseline="30000" dirty="0">
                <a:solidFill>
                  <a:schemeClr val="bg1"/>
                </a:solidFill>
                <a:highlight>
                  <a:srgbClr val="FF0000"/>
                </a:highlight>
              </a:rPr>
              <a:t>T</a:t>
            </a:r>
            <a:r>
              <a:rPr lang="en-US" sz="2400" dirty="0">
                <a:solidFill>
                  <a:schemeClr val="bg1"/>
                </a:solidFill>
                <a:highlight>
                  <a:srgbClr val="FF0000"/>
                </a:highlight>
              </a:rPr>
              <a:t>(</a:t>
            </a:r>
            <a:r>
              <a:rPr lang="en-US" sz="2400" dirty="0" err="1">
                <a:solidFill>
                  <a:schemeClr val="bg1"/>
                </a:solidFill>
                <a:highlight>
                  <a:srgbClr val="FF0000"/>
                </a:highlight>
              </a:rPr>
              <a:t>k,i</a:t>
            </a:r>
            <a:r>
              <a:rPr lang="en-US" sz="2400" dirty="0">
                <a:solidFill>
                  <a:schemeClr val="bg1"/>
                </a:solidFill>
                <a:highlight>
                  <a:srgbClr val="FF0000"/>
                </a:highlight>
              </a:rPr>
              <a:t>)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/>
              <a:t>* C(</a:t>
            </a:r>
            <a:r>
              <a:rPr lang="en-US" sz="2400" dirty="0" err="1"/>
              <a:t>k,j</a:t>
            </a:r>
            <a:r>
              <a:rPr lang="en-US" sz="2400" dirty="0"/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D04692-89CC-C790-55E7-F9AA63AB6668}"/>
              </a:ext>
            </a:extLst>
          </p:cNvPr>
          <p:cNvCxnSpPr/>
          <p:nvPr/>
        </p:nvCxnSpPr>
        <p:spPr>
          <a:xfrm>
            <a:off x="5190981" y="5397439"/>
            <a:ext cx="2159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9CC3-E5C7-3CC9-AEA6-073F3A217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955"/>
            <a:ext cx="12192000" cy="644846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C1751-F8CC-6B7F-7221-AB0E5650C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08546D-BE7B-5979-2DDF-2B02F2858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59" y="1309329"/>
            <a:ext cx="5160447" cy="23006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217E91-E4AB-E767-110F-267CF74BD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118" y="1309328"/>
            <a:ext cx="2638139" cy="23006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5CFD3D-BD1B-388A-32F8-ED2F363AA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718" y="4098797"/>
            <a:ext cx="5272400" cy="21809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D44F9D-0B46-0183-A684-A3E6196A8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3257" y="1309328"/>
            <a:ext cx="3682068" cy="23006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D614FA-C8ED-D767-2BA2-20B0D0B3AD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5024" y="4810125"/>
            <a:ext cx="6029325" cy="97073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4A25E7-C322-09B4-E770-51A97EDB6361}"/>
              </a:ext>
            </a:extLst>
          </p:cNvPr>
          <p:cNvCxnSpPr/>
          <p:nvPr/>
        </p:nvCxnSpPr>
        <p:spPr>
          <a:xfrm>
            <a:off x="5791200" y="970726"/>
            <a:ext cx="0" cy="57031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0AAC93-F96A-D15F-781B-FBB883E764C8}"/>
              </a:ext>
            </a:extLst>
          </p:cNvPr>
          <p:cNvCxnSpPr>
            <a:cxnSpLocks/>
          </p:cNvCxnSpPr>
          <p:nvPr/>
        </p:nvCxnSpPr>
        <p:spPr>
          <a:xfrm>
            <a:off x="0" y="3974687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DB0780-1362-35FA-8786-7E05607D3A58}"/>
              </a:ext>
            </a:extLst>
          </p:cNvPr>
          <p:cNvCxnSpPr>
            <a:cxnSpLocks/>
          </p:cNvCxnSpPr>
          <p:nvPr/>
        </p:nvCxnSpPr>
        <p:spPr>
          <a:xfrm>
            <a:off x="8443257" y="970726"/>
            <a:ext cx="0" cy="30039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843C681-6637-ACF7-119C-F03E37491C85}"/>
              </a:ext>
            </a:extLst>
          </p:cNvPr>
          <p:cNvSpPr txBox="1"/>
          <p:nvPr/>
        </p:nvSpPr>
        <p:spPr>
          <a:xfrm>
            <a:off x="8929686" y="6075143"/>
            <a:ext cx="2249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Kabilan Mahathevan</a:t>
            </a:r>
          </a:p>
          <a:p>
            <a:r>
              <a:rPr lang="en-US" dirty="0"/>
              <a:t>kabilan@vt.edu</a:t>
            </a:r>
          </a:p>
        </p:txBody>
      </p:sp>
    </p:spTree>
    <p:extLst>
      <p:ext uri="{BB962C8B-B14F-4D97-AF65-F5344CB8AC3E}">
        <p14:creationId xmlns:p14="http://schemas.microsoft.com/office/powerpoint/2010/main" val="218109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B0ADB-527F-A58C-9372-D8502ED6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D15D6A-0A43-7C0B-D62C-7DFBF273458A}"/>
              </a:ext>
            </a:extLst>
          </p:cNvPr>
          <p:cNvSpPr txBox="1"/>
          <p:nvPr/>
        </p:nvSpPr>
        <p:spPr>
          <a:xfrm>
            <a:off x="5428573" y="295275"/>
            <a:ext cx="1334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Tensors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8388F84-B97A-E58A-F348-D3CF0E3083ED}"/>
              </a:ext>
            </a:extLst>
          </p:cNvPr>
          <p:cNvGrpSpPr/>
          <p:nvPr/>
        </p:nvGrpSpPr>
        <p:grpSpPr>
          <a:xfrm>
            <a:off x="788628" y="1129487"/>
            <a:ext cx="2783842" cy="2275382"/>
            <a:chOff x="788628" y="1129487"/>
            <a:chExt cx="2783842" cy="227538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F348424-F811-E2E4-4BCC-AD1C17DF39C1}"/>
                </a:ext>
              </a:extLst>
            </p:cNvPr>
            <p:cNvGrpSpPr/>
            <p:nvPr/>
          </p:nvGrpSpPr>
          <p:grpSpPr>
            <a:xfrm>
              <a:off x="1581150" y="1895475"/>
              <a:ext cx="1266825" cy="637857"/>
              <a:chOff x="2066925" y="1304925"/>
              <a:chExt cx="1266825" cy="637857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373FFE9-295E-C706-EB3C-443990E9B8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21705" t="36970" r="21818" b="37424"/>
              <a:stretch>
                <a:fillRect/>
              </a:stretch>
            </p:blipFill>
            <p:spPr>
              <a:xfrm>
                <a:off x="2076450" y="1304925"/>
                <a:ext cx="1257300" cy="427533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7C8010-3FEB-9791-BC58-52FFE8CB6A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66925" y="1665783"/>
                <a:ext cx="12332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Amazon Review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5749327-24AF-8BD9-66B4-480EC5C141DD}"/>
                </a:ext>
              </a:extLst>
            </p:cNvPr>
            <p:cNvGrpSpPr/>
            <p:nvPr/>
          </p:nvGrpSpPr>
          <p:grpSpPr>
            <a:xfrm>
              <a:off x="2242747" y="2537322"/>
              <a:ext cx="1329723" cy="840743"/>
              <a:chOff x="2738047" y="2089647"/>
              <a:chExt cx="1329723" cy="84074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3C2755C-E3C3-4007-A6F0-E9AE9ECB2E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38047" y="2468725"/>
                <a:ext cx="13297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err="1"/>
                  <a:t>Spatio</a:t>
                </a:r>
                <a:r>
                  <a:rPr lang="en-US" sz="1200" dirty="0"/>
                  <a:t>-Temporal </a:t>
                </a:r>
              </a:p>
              <a:p>
                <a:pPr algn="ctr"/>
                <a:r>
                  <a:rPr lang="en-US" sz="1200" dirty="0"/>
                  <a:t>Data</a:t>
                </a: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945E68D-D8C2-17B5-514A-63F46AE96D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2467" y="2089647"/>
                <a:ext cx="1080884" cy="379078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D268F9A-2843-3EE3-C36F-BDDD9E1565FF}"/>
                </a:ext>
              </a:extLst>
            </p:cNvPr>
            <p:cNvGrpSpPr/>
            <p:nvPr/>
          </p:nvGrpSpPr>
          <p:grpSpPr>
            <a:xfrm>
              <a:off x="788628" y="2537321"/>
              <a:ext cx="1223092" cy="867548"/>
              <a:chOff x="941028" y="2089646"/>
              <a:chExt cx="1223092" cy="86754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2741D5C-D781-1C0C-A714-AE13CC1FF6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18906" t="18409" r="19402" b="19402"/>
              <a:stretch>
                <a:fillRect/>
              </a:stretch>
            </p:blipFill>
            <p:spPr>
              <a:xfrm>
                <a:off x="1274064" y="2089646"/>
                <a:ext cx="614171" cy="619124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3ECD308-EED2-7572-1B7C-761E205F57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1028" y="2680195"/>
                <a:ext cx="12230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User Comments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4D2DD4C-0D1C-5F32-3C94-EC7234F2DDF2}"/>
                </a:ext>
              </a:extLst>
            </p:cNvPr>
            <p:cNvSpPr txBox="1"/>
            <p:nvPr/>
          </p:nvSpPr>
          <p:spPr>
            <a:xfrm>
              <a:off x="1456647" y="1129487"/>
              <a:ext cx="16664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Data Analytics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AA72536-A47E-DDBE-01CB-20FE7E0EA69C}"/>
              </a:ext>
            </a:extLst>
          </p:cNvPr>
          <p:cNvGrpSpPr/>
          <p:nvPr/>
        </p:nvGrpSpPr>
        <p:grpSpPr>
          <a:xfrm>
            <a:off x="4362450" y="1117527"/>
            <a:ext cx="3622338" cy="2401642"/>
            <a:chOff x="4362450" y="1117527"/>
            <a:chExt cx="3622338" cy="240164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9E37D81-C553-E715-72D9-33847955E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62450" y="1816670"/>
              <a:ext cx="3622338" cy="170249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11B2FEB-E8CE-24B8-66CE-E7BF467BFACF}"/>
                </a:ext>
              </a:extLst>
            </p:cNvPr>
            <p:cNvSpPr txBox="1"/>
            <p:nvPr/>
          </p:nvSpPr>
          <p:spPr>
            <a:xfrm>
              <a:off x="4982123" y="1117527"/>
              <a:ext cx="20489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Machine Learning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91423A1-7706-F2D3-06E7-CF561535A253}"/>
              </a:ext>
            </a:extLst>
          </p:cNvPr>
          <p:cNvGrpSpPr/>
          <p:nvPr/>
        </p:nvGrpSpPr>
        <p:grpSpPr>
          <a:xfrm>
            <a:off x="8601351" y="1129487"/>
            <a:ext cx="3306401" cy="2007908"/>
            <a:chOff x="8601351" y="1129487"/>
            <a:chExt cx="3306401" cy="200790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DB3FB01-CB89-7EBE-501E-8428FF12C3DD}"/>
                </a:ext>
              </a:extLst>
            </p:cNvPr>
            <p:cNvSpPr txBox="1"/>
            <p:nvPr/>
          </p:nvSpPr>
          <p:spPr>
            <a:xfrm>
              <a:off x="8771201" y="1129487"/>
              <a:ext cx="23287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Scientific Computing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0A8E9D0-C92F-88A6-D4A1-C58011DFCD22}"/>
                </a:ext>
              </a:extLst>
            </p:cNvPr>
            <p:cNvGrpSpPr/>
            <p:nvPr/>
          </p:nvGrpSpPr>
          <p:grpSpPr>
            <a:xfrm>
              <a:off x="8601351" y="1742404"/>
              <a:ext cx="1567686" cy="1394991"/>
              <a:chOff x="8753751" y="1742404"/>
              <a:chExt cx="1567686" cy="1394991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B8A50D36-9CED-BCAF-4830-F16BA47633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53751" y="1742404"/>
                <a:ext cx="1504674" cy="1008132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6908930-DD2E-1FF6-2012-EF0D7E5AF2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91851" y="2706508"/>
                <a:ext cx="152958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/>
                  <a:t>Quantum Many-body </a:t>
                </a:r>
              </a:p>
              <a:p>
                <a:pPr algn="ctr"/>
                <a:r>
                  <a:rPr lang="en-US" sz="1100" dirty="0"/>
                  <a:t>system</a:t>
                </a: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555EA95-B8FE-DE8C-C1E0-C05579182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59050" y="1751508"/>
              <a:ext cx="1423245" cy="100813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546A071-6DBA-1338-A99C-8A63AC0316AD}"/>
                </a:ext>
              </a:extLst>
            </p:cNvPr>
            <p:cNvSpPr txBox="1">
              <a:spLocks/>
            </p:cNvSpPr>
            <p:nvPr/>
          </p:nvSpPr>
          <p:spPr>
            <a:xfrm>
              <a:off x="10322062" y="2750536"/>
              <a:ext cx="15856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CFD Airflow Simulation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9F0BF2B-24EE-92EC-61A7-D12D6522A13F}"/>
              </a:ext>
            </a:extLst>
          </p:cNvPr>
          <p:cNvGrpSpPr/>
          <p:nvPr/>
        </p:nvGrpSpPr>
        <p:grpSpPr>
          <a:xfrm>
            <a:off x="657225" y="4610100"/>
            <a:ext cx="11025070" cy="1438276"/>
            <a:chOff x="657225" y="4610100"/>
            <a:chExt cx="11025070" cy="1438276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E0955511-2450-285E-C744-49AA7A61902E}"/>
                </a:ext>
              </a:extLst>
            </p:cNvPr>
            <p:cNvSpPr>
              <a:spLocks/>
            </p:cNvSpPr>
            <p:nvPr/>
          </p:nvSpPr>
          <p:spPr>
            <a:xfrm>
              <a:off x="657225" y="4610100"/>
              <a:ext cx="11025070" cy="143827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3CD718E-B899-B9B2-69AB-8ECB332C4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6054" y="4976375"/>
              <a:ext cx="895053" cy="710359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9D0BF29-F4CD-4C48-43C6-FB02D4733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55987" y="4938078"/>
              <a:ext cx="706388" cy="74550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9D83549-5A3F-0627-D8C1-BAAD08B17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04870" y="4872714"/>
              <a:ext cx="731084" cy="905859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F34A35B-94E6-66B3-B647-698209C7E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t="31168" b="31679"/>
            <a:stretch>
              <a:fillRect/>
            </a:stretch>
          </p:blipFill>
          <p:spPr>
            <a:xfrm>
              <a:off x="6228799" y="4910814"/>
              <a:ext cx="1464620" cy="544156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AA7663B-E3C8-0C25-2BDC-0C0577BC3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3499" y="4861774"/>
              <a:ext cx="1431089" cy="71554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BA71BEA2-F2BE-15DE-E999-27911624C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948862" y="4892114"/>
              <a:ext cx="1431090" cy="643991"/>
            </a:xfrm>
            <a:prstGeom prst="rect">
              <a:avLst/>
            </a:prstGeom>
          </p:spPr>
        </p:pic>
      </p:grpSp>
      <p:sp>
        <p:nvSpPr>
          <p:cNvPr id="60" name="Right Brace 59">
            <a:extLst>
              <a:ext uri="{FF2B5EF4-FFF2-40B4-BE49-F238E27FC236}">
                <a16:creationId xmlns:a16="http://schemas.microsoft.com/office/drawing/2014/main" id="{4AEEA029-E54F-11AD-7D4E-E3ADD1691FB8}"/>
              </a:ext>
            </a:extLst>
          </p:cNvPr>
          <p:cNvSpPr/>
          <p:nvPr/>
        </p:nvSpPr>
        <p:spPr>
          <a:xfrm rot="5400000">
            <a:off x="5895261" y="-1529420"/>
            <a:ext cx="905859" cy="1111912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6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73B3A-44FE-077F-E3E3-644EBCC22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5B80C-7674-CC81-2B46-885B8DA3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67009E-7BA1-A55C-7671-6C24FEBAC784}"/>
              </a:ext>
            </a:extLst>
          </p:cNvPr>
          <p:cNvSpPr txBox="1"/>
          <p:nvPr/>
        </p:nvSpPr>
        <p:spPr>
          <a:xfrm>
            <a:off x="4858417" y="295275"/>
            <a:ext cx="2330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Sparse Tensors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6171E4-A410-A1A6-FF20-4F4407A8BD7F}"/>
              </a:ext>
            </a:extLst>
          </p:cNvPr>
          <p:cNvGrpSpPr/>
          <p:nvPr/>
        </p:nvGrpSpPr>
        <p:grpSpPr>
          <a:xfrm>
            <a:off x="1581150" y="1895475"/>
            <a:ext cx="1266825" cy="637857"/>
            <a:chOff x="2066925" y="1304925"/>
            <a:chExt cx="1266825" cy="63785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15B0D78-A2F1-C56C-A0B9-060DA4839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1705" t="36970" r="21818" b="37424"/>
            <a:stretch>
              <a:fillRect/>
            </a:stretch>
          </p:blipFill>
          <p:spPr>
            <a:xfrm>
              <a:off x="2076450" y="1304925"/>
              <a:ext cx="1257300" cy="42753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38D30C-588E-59EA-3C47-779A90F17C06}"/>
                </a:ext>
              </a:extLst>
            </p:cNvPr>
            <p:cNvSpPr txBox="1">
              <a:spLocks/>
            </p:cNvSpPr>
            <p:nvPr/>
          </p:nvSpPr>
          <p:spPr>
            <a:xfrm>
              <a:off x="2066925" y="1665783"/>
              <a:ext cx="12332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Amazon Review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83C4E7-D625-3050-52E9-0802DDF9E509}"/>
              </a:ext>
            </a:extLst>
          </p:cNvPr>
          <p:cNvGrpSpPr/>
          <p:nvPr/>
        </p:nvGrpSpPr>
        <p:grpSpPr>
          <a:xfrm>
            <a:off x="2242747" y="2537322"/>
            <a:ext cx="1329723" cy="840743"/>
            <a:chOff x="2738047" y="2089647"/>
            <a:chExt cx="1329723" cy="8407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52D0C6-3449-D812-9D32-17DB2DAACEBB}"/>
                </a:ext>
              </a:extLst>
            </p:cNvPr>
            <p:cNvSpPr txBox="1">
              <a:spLocks/>
            </p:cNvSpPr>
            <p:nvPr/>
          </p:nvSpPr>
          <p:spPr>
            <a:xfrm>
              <a:off x="2738047" y="2468725"/>
              <a:ext cx="13297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/>
                <a:t>Spatio</a:t>
              </a:r>
              <a:r>
                <a:rPr lang="en-US" sz="1200" dirty="0"/>
                <a:t>-Temporal </a:t>
              </a:r>
            </a:p>
            <a:p>
              <a:pPr algn="ctr"/>
              <a:r>
                <a:rPr lang="en-US" sz="1200" dirty="0"/>
                <a:t>Data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05F05D7-814F-2F6B-8DC1-908D4591B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62467" y="2089647"/>
              <a:ext cx="1080884" cy="379078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C04B0D-EE65-067E-D983-DD35F19B7888}"/>
              </a:ext>
            </a:extLst>
          </p:cNvPr>
          <p:cNvGrpSpPr/>
          <p:nvPr/>
        </p:nvGrpSpPr>
        <p:grpSpPr>
          <a:xfrm>
            <a:off x="788628" y="2537321"/>
            <a:ext cx="1223092" cy="867548"/>
            <a:chOff x="941028" y="2089646"/>
            <a:chExt cx="1223092" cy="86754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8428D63-C0B9-321C-E2A9-F7E31D14D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8906" t="18409" r="19402" b="19402"/>
            <a:stretch>
              <a:fillRect/>
            </a:stretch>
          </p:blipFill>
          <p:spPr>
            <a:xfrm>
              <a:off x="1274064" y="2089646"/>
              <a:ext cx="614171" cy="61912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6150A1-C4A2-E66F-7CE0-74468165A1CB}"/>
                </a:ext>
              </a:extLst>
            </p:cNvPr>
            <p:cNvSpPr txBox="1">
              <a:spLocks/>
            </p:cNvSpPr>
            <p:nvPr/>
          </p:nvSpPr>
          <p:spPr>
            <a:xfrm>
              <a:off x="941028" y="2680195"/>
              <a:ext cx="12230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User Comments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3A608F0-DE0B-3B05-31DC-91EDAE9D3748}"/>
              </a:ext>
            </a:extLst>
          </p:cNvPr>
          <p:cNvSpPr txBox="1"/>
          <p:nvPr/>
        </p:nvSpPr>
        <p:spPr>
          <a:xfrm>
            <a:off x="1456647" y="1129487"/>
            <a:ext cx="1666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Analytics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6DC939-A91D-9C20-05FE-4EC7E98A31B2}"/>
              </a:ext>
            </a:extLst>
          </p:cNvPr>
          <p:cNvGrpSpPr/>
          <p:nvPr/>
        </p:nvGrpSpPr>
        <p:grpSpPr>
          <a:xfrm>
            <a:off x="1910610" y="3328062"/>
            <a:ext cx="2919712" cy="2875697"/>
            <a:chOff x="1910610" y="3328062"/>
            <a:chExt cx="2919712" cy="287569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71816D0-5473-92ED-EE8F-1AB46286C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14436" y="4086432"/>
              <a:ext cx="2015886" cy="17479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59373F-384C-1A4D-9084-89CF3085B08C}"/>
                </a:ext>
              </a:extLst>
            </p:cNvPr>
            <p:cNvSpPr txBox="1"/>
            <p:nvPr/>
          </p:nvSpPr>
          <p:spPr>
            <a:xfrm>
              <a:off x="3190635" y="5834427"/>
              <a:ext cx="11884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3-D Tensor</a:t>
              </a:r>
            </a:p>
          </p:txBody>
        </p:sp>
        <p:sp>
          <p:nvSpPr>
            <p:cNvPr id="11" name="Arrow: Bent 10">
              <a:extLst>
                <a:ext uri="{FF2B5EF4-FFF2-40B4-BE49-F238E27FC236}">
                  <a16:creationId xmlns:a16="http://schemas.microsoft.com/office/drawing/2014/main" id="{4A5F9C11-2EF8-29E6-958E-5D8BF2157994}"/>
                </a:ext>
              </a:extLst>
            </p:cNvPr>
            <p:cNvSpPr/>
            <p:nvPr/>
          </p:nvSpPr>
          <p:spPr>
            <a:xfrm rot="20498012" flipV="1">
              <a:off x="1910610" y="3328062"/>
              <a:ext cx="578324" cy="2344868"/>
            </a:xfrm>
            <a:prstGeom prst="ben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0FEC48D-149C-5753-A414-F93E9BD5F4AD}"/>
              </a:ext>
            </a:extLst>
          </p:cNvPr>
          <p:cNvSpPr txBox="1"/>
          <p:nvPr/>
        </p:nvSpPr>
        <p:spPr>
          <a:xfrm>
            <a:off x="4858417" y="4622862"/>
            <a:ext cx="3910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81.9 Exabytes of 3-D tensor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34.92 GB of NNZ.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2AEA04-4428-9052-1EE2-226ED465BB09}"/>
              </a:ext>
            </a:extLst>
          </p:cNvPr>
          <p:cNvSpPr txBox="1"/>
          <p:nvPr/>
        </p:nvSpPr>
        <p:spPr>
          <a:xfrm>
            <a:off x="5649535" y="1197343"/>
            <a:ext cx="216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Compressed Formats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2097D8-F215-9FBF-EBEF-3DDA59149771}"/>
              </a:ext>
            </a:extLst>
          </p:cNvPr>
          <p:cNvSpPr txBox="1"/>
          <p:nvPr/>
        </p:nvSpPr>
        <p:spPr>
          <a:xfrm>
            <a:off x="6266425" y="1765629"/>
            <a:ext cx="56863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CSR			            1 x 1 x 1 =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CSC			            2 x 2 x 2 =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			            3 x 3 x 3 = 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CSF			            4 x 4 x 4 = 64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BSR			            5 x 5 x 5 = 125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			            6 x 6 x 6 = 216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BCSR			            7 x 7 x 7 = 343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			            8 x 8 x 8 = 512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				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D8E2A4C-49A8-2333-CE3B-28D963FF6E3F}"/>
                  </a:ext>
                </a:extLst>
              </p:cNvPr>
              <p:cNvSpPr txBox="1"/>
              <p:nvPr/>
            </p:nvSpPr>
            <p:spPr>
              <a:xfrm>
                <a:off x="9236442" y="1096984"/>
                <a:ext cx="2604816" cy="668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GeMM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)</a:t>
                </a:r>
              </a:p>
              <a:p>
                <a:pPr algn="ctr"/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# Program Variants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D8E2A4C-49A8-2333-CE3B-28D963FF6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442" y="1096984"/>
                <a:ext cx="2604816" cy="668645"/>
              </a:xfrm>
              <a:prstGeom prst="rect">
                <a:avLst/>
              </a:prstGeom>
              <a:blipFill>
                <a:blip r:embed="rId7"/>
                <a:stretch>
                  <a:fillRect l="-1874" t="-65455" r="-1874" b="-5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 descr="Crown with solid fill">
            <a:extLst>
              <a:ext uri="{FF2B5EF4-FFF2-40B4-BE49-F238E27FC236}">
                <a16:creationId xmlns:a16="http://schemas.microsoft.com/office/drawing/2014/main" id="{1EE48496-6D26-96B9-9F50-80B3293BEC9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082100">
            <a:off x="7664451" y="5045618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F55C51-9BF0-047A-0A41-3BBE57C0F9A0}"/>
              </a:ext>
            </a:extLst>
          </p:cNvPr>
          <p:cNvSpPr txBox="1"/>
          <p:nvPr/>
        </p:nvSpPr>
        <p:spPr>
          <a:xfrm>
            <a:off x="8299147" y="5903455"/>
            <a:ext cx="3313728" cy="400110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Sparse Tensor Compilers (STC)</a:t>
            </a:r>
          </a:p>
        </p:txBody>
      </p:sp>
    </p:spTree>
    <p:extLst>
      <p:ext uri="{BB962C8B-B14F-4D97-AF65-F5344CB8AC3E}">
        <p14:creationId xmlns:p14="http://schemas.microsoft.com/office/powerpoint/2010/main" val="89012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E0EF8-77F1-AD0B-2180-22A2ADEC6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7EC663-CDC4-E90F-7D87-A18418B7E033}"/>
              </a:ext>
            </a:extLst>
          </p:cNvPr>
          <p:cNvSpPr>
            <a:spLocks/>
          </p:cNvSpPr>
          <p:nvPr/>
        </p:nvSpPr>
        <p:spPr>
          <a:xfrm>
            <a:off x="2620395" y="1102825"/>
            <a:ext cx="7079314" cy="53686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5A288-2824-D4EB-A442-F7BA289D29B8}"/>
              </a:ext>
            </a:extLst>
          </p:cNvPr>
          <p:cNvSpPr txBox="1"/>
          <p:nvPr/>
        </p:nvSpPr>
        <p:spPr>
          <a:xfrm>
            <a:off x="0" y="27875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Metamorphic Testing</a:t>
            </a:r>
          </a:p>
        </p:txBody>
      </p:sp>
      <p:pic>
        <p:nvPicPr>
          <p:cNvPr id="4" name="Graphic 3" descr="Paper outline">
            <a:extLst>
              <a:ext uri="{FF2B5EF4-FFF2-40B4-BE49-F238E27FC236}">
                <a16:creationId xmlns:a16="http://schemas.microsoft.com/office/drawing/2014/main" id="{DB5211D7-7D04-1749-74C2-2162DD6F62B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8996" y="1792134"/>
            <a:ext cx="698908" cy="698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F24F75-CBF4-BE9D-AB9D-24F9F9A82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973" y="3297363"/>
            <a:ext cx="954159" cy="954159"/>
          </a:xfrm>
          <a:prstGeom prst="rect">
            <a:avLst/>
          </a:prstGeom>
        </p:spPr>
      </p:pic>
      <p:pic>
        <p:nvPicPr>
          <p:cNvPr id="9" name="Graphic 8" descr="Paper outline">
            <a:extLst>
              <a:ext uri="{FF2B5EF4-FFF2-40B4-BE49-F238E27FC236}">
                <a16:creationId xmlns:a16="http://schemas.microsoft.com/office/drawing/2014/main" id="{CE0F6C51-2B13-4718-427E-698B85620A9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5059" y="3420653"/>
            <a:ext cx="698908" cy="698908"/>
          </a:xfrm>
          <a:prstGeom prst="rect">
            <a:avLst/>
          </a:prstGeom>
        </p:spPr>
      </p:pic>
      <p:pic>
        <p:nvPicPr>
          <p:cNvPr id="10" name="Graphic 9" descr="Paper outline">
            <a:extLst>
              <a:ext uri="{FF2B5EF4-FFF2-40B4-BE49-F238E27FC236}">
                <a16:creationId xmlns:a16="http://schemas.microsoft.com/office/drawing/2014/main" id="{08F6E394-AC93-DBF8-B2BB-947D643F543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03165" y="4787912"/>
            <a:ext cx="769377" cy="7693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A019A1-FD5E-4972-402B-26D8048173CC}"/>
              </a:ext>
            </a:extLst>
          </p:cNvPr>
          <p:cNvSpPr txBox="1"/>
          <p:nvPr/>
        </p:nvSpPr>
        <p:spPr>
          <a:xfrm rot="5400000">
            <a:off x="8284458" y="2520615"/>
            <a:ext cx="485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E03420-5389-8D27-1958-19B67304533A}"/>
              </a:ext>
            </a:extLst>
          </p:cNvPr>
          <p:cNvSpPr txBox="1"/>
          <p:nvPr/>
        </p:nvSpPr>
        <p:spPr>
          <a:xfrm rot="5400000">
            <a:off x="8307913" y="4106698"/>
            <a:ext cx="48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3" name="Graphic 12" descr="Web design with solid fill">
            <a:extLst>
              <a:ext uri="{FF2B5EF4-FFF2-40B4-BE49-F238E27FC236}">
                <a16:creationId xmlns:a16="http://schemas.microsoft.com/office/drawing/2014/main" id="{4536F951-3B47-B273-DC22-168697CC402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4265" y="1897023"/>
            <a:ext cx="698907" cy="698907"/>
          </a:xfrm>
          <a:prstGeom prst="rect">
            <a:avLst/>
          </a:prstGeom>
        </p:spPr>
      </p:pic>
      <p:pic>
        <p:nvPicPr>
          <p:cNvPr id="14" name="Graphic 13" descr="Web design with solid fill">
            <a:extLst>
              <a:ext uri="{FF2B5EF4-FFF2-40B4-BE49-F238E27FC236}">
                <a16:creationId xmlns:a16="http://schemas.microsoft.com/office/drawing/2014/main" id="{177F7F46-CD46-3286-06F3-35F1FE3BCE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2104" y="3402828"/>
            <a:ext cx="743230" cy="743230"/>
          </a:xfrm>
          <a:prstGeom prst="rect">
            <a:avLst/>
          </a:prstGeom>
        </p:spPr>
      </p:pic>
      <p:pic>
        <p:nvPicPr>
          <p:cNvPr id="15" name="Graphic 14" descr="Web design with solid fill">
            <a:extLst>
              <a:ext uri="{FF2B5EF4-FFF2-40B4-BE49-F238E27FC236}">
                <a16:creationId xmlns:a16="http://schemas.microsoft.com/office/drawing/2014/main" id="{B9FA8871-0D58-7D78-E00E-4A80FA772F2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79115" y="4949300"/>
            <a:ext cx="706219" cy="7062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75C6C6-CB1D-D346-647A-D9D97F2B0613}"/>
              </a:ext>
            </a:extLst>
          </p:cNvPr>
          <p:cNvSpPr txBox="1"/>
          <p:nvPr/>
        </p:nvSpPr>
        <p:spPr>
          <a:xfrm rot="5400000">
            <a:off x="3685881" y="2639919"/>
            <a:ext cx="48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18D2FA-2B42-9D66-11D8-66283BB7046A}"/>
              </a:ext>
            </a:extLst>
          </p:cNvPr>
          <p:cNvSpPr txBox="1"/>
          <p:nvPr/>
        </p:nvSpPr>
        <p:spPr>
          <a:xfrm rot="5400000">
            <a:off x="3689336" y="4255936"/>
            <a:ext cx="48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=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BFCEA453-11E2-9E47-7296-B70A0C62C4CC}"/>
              </a:ext>
            </a:extLst>
          </p:cNvPr>
          <p:cNvCxnSpPr>
            <a:cxnSpLocks/>
            <a:stCxn id="13" idx="3"/>
            <a:endCxn id="8" idx="0"/>
          </p:cNvCxnSpPr>
          <p:nvPr/>
        </p:nvCxnSpPr>
        <p:spPr>
          <a:xfrm>
            <a:off x="4263172" y="2246477"/>
            <a:ext cx="1896881" cy="10508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7A043EC6-83A2-A717-F57C-907025F59422}"/>
              </a:ext>
            </a:extLst>
          </p:cNvPr>
          <p:cNvCxnSpPr>
            <a:cxnSpLocks/>
            <a:stCxn id="14" idx="3"/>
            <a:endCxn id="8" idx="1"/>
          </p:cNvCxnSpPr>
          <p:nvPr/>
        </p:nvCxnSpPr>
        <p:spPr>
          <a:xfrm>
            <a:off x="4285334" y="3774443"/>
            <a:ext cx="1397639" cy="12700"/>
          </a:xfrm>
          <a:prstGeom prst="bentConnector3">
            <a:avLst>
              <a:gd name="adj1" fmla="val -88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56E7414E-D5BF-097B-7F7D-C4823DA7C8AC}"/>
              </a:ext>
            </a:extLst>
          </p:cNvPr>
          <p:cNvCxnSpPr>
            <a:cxnSpLocks/>
            <a:stCxn id="15" idx="3"/>
            <a:endCxn id="8" idx="2"/>
          </p:cNvCxnSpPr>
          <p:nvPr/>
        </p:nvCxnSpPr>
        <p:spPr>
          <a:xfrm flipV="1">
            <a:off x="4285334" y="4251522"/>
            <a:ext cx="1874719" cy="105088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AC2084B-1808-6833-2A20-B34D6D20AFBE}"/>
              </a:ext>
            </a:extLst>
          </p:cNvPr>
          <p:cNvCxnSpPr>
            <a:cxnSpLocks/>
            <a:stCxn id="8" idx="3"/>
            <a:endCxn id="4" idx="1"/>
          </p:cNvCxnSpPr>
          <p:nvPr/>
        </p:nvCxnSpPr>
        <p:spPr>
          <a:xfrm flipV="1">
            <a:off x="6637132" y="2141588"/>
            <a:ext cx="1511864" cy="1632855"/>
          </a:xfrm>
          <a:prstGeom prst="bentConnector3">
            <a:avLst>
              <a:gd name="adj1" fmla="val 5172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7B217093-385E-07E5-9916-E2107F010C3E}"/>
              </a:ext>
            </a:extLst>
          </p:cNvPr>
          <p:cNvCxnSpPr>
            <a:cxnSpLocks/>
            <a:stCxn id="29" idx="3"/>
            <a:endCxn id="9" idx="1"/>
          </p:cNvCxnSpPr>
          <p:nvPr/>
        </p:nvCxnSpPr>
        <p:spPr>
          <a:xfrm flipV="1">
            <a:off x="6621725" y="3770107"/>
            <a:ext cx="1553334" cy="1641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0AD10FAC-0300-E70A-1D25-14B822468BD3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6637132" y="3774443"/>
            <a:ext cx="1566033" cy="139815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E13B852-5729-9BE0-E349-A98CBDB877F7}"/>
              </a:ext>
            </a:extLst>
          </p:cNvPr>
          <p:cNvSpPr/>
          <p:nvPr/>
        </p:nvSpPr>
        <p:spPr>
          <a:xfrm>
            <a:off x="5717834" y="3346925"/>
            <a:ext cx="903891" cy="879197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29F389-207B-DAE5-A750-07B5278FAC2D}"/>
              </a:ext>
            </a:extLst>
          </p:cNvPr>
          <p:cNvSpPr txBox="1"/>
          <p:nvPr/>
        </p:nvSpPr>
        <p:spPr>
          <a:xfrm>
            <a:off x="666498" y="2107050"/>
            <a:ext cx="1638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Seed Program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F2E459-0D27-107D-3530-A22F3CE4D333}"/>
              </a:ext>
            </a:extLst>
          </p:cNvPr>
          <p:cNvCxnSpPr>
            <a:cxnSpLocks/>
          </p:cNvCxnSpPr>
          <p:nvPr/>
        </p:nvCxnSpPr>
        <p:spPr>
          <a:xfrm flipV="1">
            <a:off x="2461811" y="2307105"/>
            <a:ext cx="10058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Left Brace 23">
            <a:extLst>
              <a:ext uri="{FF2B5EF4-FFF2-40B4-BE49-F238E27FC236}">
                <a16:creationId xmlns:a16="http://schemas.microsoft.com/office/drawing/2014/main" id="{09F4DB62-519D-00B7-4851-6CE7C3E8AFEB}"/>
              </a:ext>
            </a:extLst>
          </p:cNvPr>
          <p:cNvSpPr/>
          <p:nvPr/>
        </p:nvSpPr>
        <p:spPr>
          <a:xfrm>
            <a:off x="3219449" y="3432650"/>
            <a:ext cx="369189" cy="224683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CAFF05-AF12-9674-93DB-1637836794D3}"/>
              </a:ext>
            </a:extLst>
          </p:cNvPr>
          <p:cNvSpPr txBox="1"/>
          <p:nvPr/>
        </p:nvSpPr>
        <p:spPr>
          <a:xfrm>
            <a:off x="229656" y="4334129"/>
            <a:ext cx="2220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Equivalent Program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3AABF32-70C5-51D5-68DC-982F210715FA}"/>
              </a:ext>
            </a:extLst>
          </p:cNvPr>
          <p:cNvCxnSpPr>
            <a:cxnSpLocks/>
          </p:cNvCxnSpPr>
          <p:nvPr/>
        </p:nvCxnSpPr>
        <p:spPr>
          <a:xfrm>
            <a:off x="2426778" y="4552581"/>
            <a:ext cx="7164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3AECD24-1A5B-220A-F0FA-28C25EBCA3A8}"/>
              </a:ext>
            </a:extLst>
          </p:cNvPr>
          <p:cNvCxnSpPr>
            <a:cxnSpLocks/>
          </p:cNvCxnSpPr>
          <p:nvPr/>
        </p:nvCxnSpPr>
        <p:spPr>
          <a:xfrm flipH="1">
            <a:off x="8912067" y="2154288"/>
            <a:ext cx="10972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0971D80-016D-A4A2-6B09-1F4947948DA4}"/>
              </a:ext>
            </a:extLst>
          </p:cNvPr>
          <p:cNvSpPr txBox="1"/>
          <p:nvPr/>
        </p:nvSpPr>
        <p:spPr>
          <a:xfrm>
            <a:off x="9986288" y="1942485"/>
            <a:ext cx="2037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 Output</a:t>
            </a:r>
          </a:p>
        </p:txBody>
      </p:sp>
    </p:spTree>
    <p:extLst>
      <p:ext uri="{BB962C8B-B14F-4D97-AF65-F5344CB8AC3E}">
        <p14:creationId xmlns:p14="http://schemas.microsoft.com/office/powerpoint/2010/main" val="132387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12" grpId="0"/>
      <p:bldP spid="16" grpId="0"/>
      <p:bldP spid="17" grpId="0"/>
      <p:bldP spid="29" grpId="0" animBg="1"/>
      <p:bldP spid="5" grpId="0"/>
      <p:bldP spid="24" grpId="0" animBg="1"/>
      <p:bldP spid="26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7CDAB-B984-238E-C2E6-55F186E08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194BFB0-FB86-6B20-8029-742501DF2113}"/>
              </a:ext>
            </a:extLst>
          </p:cNvPr>
          <p:cNvSpPr txBox="1">
            <a:spLocks/>
          </p:cNvSpPr>
          <p:nvPr/>
        </p:nvSpPr>
        <p:spPr>
          <a:xfrm>
            <a:off x="10373350" y="6356349"/>
            <a:ext cx="987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BC3255-CA68-90A5-4DE7-4721F75C9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2502310"/>
            <a:ext cx="9916150" cy="41017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4EA53A-6BFC-FC5F-6347-AD633ED733E3}"/>
              </a:ext>
            </a:extLst>
          </p:cNvPr>
          <p:cNvSpPr/>
          <p:nvPr/>
        </p:nvSpPr>
        <p:spPr>
          <a:xfrm>
            <a:off x="2656381" y="3787677"/>
            <a:ext cx="1866900" cy="13487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1DC165-C7E3-6BF2-B704-C519AD31DFE7}"/>
              </a:ext>
            </a:extLst>
          </p:cNvPr>
          <p:cNvSpPr/>
          <p:nvPr/>
        </p:nvSpPr>
        <p:spPr>
          <a:xfrm>
            <a:off x="1358901" y="2381737"/>
            <a:ext cx="9508226" cy="25309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0EA8E9-7252-DB97-D764-EF45836288CC}"/>
              </a:ext>
            </a:extLst>
          </p:cNvPr>
          <p:cNvSpPr/>
          <p:nvPr/>
        </p:nvSpPr>
        <p:spPr>
          <a:xfrm>
            <a:off x="4380406" y="3787677"/>
            <a:ext cx="6355080" cy="1965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A5BD62-FDE0-0244-BD0B-64295033F5EB}"/>
              </a:ext>
            </a:extLst>
          </p:cNvPr>
          <p:cNvSpPr/>
          <p:nvPr/>
        </p:nvSpPr>
        <p:spPr>
          <a:xfrm>
            <a:off x="4829032" y="4912698"/>
            <a:ext cx="6211067" cy="16914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10FF17-099C-3761-5C3E-60EFDE368554}"/>
              </a:ext>
            </a:extLst>
          </p:cNvPr>
          <p:cNvSpPr/>
          <p:nvPr/>
        </p:nvSpPr>
        <p:spPr>
          <a:xfrm>
            <a:off x="1358901" y="5958304"/>
            <a:ext cx="3547285" cy="7631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69BA04-8242-5AC4-24BA-79C13470FD68}"/>
              </a:ext>
            </a:extLst>
          </p:cNvPr>
          <p:cNvSpPr/>
          <p:nvPr/>
        </p:nvSpPr>
        <p:spPr>
          <a:xfrm>
            <a:off x="803147" y="4726484"/>
            <a:ext cx="653367" cy="1231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41C36-C5BF-1D7B-7808-57DD3BD18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8247EF-45F0-9479-521B-B54A1748DF14}"/>
              </a:ext>
            </a:extLst>
          </p:cNvPr>
          <p:cNvSpPr txBox="1"/>
          <p:nvPr/>
        </p:nvSpPr>
        <p:spPr>
          <a:xfrm>
            <a:off x="3961313" y="285750"/>
            <a:ext cx="4269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Metamorphic Testing </a:t>
            </a:r>
            <a:r>
              <a:rPr lang="en-US" sz="2800" dirty="0"/>
              <a:t>STCs</a:t>
            </a:r>
            <a:endParaRPr lang="en-US" sz="28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E5E0AB-A148-BA61-F2DC-494A8683BBF6}"/>
              </a:ext>
            </a:extLst>
          </p:cNvPr>
          <p:cNvSpPr txBox="1"/>
          <p:nvPr/>
        </p:nvSpPr>
        <p:spPr>
          <a:xfrm>
            <a:off x="593760" y="1044195"/>
            <a:ext cx="1638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Seed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68A07A7-C74B-0461-9E3C-6D214BEA37C5}"/>
                  </a:ext>
                </a:extLst>
              </p:cNvPr>
              <p:cNvSpPr/>
              <p:nvPr/>
            </p:nvSpPr>
            <p:spPr>
              <a:xfrm>
                <a:off x="5027160" y="1362075"/>
                <a:ext cx="6783705" cy="35642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TACO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– </a:t>
                </a:r>
                <a:r>
                  <a:rPr lang="en-US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ensor </a:t>
                </a:r>
                <a:r>
                  <a:rPr lang="en-US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lgebra </a:t>
                </a:r>
                <a:r>
                  <a:rPr lang="en-US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  <a:r>
                  <a:rPr lang="en-US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mpiler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r>
                  <a:rPr lang="en-US" sz="14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main() {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IndexVar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i,j,k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;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Tensor&lt;</a:t>
                </a:r>
                <a:r>
                  <a:rPr lang="en-US" sz="14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double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&gt; A(“</a:t>
                </a:r>
                <a:r>
                  <a:rPr lang="en-US" sz="1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A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”, {5,5}, Format({Dense, Sparse})); </a:t>
                </a:r>
                <a:r>
                  <a:rPr lang="en-US" sz="1400" dirty="0">
                    <a:solidFill>
                      <a:srgbClr val="00B050"/>
                    </a:solidFill>
                    <a:latin typeface="Consolas" panose="020B0609020204030204" pitchFamily="49" charset="0"/>
                  </a:rPr>
                  <a:t>// CSR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Tensor&lt;</a:t>
                </a:r>
                <a:r>
                  <a:rPr lang="en-US" sz="14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double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&gt; B(“</a:t>
                </a:r>
                <a:r>
                  <a:rPr lang="en-US" sz="1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B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”, {5,5}, Format({Dense, Sparse})); </a:t>
                </a:r>
                <a:r>
                  <a:rPr lang="en-US" sz="1400" dirty="0">
                    <a:solidFill>
                      <a:srgbClr val="00B050"/>
                    </a:solidFill>
                    <a:latin typeface="Consolas" panose="020B0609020204030204" pitchFamily="49" charset="0"/>
                  </a:rPr>
                  <a:t>// CSR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Tensor&lt;</a:t>
                </a:r>
                <a:r>
                  <a:rPr lang="en-US" sz="14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double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&gt; C(“</a:t>
                </a:r>
                <a:r>
                  <a:rPr lang="en-US" sz="1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C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”, {5,5}, Format({Dense, Sparse})); </a:t>
                </a:r>
                <a:r>
                  <a:rPr lang="en-US" sz="1400" dirty="0">
                    <a:solidFill>
                      <a:srgbClr val="00B050"/>
                    </a:solidFill>
                    <a:latin typeface="Consolas" panose="020B0609020204030204" pitchFamily="49" charset="0"/>
                  </a:rPr>
                  <a:t>// CSR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……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……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A(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i,j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) = B(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i,k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) * C(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k,j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);			</a:t>
                </a:r>
                <a:r>
                  <a:rPr lang="en-US" sz="1400" dirty="0">
                    <a:solidFill>
                      <a:srgbClr val="00B050"/>
                    </a:solidFill>
                    <a:latin typeface="Consolas" panose="020B0609020204030204" pitchFamily="49" charset="0"/>
                  </a:rPr>
                  <a:t>// </a:t>
                </a:r>
                <a:r>
                  <a:rPr lang="en-US" sz="1400" dirty="0" err="1">
                    <a:solidFill>
                      <a:srgbClr val="00B050"/>
                    </a:solidFill>
                    <a:latin typeface="Consolas" panose="020B0609020204030204" pitchFamily="49" charset="0"/>
                  </a:rPr>
                  <a:t>Einsum</a:t>
                </a:r>
                <a:endParaRPr lang="en-US" sz="1400" dirty="0">
                  <a:solidFill>
                    <a:srgbClr val="00B050"/>
                  </a:solidFill>
                  <a:latin typeface="Consolas" panose="020B0609020204030204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……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……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</a:t>
                </a:r>
                <a:r>
                  <a:rPr lang="en-US" sz="14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return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0;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68A07A7-C74B-0461-9E3C-6D214BEA37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160" y="1362075"/>
                <a:ext cx="6783705" cy="3564265"/>
              </a:xfrm>
              <a:prstGeom prst="rect">
                <a:avLst/>
              </a:prstGeom>
              <a:blipFill>
                <a:blip r:embed="rId4"/>
                <a:stretch>
                  <a:fillRect l="-809" t="-95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1EADBDF1-F7CE-FBFD-746C-209EFEB0787B}"/>
              </a:ext>
            </a:extLst>
          </p:cNvPr>
          <p:cNvCxnSpPr>
            <a:cxnSpLocks/>
          </p:cNvCxnSpPr>
          <p:nvPr/>
        </p:nvCxnSpPr>
        <p:spPr>
          <a:xfrm>
            <a:off x="939801" y="1409278"/>
            <a:ext cx="419100" cy="292541"/>
          </a:xfrm>
          <a:prstGeom prst="bentConnector3">
            <a:avLst>
              <a:gd name="adj1" fmla="val 758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E5CEEF5-81AC-B4D1-F534-0C0C31C8CE17}"/>
              </a:ext>
            </a:extLst>
          </p:cNvPr>
          <p:cNvSpPr txBox="1"/>
          <p:nvPr/>
        </p:nvSpPr>
        <p:spPr>
          <a:xfrm>
            <a:off x="1493696" y="1488405"/>
            <a:ext cx="2831288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 Program Generator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5DE94-9B42-8A16-DCC9-9577FBADF0AA}"/>
              </a:ext>
            </a:extLst>
          </p:cNvPr>
          <p:cNvSpPr txBox="1"/>
          <p:nvPr/>
        </p:nvSpPr>
        <p:spPr>
          <a:xfrm>
            <a:off x="588136" y="1907939"/>
            <a:ext cx="2321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Equivalent Programs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4E9D48D1-B496-17E9-17E9-2F247E4367E7}"/>
              </a:ext>
            </a:extLst>
          </p:cNvPr>
          <p:cNvCxnSpPr>
            <a:cxnSpLocks/>
          </p:cNvCxnSpPr>
          <p:nvPr/>
        </p:nvCxnSpPr>
        <p:spPr>
          <a:xfrm>
            <a:off x="934177" y="2273022"/>
            <a:ext cx="419100" cy="292541"/>
          </a:xfrm>
          <a:prstGeom prst="bentConnector3">
            <a:avLst>
              <a:gd name="adj1" fmla="val 758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BD4FDCD-1FE3-44B5-61C0-65943547CB15}"/>
              </a:ext>
            </a:extLst>
          </p:cNvPr>
          <p:cNvSpPr txBox="1"/>
          <p:nvPr/>
        </p:nvSpPr>
        <p:spPr>
          <a:xfrm>
            <a:off x="1488072" y="2352149"/>
            <a:ext cx="2831288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Mutation Operator</a:t>
            </a:r>
          </a:p>
        </p:txBody>
      </p:sp>
    </p:spTree>
    <p:extLst>
      <p:ext uri="{BB962C8B-B14F-4D97-AF65-F5344CB8AC3E}">
        <p14:creationId xmlns:p14="http://schemas.microsoft.com/office/powerpoint/2010/main" val="37392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2" grpId="0"/>
      <p:bldP spid="28" grpId="0" uiExpand="1" build="allAtOnce" animBg="1"/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602D2-31C4-0415-F69A-ECEE6E5D4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270BEC5-CB27-D7C8-80F1-438C8F85C9A4}"/>
              </a:ext>
            </a:extLst>
          </p:cNvPr>
          <p:cNvSpPr txBox="1">
            <a:spLocks/>
          </p:cNvSpPr>
          <p:nvPr/>
        </p:nvSpPr>
        <p:spPr>
          <a:xfrm>
            <a:off x="10373350" y="6356349"/>
            <a:ext cx="987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C39F8-0B8D-3F16-158F-CB3F01FFC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2502310"/>
            <a:ext cx="9916150" cy="41017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5B56F6-D181-D2F4-0741-7CDD4EA517F4}"/>
              </a:ext>
            </a:extLst>
          </p:cNvPr>
          <p:cNvSpPr/>
          <p:nvPr/>
        </p:nvSpPr>
        <p:spPr>
          <a:xfrm>
            <a:off x="2656381" y="3787677"/>
            <a:ext cx="1866900" cy="13487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131747-7A4B-9404-EDE1-1639A7252555}"/>
              </a:ext>
            </a:extLst>
          </p:cNvPr>
          <p:cNvSpPr/>
          <p:nvPr/>
        </p:nvSpPr>
        <p:spPr>
          <a:xfrm>
            <a:off x="1358901" y="2381737"/>
            <a:ext cx="9508226" cy="23447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CACDF9-8BE5-9986-71C6-76999A702FC7}"/>
              </a:ext>
            </a:extLst>
          </p:cNvPr>
          <p:cNvSpPr/>
          <p:nvPr/>
        </p:nvSpPr>
        <p:spPr>
          <a:xfrm>
            <a:off x="4380406" y="3787677"/>
            <a:ext cx="6355080" cy="9388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E7FF9B-6C2B-F176-31FF-818D8D9D7C3F}"/>
              </a:ext>
            </a:extLst>
          </p:cNvPr>
          <p:cNvSpPr/>
          <p:nvPr/>
        </p:nvSpPr>
        <p:spPr>
          <a:xfrm>
            <a:off x="6630211" y="4629150"/>
            <a:ext cx="4409888" cy="19749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AB3095-5FB9-9866-8EB2-D6C2416AC306}"/>
              </a:ext>
            </a:extLst>
          </p:cNvPr>
          <p:cNvSpPr/>
          <p:nvPr/>
        </p:nvSpPr>
        <p:spPr>
          <a:xfrm>
            <a:off x="1358901" y="5958304"/>
            <a:ext cx="5397499" cy="7631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DD3B24-74A1-CBE7-B049-7815AAD6E1B1}"/>
              </a:ext>
            </a:extLst>
          </p:cNvPr>
          <p:cNvSpPr/>
          <p:nvPr/>
        </p:nvSpPr>
        <p:spPr>
          <a:xfrm>
            <a:off x="803147" y="4726484"/>
            <a:ext cx="653367" cy="1231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80190-0529-EE27-5AD7-98BECF22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771809-C38E-3C38-325D-4C268CBC3D28}"/>
              </a:ext>
            </a:extLst>
          </p:cNvPr>
          <p:cNvSpPr txBox="1"/>
          <p:nvPr/>
        </p:nvSpPr>
        <p:spPr>
          <a:xfrm>
            <a:off x="3961313" y="285750"/>
            <a:ext cx="4269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Metamorphic Testing </a:t>
            </a:r>
            <a:r>
              <a:rPr lang="en-US" sz="2800" dirty="0"/>
              <a:t>STCs</a:t>
            </a:r>
            <a:endParaRPr lang="en-US" sz="28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0AACDC3-A330-D624-41F8-4C5A0FADAD80}"/>
                  </a:ext>
                </a:extLst>
              </p:cNvPr>
              <p:cNvSpPr/>
              <p:nvPr/>
            </p:nvSpPr>
            <p:spPr>
              <a:xfrm>
                <a:off x="5027160" y="1362075"/>
                <a:ext cx="6783705" cy="35642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TACO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– </a:t>
                </a:r>
                <a:r>
                  <a:rPr lang="en-US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ensor </a:t>
                </a:r>
                <a:r>
                  <a:rPr lang="en-US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lgebra </a:t>
                </a:r>
                <a:r>
                  <a:rPr lang="en-US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  <a:r>
                  <a:rPr lang="en-US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mpiler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r>
                  <a:rPr lang="en-US" sz="14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main() {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IndexVar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i,j,k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;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Tensor&lt;</a:t>
                </a:r>
                <a:r>
                  <a:rPr lang="en-US" sz="14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double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&gt; A(“</a:t>
                </a:r>
                <a:r>
                  <a:rPr lang="en-US" sz="1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A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”, {5,5}, Format({Dense, Sparse})); </a:t>
                </a:r>
                <a:r>
                  <a:rPr lang="en-US" sz="1400" dirty="0">
                    <a:solidFill>
                      <a:srgbClr val="00B050"/>
                    </a:solidFill>
                    <a:latin typeface="Consolas" panose="020B0609020204030204" pitchFamily="49" charset="0"/>
                  </a:rPr>
                  <a:t>// CSR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Tensor&lt;</a:t>
                </a:r>
                <a:r>
                  <a:rPr lang="en-US" sz="14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double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&gt; B(“</a:t>
                </a:r>
                <a:r>
                  <a:rPr lang="en-US" sz="1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B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”, {5,5}, Format({Dense, Sparse})); </a:t>
                </a:r>
                <a:r>
                  <a:rPr lang="en-US" sz="1400" dirty="0">
                    <a:solidFill>
                      <a:srgbClr val="00B050"/>
                    </a:solidFill>
                    <a:latin typeface="Consolas" panose="020B0609020204030204" pitchFamily="49" charset="0"/>
                  </a:rPr>
                  <a:t>// CSR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Tensor&lt;</a:t>
                </a:r>
                <a:r>
                  <a:rPr lang="en-US" sz="14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double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&gt; C(“</a:t>
                </a:r>
                <a:r>
                  <a:rPr lang="en-US" sz="1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C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”, {5,5}, Format({Dense, Sparse})); </a:t>
                </a:r>
                <a:r>
                  <a:rPr lang="en-US" sz="1400" dirty="0">
                    <a:solidFill>
                      <a:srgbClr val="00B050"/>
                    </a:solidFill>
                    <a:latin typeface="Consolas" panose="020B0609020204030204" pitchFamily="49" charset="0"/>
                  </a:rPr>
                  <a:t>// CSR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……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……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A(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i,j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) = B(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i,k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) * C(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k,j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);			</a:t>
                </a:r>
                <a:r>
                  <a:rPr lang="en-US" sz="1400" dirty="0">
                    <a:solidFill>
                      <a:srgbClr val="00B050"/>
                    </a:solidFill>
                    <a:latin typeface="Consolas" panose="020B0609020204030204" pitchFamily="49" charset="0"/>
                  </a:rPr>
                  <a:t>// </a:t>
                </a:r>
                <a:r>
                  <a:rPr lang="en-US" sz="1400" dirty="0" err="1">
                    <a:solidFill>
                      <a:srgbClr val="00B050"/>
                    </a:solidFill>
                    <a:latin typeface="Consolas" panose="020B0609020204030204" pitchFamily="49" charset="0"/>
                  </a:rPr>
                  <a:t>Einsum</a:t>
                </a:r>
                <a:endParaRPr lang="en-US" sz="1400" dirty="0">
                  <a:solidFill>
                    <a:srgbClr val="00B050"/>
                  </a:solidFill>
                  <a:latin typeface="Consolas" panose="020B0609020204030204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……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……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</a:t>
                </a:r>
                <a:r>
                  <a:rPr lang="en-US" sz="14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return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0;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0AACDC3-A330-D624-41F8-4C5A0FADA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160" y="1362075"/>
                <a:ext cx="6783705" cy="3564265"/>
              </a:xfrm>
              <a:prstGeom prst="rect">
                <a:avLst/>
              </a:prstGeom>
              <a:blipFill>
                <a:blip r:embed="rId4"/>
                <a:stretch>
                  <a:fillRect l="-809" t="-95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D6751F58-9179-EED2-FBFE-4338D18222B7}"/>
              </a:ext>
            </a:extLst>
          </p:cNvPr>
          <p:cNvSpPr/>
          <p:nvPr/>
        </p:nvSpPr>
        <p:spPr>
          <a:xfrm>
            <a:off x="6126332" y="4629150"/>
            <a:ext cx="330906" cy="4818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169C4-0FCB-F19E-9BB5-C907D178EC1C}"/>
              </a:ext>
            </a:extLst>
          </p:cNvPr>
          <p:cNvSpPr txBox="1"/>
          <p:nvPr/>
        </p:nvSpPr>
        <p:spPr>
          <a:xfrm>
            <a:off x="1151900" y="2891115"/>
            <a:ext cx="38127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Equivalence Mutation Operator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Storage Format Heterogeneity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EF917-FB60-B98B-3C65-847580FCAF5F}"/>
              </a:ext>
            </a:extLst>
          </p:cNvPr>
          <p:cNvSpPr txBox="1"/>
          <p:nvPr/>
        </p:nvSpPr>
        <p:spPr>
          <a:xfrm>
            <a:off x="9378768" y="4433973"/>
            <a:ext cx="1208985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 -&gt; </a:t>
            </a:r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186726-8F43-0004-8176-BF9D4C071016}"/>
              </a:ext>
            </a:extLst>
          </p:cNvPr>
          <p:cNvSpPr txBox="1"/>
          <p:nvPr/>
        </p:nvSpPr>
        <p:spPr>
          <a:xfrm>
            <a:off x="593760" y="1044195"/>
            <a:ext cx="1638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Seed Program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E1D2F964-33D8-60F4-1378-C083D532292D}"/>
              </a:ext>
            </a:extLst>
          </p:cNvPr>
          <p:cNvCxnSpPr>
            <a:cxnSpLocks/>
          </p:cNvCxnSpPr>
          <p:nvPr/>
        </p:nvCxnSpPr>
        <p:spPr>
          <a:xfrm>
            <a:off x="939801" y="1409278"/>
            <a:ext cx="419100" cy="292541"/>
          </a:xfrm>
          <a:prstGeom prst="bentConnector3">
            <a:avLst>
              <a:gd name="adj1" fmla="val 758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D7E12D7-86D7-17CA-4405-B6EED353F82A}"/>
              </a:ext>
            </a:extLst>
          </p:cNvPr>
          <p:cNvSpPr txBox="1"/>
          <p:nvPr/>
        </p:nvSpPr>
        <p:spPr>
          <a:xfrm>
            <a:off x="1493696" y="1488405"/>
            <a:ext cx="2831288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 Program Generator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1C23B3-97AD-3A7D-E333-3342BE16422D}"/>
              </a:ext>
            </a:extLst>
          </p:cNvPr>
          <p:cNvSpPr txBox="1"/>
          <p:nvPr/>
        </p:nvSpPr>
        <p:spPr>
          <a:xfrm>
            <a:off x="588136" y="1907939"/>
            <a:ext cx="2321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Equivalent Programs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0F096EEF-E5C7-02C8-38C5-83CA39FC0D2D}"/>
              </a:ext>
            </a:extLst>
          </p:cNvPr>
          <p:cNvCxnSpPr>
            <a:cxnSpLocks/>
          </p:cNvCxnSpPr>
          <p:nvPr/>
        </p:nvCxnSpPr>
        <p:spPr>
          <a:xfrm>
            <a:off x="934177" y="2273022"/>
            <a:ext cx="419100" cy="292541"/>
          </a:xfrm>
          <a:prstGeom prst="bentConnector3">
            <a:avLst>
              <a:gd name="adj1" fmla="val 758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5E6DD17-A74E-3ABB-2CE5-FCDBDEE5C559}"/>
              </a:ext>
            </a:extLst>
          </p:cNvPr>
          <p:cNvSpPr txBox="1"/>
          <p:nvPr/>
        </p:nvSpPr>
        <p:spPr>
          <a:xfrm>
            <a:off x="1488072" y="2352149"/>
            <a:ext cx="2831288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Mutation Operator</a:t>
            </a:r>
          </a:p>
        </p:txBody>
      </p:sp>
    </p:spTree>
    <p:extLst>
      <p:ext uri="{BB962C8B-B14F-4D97-AF65-F5344CB8AC3E}">
        <p14:creationId xmlns:p14="http://schemas.microsoft.com/office/powerpoint/2010/main" val="153491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D8CA2-0E85-8A11-FF43-152F9613C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A04B829-6A74-E1F3-C3B1-20CA83351A7A}"/>
              </a:ext>
            </a:extLst>
          </p:cNvPr>
          <p:cNvSpPr txBox="1">
            <a:spLocks/>
          </p:cNvSpPr>
          <p:nvPr/>
        </p:nvSpPr>
        <p:spPr>
          <a:xfrm>
            <a:off x="10373350" y="6356349"/>
            <a:ext cx="987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4D7348-571C-8401-21B7-6F3DB7869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2502310"/>
            <a:ext cx="9916150" cy="41017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F2F3EE-F2FE-86BB-FB59-0F27A01218E4}"/>
              </a:ext>
            </a:extLst>
          </p:cNvPr>
          <p:cNvSpPr/>
          <p:nvPr/>
        </p:nvSpPr>
        <p:spPr>
          <a:xfrm>
            <a:off x="2656381" y="3787677"/>
            <a:ext cx="1866900" cy="13487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C92815-CE66-F7D3-807F-12CD73656F4E}"/>
              </a:ext>
            </a:extLst>
          </p:cNvPr>
          <p:cNvSpPr/>
          <p:nvPr/>
        </p:nvSpPr>
        <p:spPr>
          <a:xfrm>
            <a:off x="1358901" y="2381737"/>
            <a:ext cx="9508226" cy="23447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3215DF-EDF8-5265-9643-2262CA47F2A4}"/>
              </a:ext>
            </a:extLst>
          </p:cNvPr>
          <p:cNvSpPr/>
          <p:nvPr/>
        </p:nvSpPr>
        <p:spPr>
          <a:xfrm>
            <a:off x="4380406" y="3787677"/>
            <a:ext cx="6355080" cy="9388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BA59E8-FAF4-3476-91B0-588E4135223F}"/>
              </a:ext>
            </a:extLst>
          </p:cNvPr>
          <p:cNvSpPr/>
          <p:nvPr/>
        </p:nvSpPr>
        <p:spPr>
          <a:xfrm>
            <a:off x="6630211" y="4726484"/>
            <a:ext cx="4409888" cy="1877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57AE24-76C0-C7EE-6F41-7EE004C96580}"/>
              </a:ext>
            </a:extLst>
          </p:cNvPr>
          <p:cNvSpPr/>
          <p:nvPr/>
        </p:nvSpPr>
        <p:spPr>
          <a:xfrm>
            <a:off x="1358901" y="5958304"/>
            <a:ext cx="5397499" cy="7631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0E76DA-3210-7E9D-AEA5-570E30565C6B}"/>
              </a:ext>
            </a:extLst>
          </p:cNvPr>
          <p:cNvSpPr/>
          <p:nvPr/>
        </p:nvSpPr>
        <p:spPr>
          <a:xfrm>
            <a:off x="803147" y="4726484"/>
            <a:ext cx="653367" cy="1231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B4E9A6-6937-377C-56F2-2F3BB129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596D05-87E9-BABD-6BC9-B8FBB756BC95}"/>
              </a:ext>
            </a:extLst>
          </p:cNvPr>
          <p:cNvSpPr txBox="1"/>
          <p:nvPr/>
        </p:nvSpPr>
        <p:spPr>
          <a:xfrm>
            <a:off x="3961313" y="285750"/>
            <a:ext cx="4269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Metamorphic Testing </a:t>
            </a:r>
            <a:r>
              <a:rPr lang="en-US" sz="2800" dirty="0"/>
              <a:t>STCs</a:t>
            </a:r>
            <a:endParaRPr lang="en-US" sz="28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73D7388-C268-E2FC-31B8-B93C3772D9C3}"/>
                  </a:ext>
                </a:extLst>
              </p:cNvPr>
              <p:cNvSpPr/>
              <p:nvPr/>
            </p:nvSpPr>
            <p:spPr>
              <a:xfrm>
                <a:off x="5027160" y="1362075"/>
                <a:ext cx="6783705" cy="35642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TACO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– </a:t>
                </a:r>
                <a:r>
                  <a:rPr lang="en-US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ensor </a:t>
                </a:r>
                <a:r>
                  <a:rPr lang="en-US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lgebra </a:t>
                </a:r>
                <a:r>
                  <a:rPr lang="en-US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  <a:r>
                  <a:rPr lang="en-US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mpiler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r>
                  <a:rPr lang="en-US" sz="14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main() {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IndexVar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i,j,k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;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Tensor&lt;</a:t>
                </a:r>
                <a:r>
                  <a:rPr lang="en-US" sz="14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double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&gt; A(“</a:t>
                </a:r>
                <a:r>
                  <a:rPr lang="en-US" sz="1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A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”, {5,5}, Format({Dense, Sparse})); </a:t>
                </a:r>
                <a:r>
                  <a:rPr lang="en-US" sz="1400" dirty="0">
                    <a:solidFill>
                      <a:srgbClr val="00B050"/>
                    </a:solidFill>
                    <a:latin typeface="Consolas" panose="020B0609020204030204" pitchFamily="49" charset="0"/>
                  </a:rPr>
                  <a:t>// CSR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</a:t>
                </a:r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</a:rPr>
                  <a:t>Tensor&lt;double&gt; B(“B”, {5,5}, Format({Sparse, Dense})); // CSC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Tensor&lt;</a:t>
                </a:r>
                <a:r>
                  <a:rPr lang="en-US" sz="14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double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&gt; C(“</a:t>
                </a:r>
                <a:r>
                  <a:rPr lang="en-US" sz="1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C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”, {5,5}, Format({Dense, Sparse})); </a:t>
                </a:r>
                <a:r>
                  <a:rPr lang="en-US" sz="1400" dirty="0">
                    <a:solidFill>
                      <a:srgbClr val="00B050"/>
                    </a:solidFill>
                    <a:latin typeface="Consolas" panose="020B0609020204030204" pitchFamily="49" charset="0"/>
                  </a:rPr>
                  <a:t>// CSR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……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……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A(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i,j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) = B(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i,k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) * C(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k,j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);			</a:t>
                </a:r>
                <a:r>
                  <a:rPr lang="en-US" sz="1400" dirty="0">
                    <a:solidFill>
                      <a:srgbClr val="00B050"/>
                    </a:solidFill>
                    <a:latin typeface="Consolas" panose="020B0609020204030204" pitchFamily="49" charset="0"/>
                  </a:rPr>
                  <a:t>// </a:t>
                </a:r>
                <a:r>
                  <a:rPr lang="en-US" sz="1400" dirty="0" err="1">
                    <a:solidFill>
                      <a:srgbClr val="00B050"/>
                    </a:solidFill>
                    <a:latin typeface="Consolas" panose="020B0609020204030204" pitchFamily="49" charset="0"/>
                  </a:rPr>
                  <a:t>Einsum</a:t>
                </a:r>
                <a:endParaRPr lang="en-US" sz="1400" dirty="0">
                  <a:solidFill>
                    <a:srgbClr val="00B050"/>
                  </a:solidFill>
                  <a:latin typeface="Consolas" panose="020B0609020204030204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……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……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</a:t>
                </a:r>
                <a:r>
                  <a:rPr lang="en-US" sz="14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return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0;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73D7388-C268-E2FC-31B8-B93C3772D9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160" y="1362075"/>
                <a:ext cx="6783705" cy="3564265"/>
              </a:xfrm>
              <a:prstGeom prst="rect">
                <a:avLst/>
              </a:prstGeom>
              <a:blipFill>
                <a:blip r:embed="rId4"/>
                <a:stretch>
                  <a:fillRect l="-809" t="-95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79442D9-6EF3-98CC-4E21-FD96955E8CA8}"/>
              </a:ext>
            </a:extLst>
          </p:cNvPr>
          <p:cNvSpPr/>
          <p:nvPr/>
        </p:nvSpPr>
        <p:spPr>
          <a:xfrm>
            <a:off x="6126332" y="4622800"/>
            <a:ext cx="330906" cy="4882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DBA45-F6AB-971D-CC1F-E26885B55BDF}"/>
              </a:ext>
            </a:extLst>
          </p:cNvPr>
          <p:cNvSpPr txBox="1"/>
          <p:nvPr/>
        </p:nvSpPr>
        <p:spPr>
          <a:xfrm>
            <a:off x="9378768" y="4433973"/>
            <a:ext cx="1208985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 -&gt; </a:t>
            </a:r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74ADCC-C162-BB02-A193-A82051C3083A}"/>
              </a:ext>
            </a:extLst>
          </p:cNvPr>
          <p:cNvSpPr txBox="1"/>
          <p:nvPr/>
        </p:nvSpPr>
        <p:spPr>
          <a:xfrm>
            <a:off x="9371010" y="5421189"/>
            <a:ext cx="120577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 -&gt;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CSC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AE3BB37-731F-B93B-87CB-EB6DFAD8E44B}"/>
              </a:ext>
            </a:extLst>
          </p:cNvPr>
          <p:cNvCxnSpPr/>
          <p:nvPr/>
        </p:nvCxnSpPr>
        <p:spPr>
          <a:xfrm>
            <a:off x="10123712" y="4934827"/>
            <a:ext cx="0" cy="473195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00AF520-6F7B-DE59-5B4B-74C64699C23B}"/>
              </a:ext>
            </a:extLst>
          </p:cNvPr>
          <p:cNvSpPr txBox="1"/>
          <p:nvPr/>
        </p:nvSpPr>
        <p:spPr>
          <a:xfrm>
            <a:off x="1151900" y="2891115"/>
            <a:ext cx="38127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Equivalence Mutation Operator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Storage Format Heterogeneity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Algebraic Commutativity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657E67-6798-EEE4-3BBA-48BC1DA3C953}"/>
              </a:ext>
            </a:extLst>
          </p:cNvPr>
          <p:cNvSpPr txBox="1"/>
          <p:nvPr/>
        </p:nvSpPr>
        <p:spPr>
          <a:xfrm>
            <a:off x="593760" y="1044195"/>
            <a:ext cx="1638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Seed Program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9BF9E06-D952-6932-09AC-DF30836F53CC}"/>
              </a:ext>
            </a:extLst>
          </p:cNvPr>
          <p:cNvCxnSpPr>
            <a:cxnSpLocks/>
          </p:cNvCxnSpPr>
          <p:nvPr/>
        </p:nvCxnSpPr>
        <p:spPr>
          <a:xfrm>
            <a:off x="939801" y="1409278"/>
            <a:ext cx="419100" cy="292541"/>
          </a:xfrm>
          <a:prstGeom prst="bentConnector3">
            <a:avLst>
              <a:gd name="adj1" fmla="val 758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F78150C-109E-C781-01BF-5F5BCFE4EF0B}"/>
              </a:ext>
            </a:extLst>
          </p:cNvPr>
          <p:cNvSpPr txBox="1"/>
          <p:nvPr/>
        </p:nvSpPr>
        <p:spPr>
          <a:xfrm>
            <a:off x="1493696" y="1488405"/>
            <a:ext cx="2831288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 Program Generator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80E044-BE0D-2051-A82F-8BA4F49227A4}"/>
              </a:ext>
            </a:extLst>
          </p:cNvPr>
          <p:cNvSpPr txBox="1"/>
          <p:nvPr/>
        </p:nvSpPr>
        <p:spPr>
          <a:xfrm>
            <a:off x="588136" y="1907939"/>
            <a:ext cx="2321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Equivalent Programs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D34209DD-F8FF-AFDF-3CF1-6874B1251CFE}"/>
              </a:ext>
            </a:extLst>
          </p:cNvPr>
          <p:cNvCxnSpPr>
            <a:cxnSpLocks/>
          </p:cNvCxnSpPr>
          <p:nvPr/>
        </p:nvCxnSpPr>
        <p:spPr>
          <a:xfrm>
            <a:off x="934177" y="2273022"/>
            <a:ext cx="419100" cy="292541"/>
          </a:xfrm>
          <a:prstGeom prst="bentConnector3">
            <a:avLst>
              <a:gd name="adj1" fmla="val 758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1762771-9E02-BC01-0F2F-6DC746ED2586}"/>
              </a:ext>
            </a:extLst>
          </p:cNvPr>
          <p:cNvSpPr txBox="1"/>
          <p:nvPr/>
        </p:nvSpPr>
        <p:spPr>
          <a:xfrm>
            <a:off x="1488072" y="2352149"/>
            <a:ext cx="2831288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Mutation Operator</a:t>
            </a:r>
          </a:p>
        </p:txBody>
      </p:sp>
    </p:spTree>
    <p:extLst>
      <p:ext uri="{BB962C8B-B14F-4D97-AF65-F5344CB8AC3E}">
        <p14:creationId xmlns:p14="http://schemas.microsoft.com/office/powerpoint/2010/main" val="14200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3A578-55B0-526B-3FBF-385C8F647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170E5B0-F621-177F-8E4C-6FCA94BD1AF8}"/>
              </a:ext>
            </a:extLst>
          </p:cNvPr>
          <p:cNvSpPr txBox="1">
            <a:spLocks/>
          </p:cNvSpPr>
          <p:nvPr/>
        </p:nvSpPr>
        <p:spPr>
          <a:xfrm>
            <a:off x="10373350" y="6356349"/>
            <a:ext cx="987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52C332-0999-D8BA-5992-B023AE773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2502310"/>
            <a:ext cx="9916150" cy="41017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5AD8C3-2452-723A-EDAF-351F832367DB}"/>
              </a:ext>
            </a:extLst>
          </p:cNvPr>
          <p:cNvSpPr/>
          <p:nvPr/>
        </p:nvSpPr>
        <p:spPr>
          <a:xfrm>
            <a:off x="2656381" y="3787677"/>
            <a:ext cx="1866900" cy="13487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391782-1F3E-0C88-271F-8745042CC0C0}"/>
              </a:ext>
            </a:extLst>
          </p:cNvPr>
          <p:cNvSpPr/>
          <p:nvPr/>
        </p:nvSpPr>
        <p:spPr>
          <a:xfrm>
            <a:off x="1358901" y="2381737"/>
            <a:ext cx="9508226" cy="23447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D420F0-ACED-926C-04D4-CC01E3D196C7}"/>
              </a:ext>
            </a:extLst>
          </p:cNvPr>
          <p:cNvSpPr/>
          <p:nvPr/>
        </p:nvSpPr>
        <p:spPr>
          <a:xfrm>
            <a:off x="4380406" y="3787677"/>
            <a:ext cx="6355080" cy="9388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276E0F-E8A9-2299-F3F2-3EE9D9738ABB}"/>
              </a:ext>
            </a:extLst>
          </p:cNvPr>
          <p:cNvSpPr/>
          <p:nvPr/>
        </p:nvSpPr>
        <p:spPr>
          <a:xfrm>
            <a:off x="6630211" y="4726484"/>
            <a:ext cx="4409888" cy="1877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432B6A-01C2-F44B-816D-969EA9A90411}"/>
              </a:ext>
            </a:extLst>
          </p:cNvPr>
          <p:cNvSpPr/>
          <p:nvPr/>
        </p:nvSpPr>
        <p:spPr>
          <a:xfrm>
            <a:off x="1358901" y="5958304"/>
            <a:ext cx="5397499" cy="7631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C00B33-0046-AC7B-C850-3F4FBF9BBCFA}"/>
              </a:ext>
            </a:extLst>
          </p:cNvPr>
          <p:cNvSpPr/>
          <p:nvPr/>
        </p:nvSpPr>
        <p:spPr>
          <a:xfrm>
            <a:off x="803147" y="4726484"/>
            <a:ext cx="653367" cy="1231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7E5E7-2FAB-62BC-AB51-DDBB50B0E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6EC8FC-0B49-31AB-F544-5BD387C6FF4D}"/>
              </a:ext>
            </a:extLst>
          </p:cNvPr>
          <p:cNvSpPr txBox="1"/>
          <p:nvPr/>
        </p:nvSpPr>
        <p:spPr>
          <a:xfrm>
            <a:off x="3961313" y="285750"/>
            <a:ext cx="4269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Metamorphic Testing </a:t>
            </a:r>
            <a:r>
              <a:rPr lang="en-US" sz="2800" dirty="0"/>
              <a:t>STCs</a:t>
            </a:r>
            <a:endParaRPr lang="en-US" sz="28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B24D3E6-0694-75EE-72B9-32A13F048477}"/>
                  </a:ext>
                </a:extLst>
              </p:cNvPr>
              <p:cNvSpPr/>
              <p:nvPr/>
            </p:nvSpPr>
            <p:spPr>
              <a:xfrm>
                <a:off x="5027160" y="1362075"/>
                <a:ext cx="6783705" cy="35642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TACO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– </a:t>
                </a:r>
                <a:r>
                  <a:rPr lang="en-US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ensor </a:t>
                </a:r>
                <a:r>
                  <a:rPr lang="en-US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lgebra </a:t>
                </a:r>
                <a:r>
                  <a:rPr lang="en-US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  <a:r>
                  <a:rPr lang="en-US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mpiler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r>
                  <a:rPr lang="en-US" sz="14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main() {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IndexVar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i,j,k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;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Tensor&lt;</a:t>
                </a:r>
                <a:r>
                  <a:rPr lang="en-US" sz="14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double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&gt; A(“</a:t>
                </a:r>
                <a:r>
                  <a:rPr lang="en-US" sz="1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A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”, {5,5}, Format({Dense, Sparse})); </a:t>
                </a:r>
                <a:r>
                  <a:rPr lang="en-US" sz="1400" dirty="0">
                    <a:solidFill>
                      <a:srgbClr val="00B050"/>
                    </a:solidFill>
                    <a:latin typeface="Consolas" panose="020B0609020204030204" pitchFamily="49" charset="0"/>
                  </a:rPr>
                  <a:t>// CSR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</a:t>
                </a:r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</a:rPr>
                  <a:t>Tensor&lt;double&gt; B(“B”, {5,5}, Format({Sparse, Dense})); // CSC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Tensor&lt;</a:t>
                </a:r>
                <a:r>
                  <a:rPr lang="en-US" sz="14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double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&gt; C(“</a:t>
                </a:r>
                <a:r>
                  <a:rPr lang="en-US" sz="1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C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”, {5,5}, Format({Dense, Sparse})); </a:t>
                </a:r>
                <a:r>
                  <a:rPr lang="en-US" sz="1400" dirty="0">
                    <a:solidFill>
                      <a:srgbClr val="00B050"/>
                    </a:solidFill>
                    <a:latin typeface="Consolas" panose="020B0609020204030204" pitchFamily="49" charset="0"/>
                  </a:rPr>
                  <a:t>// CSR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……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……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</a:t>
                </a:r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</a:rPr>
                  <a:t>A(</a:t>
                </a:r>
                <a:r>
                  <a:rPr lang="en-US" sz="1400" dirty="0" err="1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</a:rPr>
                  <a:t>i,j</a:t>
                </a:r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</a:rPr>
                  <a:t>) = C(</a:t>
                </a:r>
                <a:r>
                  <a:rPr lang="en-US" sz="1400" dirty="0" err="1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</a:rPr>
                  <a:t>k,j</a:t>
                </a:r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</a:rPr>
                  <a:t>) * B(</a:t>
                </a:r>
                <a:r>
                  <a:rPr lang="en-US" sz="1400" dirty="0" err="1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</a:rPr>
                  <a:t>i,k</a:t>
                </a:r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</a:rPr>
                  <a:t>);			// </a:t>
                </a:r>
                <a:r>
                  <a:rPr lang="en-US" sz="1400" dirty="0" err="1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</a:rPr>
                  <a:t>Einsum</a:t>
                </a:r>
                <a:endParaRPr lang="en-US" sz="14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……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……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  </a:t>
                </a:r>
                <a:r>
                  <a:rPr lang="en-US" sz="14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return</a:t>
                </a:r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0;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B24D3E6-0694-75EE-72B9-32A13F048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160" y="1362075"/>
                <a:ext cx="6783705" cy="3564265"/>
              </a:xfrm>
              <a:prstGeom prst="rect">
                <a:avLst/>
              </a:prstGeom>
              <a:blipFill>
                <a:blip r:embed="rId4"/>
                <a:stretch>
                  <a:fillRect l="-809" t="-95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37BCC318-4DE0-7920-6555-EC2C041A6F02}"/>
              </a:ext>
            </a:extLst>
          </p:cNvPr>
          <p:cNvSpPr/>
          <p:nvPr/>
        </p:nvSpPr>
        <p:spPr>
          <a:xfrm>
            <a:off x="6126332" y="4622800"/>
            <a:ext cx="330906" cy="4882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A5BCF4-5984-DF95-33E5-6E119636857A}"/>
              </a:ext>
            </a:extLst>
          </p:cNvPr>
          <p:cNvSpPr txBox="1"/>
          <p:nvPr/>
        </p:nvSpPr>
        <p:spPr>
          <a:xfrm>
            <a:off x="7761696" y="4612976"/>
            <a:ext cx="3134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A(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 (</a:t>
            </a:r>
            <a:r>
              <a:rPr lang="en-US" sz="28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i,k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C(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k,j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3C0B9D1-5472-0CD9-3FDE-84A28F9418FF}"/>
              </a:ext>
            </a:extLst>
          </p:cNvPr>
          <p:cNvCxnSpPr>
            <a:cxnSpLocks/>
          </p:cNvCxnSpPr>
          <p:nvPr/>
        </p:nvCxnSpPr>
        <p:spPr>
          <a:xfrm>
            <a:off x="9366066" y="5130772"/>
            <a:ext cx="1007284" cy="470626"/>
          </a:xfrm>
          <a:prstGeom prst="straightConnector1">
            <a:avLst/>
          </a:prstGeom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B967B02-1827-69DC-CC60-6C841A30EEBA}"/>
              </a:ext>
            </a:extLst>
          </p:cNvPr>
          <p:cNvSpPr txBox="1"/>
          <p:nvPr/>
        </p:nvSpPr>
        <p:spPr>
          <a:xfrm>
            <a:off x="7770403" y="5601398"/>
            <a:ext cx="3134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A(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 (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k,j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B(</a:t>
            </a:r>
            <a:r>
              <a:rPr lang="en-US" sz="28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i,k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CB7AD82-2050-F5CF-70C2-2B83C580453A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9337499" y="5130772"/>
            <a:ext cx="1035851" cy="470626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BBF60B2-4BB5-B767-944F-1A8520941F7E}"/>
              </a:ext>
            </a:extLst>
          </p:cNvPr>
          <p:cNvSpPr txBox="1"/>
          <p:nvPr/>
        </p:nvSpPr>
        <p:spPr>
          <a:xfrm>
            <a:off x="1151900" y="2891115"/>
            <a:ext cx="38127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Equivalence Mutation Operator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Storage Format Heterogeneity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Algebraic Commutativity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5AD6F7-815E-212D-B63D-6610D0B14BC5}"/>
              </a:ext>
            </a:extLst>
          </p:cNvPr>
          <p:cNvSpPr txBox="1"/>
          <p:nvPr/>
        </p:nvSpPr>
        <p:spPr>
          <a:xfrm>
            <a:off x="593760" y="1044195"/>
            <a:ext cx="1638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Seed Program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1E64EB51-7FF2-827C-D0FB-E0ED02DE2B60}"/>
              </a:ext>
            </a:extLst>
          </p:cNvPr>
          <p:cNvCxnSpPr>
            <a:cxnSpLocks/>
          </p:cNvCxnSpPr>
          <p:nvPr/>
        </p:nvCxnSpPr>
        <p:spPr>
          <a:xfrm>
            <a:off x="939801" y="1409278"/>
            <a:ext cx="419100" cy="292541"/>
          </a:xfrm>
          <a:prstGeom prst="bentConnector3">
            <a:avLst>
              <a:gd name="adj1" fmla="val 758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3734D6A-6258-AC2D-1B3A-E327D5BD7749}"/>
              </a:ext>
            </a:extLst>
          </p:cNvPr>
          <p:cNvSpPr txBox="1"/>
          <p:nvPr/>
        </p:nvSpPr>
        <p:spPr>
          <a:xfrm>
            <a:off x="1493696" y="1488405"/>
            <a:ext cx="2831288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 Program Generator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5EE4C8-A551-9600-90EB-9BC6E3541741}"/>
              </a:ext>
            </a:extLst>
          </p:cNvPr>
          <p:cNvSpPr txBox="1"/>
          <p:nvPr/>
        </p:nvSpPr>
        <p:spPr>
          <a:xfrm>
            <a:off x="588136" y="1907939"/>
            <a:ext cx="2321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Equivalent Programs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6D627CD6-20F5-5028-2A5B-9C87D97F908A}"/>
              </a:ext>
            </a:extLst>
          </p:cNvPr>
          <p:cNvCxnSpPr>
            <a:cxnSpLocks/>
          </p:cNvCxnSpPr>
          <p:nvPr/>
        </p:nvCxnSpPr>
        <p:spPr>
          <a:xfrm>
            <a:off x="934177" y="2273022"/>
            <a:ext cx="419100" cy="292541"/>
          </a:xfrm>
          <a:prstGeom prst="bentConnector3">
            <a:avLst>
              <a:gd name="adj1" fmla="val 758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B8A6845-0F25-16CC-C71D-E32195D42E95}"/>
              </a:ext>
            </a:extLst>
          </p:cNvPr>
          <p:cNvSpPr txBox="1"/>
          <p:nvPr/>
        </p:nvSpPr>
        <p:spPr>
          <a:xfrm>
            <a:off x="1488072" y="2352149"/>
            <a:ext cx="2831288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Mutation Operator</a:t>
            </a:r>
          </a:p>
        </p:txBody>
      </p:sp>
    </p:spTree>
    <p:extLst>
      <p:ext uri="{BB962C8B-B14F-4D97-AF65-F5344CB8AC3E}">
        <p14:creationId xmlns:p14="http://schemas.microsoft.com/office/powerpoint/2010/main" val="98980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90148-5722-F598-485F-4AE83E217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7B2973-3336-B976-0AA0-9D64A3BF9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65" y="2506042"/>
            <a:ext cx="9917180" cy="4103756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6334456-0590-B380-705F-1AAE5D22FE97}"/>
              </a:ext>
            </a:extLst>
          </p:cNvPr>
          <p:cNvSpPr txBox="1">
            <a:spLocks/>
          </p:cNvSpPr>
          <p:nvPr/>
        </p:nvSpPr>
        <p:spPr>
          <a:xfrm>
            <a:off x="10373350" y="6356349"/>
            <a:ext cx="987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E8A99-E441-7765-D133-80C4118D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5AC8BE-0F61-F2F5-9D2A-847BE8445A50}"/>
              </a:ext>
            </a:extLst>
          </p:cNvPr>
          <p:cNvSpPr txBox="1"/>
          <p:nvPr/>
        </p:nvSpPr>
        <p:spPr>
          <a:xfrm>
            <a:off x="3961313" y="285750"/>
            <a:ext cx="4269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Metamorphic Testing </a:t>
            </a:r>
            <a:r>
              <a:rPr lang="en-US" sz="2800" dirty="0"/>
              <a:t>STCs</a:t>
            </a:r>
            <a:endParaRPr lang="en-US" sz="2800" dirty="0"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7D7634B-27D0-DE3E-7BD6-37D34C259AF2}"/>
              </a:ext>
            </a:extLst>
          </p:cNvPr>
          <p:cNvSpPr/>
          <p:nvPr/>
        </p:nvSpPr>
        <p:spPr>
          <a:xfrm>
            <a:off x="7885803" y="3748404"/>
            <a:ext cx="2111183" cy="2986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EB79E74-D263-13DE-2DE9-9B0DE45565A9}"/>
              </a:ext>
            </a:extLst>
          </p:cNvPr>
          <p:cNvSpPr/>
          <p:nvPr/>
        </p:nvSpPr>
        <p:spPr>
          <a:xfrm>
            <a:off x="10668880" y="3789410"/>
            <a:ext cx="719973" cy="9884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0B4FCA-CC02-DDB8-19E6-234DC36FF90B}"/>
              </a:ext>
            </a:extLst>
          </p:cNvPr>
          <p:cNvSpPr/>
          <p:nvPr/>
        </p:nvSpPr>
        <p:spPr>
          <a:xfrm>
            <a:off x="2071469" y="5992367"/>
            <a:ext cx="7124782" cy="6496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CF2B2B-5C72-F474-B35A-7D06B655D925}"/>
              </a:ext>
            </a:extLst>
          </p:cNvPr>
          <p:cNvSpPr/>
          <p:nvPr/>
        </p:nvSpPr>
        <p:spPr>
          <a:xfrm>
            <a:off x="7419704" y="4712549"/>
            <a:ext cx="3135085" cy="12702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41A202-AA36-26E7-58D7-82096B66131C}"/>
              </a:ext>
            </a:extLst>
          </p:cNvPr>
          <p:cNvSpPr/>
          <p:nvPr/>
        </p:nvSpPr>
        <p:spPr>
          <a:xfrm>
            <a:off x="7885803" y="3935587"/>
            <a:ext cx="2002780" cy="5679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F7F63-9A5F-FD05-C860-48FFF99AA20F}"/>
              </a:ext>
            </a:extLst>
          </p:cNvPr>
          <p:cNvSpPr/>
          <p:nvPr/>
        </p:nvSpPr>
        <p:spPr>
          <a:xfrm>
            <a:off x="7872740" y="4363257"/>
            <a:ext cx="565866" cy="5679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AE11E4-E37C-66C3-BD75-FAB5985B5195}"/>
              </a:ext>
            </a:extLst>
          </p:cNvPr>
          <p:cNvSpPr txBox="1"/>
          <p:nvPr/>
        </p:nvSpPr>
        <p:spPr>
          <a:xfrm>
            <a:off x="1493696" y="1488405"/>
            <a:ext cx="2831288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 Program Generator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4E5FF3-BEED-730A-37F8-4EEEFB29B300}"/>
              </a:ext>
            </a:extLst>
          </p:cNvPr>
          <p:cNvSpPr txBox="1"/>
          <p:nvPr/>
        </p:nvSpPr>
        <p:spPr>
          <a:xfrm>
            <a:off x="1488072" y="1996549"/>
            <a:ext cx="2831288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Mutation Operator</a:t>
            </a:r>
          </a:p>
        </p:txBody>
      </p:sp>
    </p:spTree>
    <p:extLst>
      <p:ext uri="{BB962C8B-B14F-4D97-AF65-F5344CB8AC3E}">
        <p14:creationId xmlns:p14="http://schemas.microsoft.com/office/powerpoint/2010/main" val="204883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{3D793FE5-6817-4668-A7AD-DCAE72E8A443}TF7521aafa-c748-4c40-a498-ba511be234dc5b1b6097_win32-5039330bb2f3</Template>
  <TotalTime>4504</TotalTime>
  <Words>1245</Words>
  <Application>Microsoft Office PowerPoint</Application>
  <PresentationFormat>Widescreen</PresentationFormat>
  <Paragraphs>274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Consolas</vt:lpstr>
      <vt:lpstr>Tenorite</vt:lpstr>
      <vt:lpstr>Times New Roman</vt:lpstr>
      <vt:lpstr>Custom</vt:lpstr>
      <vt:lpstr>TenSure: Fuzzing Sparse Tensor Compilers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&amp; Limitations</vt:lpstr>
      <vt:lpstr>Future Work</vt:lpstr>
      <vt:lpstr>Future Work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Kabilan, Mahathevan</dc:creator>
  <cp:lastModifiedBy>Kabilan, Mahathevan</cp:lastModifiedBy>
  <cp:revision>34</cp:revision>
  <dcterms:created xsi:type="dcterms:W3CDTF">2026-01-27T23:48:17Z</dcterms:created>
  <dcterms:modified xsi:type="dcterms:W3CDTF">2026-04-02T23:52:20Z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