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0"/>
  </p:notesMasterIdLst>
  <p:sldIdLst>
    <p:sldId id="256" r:id="rId2"/>
    <p:sldId id="418" r:id="rId3"/>
    <p:sldId id="419" r:id="rId4"/>
    <p:sldId id="420" r:id="rId5"/>
    <p:sldId id="421" r:id="rId6"/>
    <p:sldId id="423" r:id="rId7"/>
    <p:sldId id="424" r:id="rId8"/>
    <p:sldId id="425" r:id="rId9"/>
    <p:sldId id="433" r:id="rId10"/>
    <p:sldId id="430" r:id="rId11"/>
    <p:sldId id="431" r:id="rId12"/>
    <p:sldId id="265" r:id="rId13"/>
    <p:sldId id="267" r:id="rId14"/>
    <p:sldId id="269" r:id="rId15"/>
    <p:sldId id="432" r:id="rId16"/>
    <p:sldId id="434" r:id="rId17"/>
    <p:sldId id="266" r:id="rId18"/>
    <p:sldId id="268" r:id="rId19"/>
  </p:sldIdLst>
  <p:sldSz cx="12192000" cy="6858000"/>
  <p:notesSz cx="6858000" cy="9144000"/>
  <p:embeddedFontLst>
    <p:embeddedFont>
      <p:font typeface="Cambria Math" panose="02040503050406030204" pitchFamily="18" charset="0"/>
      <p:regular r:id="rId21"/>
    </p:embeddedFont>
    <p:embeddedFont>
      <p:font typeface="Play" pitchFamily="2"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9" roundtripDataSignature="AMtx7mhoGbXg/qsNWXtxBckBHEv12By/e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D5FC351-C360-1370-F984-41AF72872C9E}" name="Li, Yuze" initials="YL" userId="S::lyuze@vt.edu::8ee6a176-a7ce-4f53-aa72-80bda1a48e6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3E"/>
    <a:srgbClr val="993399"/>
    <a:srgbClr val="4D96D9"/>
    <a:srgbClr val="57B4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D4C3FDA-0832-4A9A-BF8D-BF734CFE1828}">
  <a:tblStyle styleId="{AD4C3FDA-0832-4A9A-BF8D-BF734CFE1828}" styleName="Table_0">
    <a:wholeTbl>
      <a:tcTxStyle b="off" i="off">
        <a:font>
          <a:latin typeface="Aptos"/>
          <a:ea typeface="Aptos"/>
          <a:cs typeface="Apto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C"/>
          </a:solidFill>
        </a:fill>
      </a:tcStyle>
    </a:wholeTbl>
    <a:band1H>
      <a:tcTxStyle/>
      <a:tcStyle>
        <a:tcBdr/>
        <a:fill>
          <a:solidFill>
            <a:srgbClr val="CAD1D8"/>
          </a:solidFill>
        </a:fill>
      </a:tcStyle>
    </a:band1H>
    <a:band2H>
      <a:tcTxStyle/>
      <a:tcStyle>
        <a:tcBdr/>
      </a:tcStyle>
    </a:band2H>
    <a:band1V>
      <a:tcTxStyle/>
      <a:tcStyle>
        <a:tcBdr/>
        <a:fill>
          <a:solidFill>
            <a:srgbClr val="CAD1D8"/>
          </a:solidFill>
        </a:fill>
      </a:tcStyle>
    </a:band1V>
    <a:band2V>
      <a:tcTxStyle/>
      <a:tcStyle>
        <a:tcBdr/>
      </a:tcStyle>
    </a:band2V>
    <a:lastCol>
      <a:tcTxStyle b="on" i="off">
        <a:font>
          <a:latin typeface="Aptos"/>
          <a:ea typeface="Aptos"/>
          <a:cs typeface="Aptos"/>
        </a:font>
        <a:schemeClr val="lt1"/>
      </a:tcTxStyle>
      <a:tcStyle>
        <a:tcBdr/>
        <a:fill>
          <a:solidFill>
            <a:schemeClr val="accent1"/>
          </a:solidFill>
        </a:fill>
      </a:tcStyle>
    </a:lastCol>
    <a:firstCol>
      <a:tcTxStyle b="on" i="off">
        <a:font>
          <a:latin typeface="Aptos"/>
          <a:ea typeface="Aptos"/>
          <a:cs typeface="Aptos"/>
        </a:font>
        <a:schemeClr val="lt1"/>
      </a:tcTxStyle>
      <a:tcStyle>
        <a:tcBdr/>
        <a:fill>
          <a:solidFill>
            <a:schemeClr val="accent1"/>
          </a:solidFill>
        </a:fill>
      </a:tcStyle>
    </a:firstCol>
    <a:lastRow>
      <a:tcTxStyle b="on" i="off">
        <a:font>
          <a:latin typeface="Aptos"/>
          <a:ea typeface="Aptos"/>
          <a:cs typeface="Apto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ptos"/>
          <a:ea typeface="Aptos"/>
          <a:cs typeface="Apto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BD6A85CF-B668-4C9B-B3B7-70C2B94F675D}"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87"/>
    <p:restoredTop sz="82670"/>
  </p:normalViewPr>
  <p:slideViewPr>
    <p:cSldViewPr snapToGrid="0">
      <p:cViewPr varScale="1">
        <p:scale>
          <a:sx n="107" d="100"/>
          <a:sy n="107" d="100"/>
        </p:scale>
        <p:origin x="1072" y="168"/>
      </p:cViewPr>
      <p:guideLst/>
    </p:cSldViewPr>
  </p:slideViewPr>
  <p:notesTextViewPr>
    <p:cViewPr>
      <p:scale>
        <a:sx n="130" d="100"/>
        <a:sy n="13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72"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70" Type="http://schemas.openxmlformats.org/officeDocument/2006/relationships/presProps" Target="presProps.xml"/><Relationship Id="rId75"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7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69"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 Yuze" userId="8ee6a176-a7ce-4f53-aa72-80bda1a48e6e" providerId="ADAL" clId="{5D33F224-F227-52FA-96BB-7750146AC060}"/>
    <pc:docChg chg="modSld">
      <pc:chgData name="Li, Yuze" userId="8ee6a176-a7ce-4f53-aa72-80bda1a48e6e" providerId="ADAL" clId="{5D33F224-F227-52FA-96BB-7750146AC060}" dt="2026-07-02T08:10:48.287" v="2" actId="20577"/>
      <pc:docMkLst>
        <pc:docMk/>
      </pc:docMkLst>
      <pc:sldChg chg="modNotesTx">
        <pc:chgData name="Li, Yuze" userId="8ee6a176-a7ce-4f53-aa72-80bda1a48e6e" providerId="ADAL" clId="{5D33F224-F227-52FA-96BB-7750146AC060}" dt="2026-07-02T08:10:48.287" v="2" actId="20577"/>
        <pc:sldMkLst>
          <pc:docMk/>
          <pc:sldMk cId="778633578" sldId="42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ntel.com/content/www/us/en/developer/articles/technical/advanced-performance-extensions-apx.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8" name="Google Shape;9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2000" b="0" i="0" u="none" strike="noStrike" dirty="0">
                <a:solidFill>
                  <a:srgbClr val="000000"/>
                </a:solidFill>
                <a:latin typeface="Calibri"/>
                <a:ea typeface="Calibri"/>
                <a:cs typeface="Calibri"/>
                <a:sym typeface="Calibri"/>
              </a:rPr>
              <a:t>Good afternoon everyone. </a:t>
            </a:r>
            <a:r>
              <a:rPr lang="en-US" sz="2000" b="0" i="0" u="none" strike="noStrike" dirty="0" err="1">
                <a:solidFill>
                  <a:srgbClr val="000000"/>
                </a:solidFill>
                <a:latin typeface="Calibri"/>
                <a:ea typeface="Calibri"/>
                <a:cs typeface="Calibri"/>
                <a:sym typeface="Calibri"/>
              </a:rPr>
              <a:t>THis</a:t>
            </a:r>
            <a:r>
              <a:rPr lang="en-US" sz="2000" b="0" i="0" u="none" strike="noStrike" dirty="0">
                <a:solidFill>
                  <a:srgbClr val="000000"/>
                </a:solidFill>
                <a:latin typeface="Calibri"/>
                <a:ea typeface="Calibri"/>
                <a:cs typeface="Calibri"/>
                <a:sym typeface="Calibri"/>
              </a:rPr>
              <a:t> is Yuze from Virginia Tech. </a:t>
            </a:r>
          </a:p>
          <a:p>
            <a:pPr marL="0" marR="0" lvl="0" indent="0" algn="l" rtl="0">
              <a:lnSpc>
                <a:spcPct val="100000"/>
              </a:lnSpc>
              <a:spcBef>
                <a:spcPts val="0"/>
              </a:spcBef>
              <a:spcAft>
                <a:spcPts val="0"/>
              </a:spcAft>
              <a:buClr>
                <a:schemeClr val="dk1"/>
              </a:buClr>
              <a:buSzPts val="1800"/>
              <a:buFont typeface="Arial"/>
              <a:buNone/>
            </a:pPr>
            <a:r>
              <a:rPr lang="en-US" sz="2000" b="0" i="0" u="none" strike="noStrike" dirty="0">
                <a:solidFill>
                  <a:srgbClr val="000000"/>
                </a:solidFill>
                <a:latin typeface="Calibri"/>
                <a:ea typeface="Calibri"/>
                <a:cs typeface="Calibri"/>
                <a:sym typeface="Calibri"/>
              </a:rPr>
              <a:t>Today I am presenting our work, a compiler transformation that eliminates branches by Melding IR instructions.</a:t>
            </a:r>
          </a:p>
          <a:p>
            <a:pPr marL="0" marR="0" lvl="0" indent="0" algn="l" rtl="0">
              <a:lnSpc>
                <a:spcPct val="100000"/>
              </a:lnSpc>
              <a:spcBef>
                <a:spcPts val="0"/>
              </a:spcBef>
              <a:spcAft>
                <a:spcPts val="0"/>
              </a:spcAft>
              <a:buClr>
                <a:schemeClr val="dk1"/>
              </a:buClr>
              <a:buSzPts val="1800"/>
              <a:buFont typeface="Arial"/>
              <a:buNone/>
            </a:pPr>
            <a:r>
              <a:rPr lang="en-US" sz="2000" b="0" i="0" u="none" strike="noStrike" dirty="0">
                <a:solidFill>
                  <a:srgbClr val="000000"/>
                </a:solidFill>
                <a:latin typeface="Calibri"/>
                <a:ea typeface="Calibri"/>
                <a:cs typeface="Calibri"/>
                <a:sym typeface="Calibri"/>
              </a:rPr>
              <a:t>This is a joint work with collaborator from Intel. </a:t>
            </a:r>
            <a:endParaRPr sz="2000" b="0" i="0" u="none" strike="noStrike" dirty="0">
              <a:solidFill>
                <a:srgbClr val="000000"/>
              </a:solidFill>
              <a:latin typeface="Calibri"/>
              <a:ea typeface="Calibri"/>
              <a:cs typeface="Calibri"/>
              <a:sym typeface="Calibri"/>
            </a:endParaRPr>
          </a:p>
        </p:txBody>
      </p:sp>
      <p:sp>
        <p:nvSpPr>
          <p:cNvPr id="99" name="Google Shape;9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E7DA1-6382-6CC9-A1ED-7F76E0B3A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B62D36-CE80-96A2-9F37-EBA198DA523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974352-944B-F7E4-95A4-EEEF1720CBA3}"/>
              </a:ext>
            </a:extLst>
          </p:cNvPr>
          <p:cNvSpPr>
            <a:spLocks noGrp="1"/>
          </p:cNvSpPr>
          <p:nvPr>
            <p:ph type="body" idx="1"/>
          </p:nvPr>
        </p:nvSpPr>
        <p:spPr/>
        <p:txBody>
          <a:bodyPr/>
          <a:lstStyle/>
          <a:p>
            <a:pPr marL="0"/>
            <a:r>
              <a:rPr lang="en-US" dirty="0"/>
              <a:t>MERIT performs fixed-point iteration, that means, it repeatedly applies on all branch blocks from the inner most one, all the way to the outer most.</a:t>
            </a:r>
          </a:p>
          <a:p>
            <a:pPr marL="0"/>
            <a:r>
              <a:rPr lang="en-US" dirty="0"/>
              <a:t>Let’s take a look at a branched code. If and only if all 3 conditions, A, B, and C are met, will the memory load be executed.</a:t>
            </a:r>
          </a:p>
          <a:p>
            <a:pPr marL="0"/>
            <a:r>
              <a:rPr lang="en-US" dirty="0"/>
              <a:t>Down below shows the control flow graph of it. If any condition is false, it directly jumps to the </a:t>
            </a:r>
            <a:r>
              <a:rPr lang="en-US" dirty="0" err="1"/>
              <a:t>fallthrough</a:t>
            </a:r>
            <a:r>
              <a:rPr lang="en-US" dirty="0"/>
              <a:t> path.</a:t>
            </a:r>
          </a:p>
          <a:p>
            <a:pPr marL="0"/>
            <a:r>
              <a:rPr lang="en-US" dirty="0"/>
              <a:t>[click]</a:t>
            </a:r>
          </a:p>
          <a:p>
            <a:pPr marL="0"/>
            <a:r>
              <a:rPr lang="en-US" dirty="0"/>
              <a:t>In the 1</a:t>
            </a:r>
            <a:r>
              <a:rPr lang="en-US" baseline="30000" dirty="0"/>
              <a:t>st</a:t>
            </a:r>
            <a:r>
              <a:rPr lang="en-US" dirty="0"/>
              <a:t> iteration, MERIT eliminates branch C and transforms into straight-line code, like this</a:t>
            </a:r>
          </a:p>
          <a:p>
            <a:pPr marL="0"/>
            <a:r>
              <a:rPr lang="en-US" dirty="0"/>
              <a:t>[click]</a:t>
            </a:r>
          </a:p>
          <a:p>
            <a:pPr marL="0"/>
            <a:r>
              <a:rPr lang="en-US" dirty="0"/>
              <a:t>Then it eliminates branch B, turning it into a select.</a:t>
            </a:r>
          </a:p>
          <a:p>
            <a:pPr marL="0"/>
            <a:r>
              <a:rPr lang="en-US" dirty="0"/>
              <a:t>[click]</a:t>
            </a:r>
          </a:p>
          <a:p>
            <a:pPr marL="0"/>
            <a:r>
              <a:rPr lang="en-US" dirty="0"/>
              <a:t>Finally, all 3 conditions are converted to straight-line select statements followed by </a:t>
            </a:r>
            <a:r>
              <a:rPr lang="en-US" b="1" dirty="0"/>
              <a:t>just a single </a:t>
            </a:r>
            <a:r>
              <a:rPr lang="en-US" dirty="0"/>
              <a:t>load.</a:t>
            </a:r>
          </a:p>
          <a:p>
            <a:pPr marL="0"/>
            <a:r>
              <a:rPr lang="en-US" dirty="0"/>
              <a:t>This algorithm is guaranteed to </a:t>
            </a:r>
            <a:r>
              <a:rPr lang="en-US" b="1" dirty="0"/>
              <a:t>terminate</a:t>
            </a:r>
            <a:r>
              <a:rPr lang="en-US" dirty="0"/>
              <a:t>. Every successful merge strictly decreases the total number of eligible branch diamonds. </a:t>
            </a:r>
          </a:p>
          <a:p>
            <a:pPr marL="0"/>
            <a:endParaRPr lang="en-US" dirty="0"/>
          </a:p>
          <a:p>
            <a:pPr marL="0"/>
            <a:r>
              <a:rPr lang="en-US" dirty="0"/>
              <a:t>// We eliminate the control flow step-by-step until the code reaches a fully straight-line fixed point.</a:t>
            </a:r>
          </a:p>
        </p:txBody>
      </p:sp>
      <p:sp>
        <p:nvSpPr>
          <p:cNvPr id="4" name="Slide Number Placeholder 3">
            <a:extLst>
              <a:ext uri="{FF2B5EF4-FFF2-40B4-BE49-F238E27FC236}">
                <a16:creationId xmlns:a16="http://schemas.microsoft.com/office/drawing/2014/main" id="{1E0E3400-C343-3129-3255-6A22D0AB86CE}"/>
              </a:ext>
            </a:extLst>
          </p:cNvPr>
          <p:cNvSpPr>
            <a:spLocks noGrp="1"/>
          </p:cNvSpPr>
          <p:nvPr>
            <p:ph type="sldNum" sz="quarter" idx="5"/>
          </p:nvPr>
        </p:nvSpPr>
        <p:spPr/>
        <p:txBody>
          <a:bodyPr/>
          <a:lstStyle/>
          <a:p>
            <a:fld id="{9F81C5A3-96C5-3D46-BE7F-80ED7E2AEB60}" type="slidenum">
              <a:rPr lang="en-US" smtClean="0"/>
              <a:t>10</a:t>
            </a:fld>
            <a:endParaRPr lang="en-US"/>
          </a:p>
        </p:txBody>
      </p:sp>
    </p:spTree>
    <p:extLst>
      <p:ext uri="{BB962C8B-B14F-4D97-AF65-F5344CB8AC3E}">
        <p14:creationId xmlns:p14="http://schemas.microsoft.com/office/powerpoint/2010/main" val="4140144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dirty="0"/>
              <a:t>Here we give a </a:t>
            </a:r>
            <a:r>
              <a:rPr lang="en-US" dirty="0" err="1"/>
              <a:t>to_upper</a:t>
            </a:r>
            <a:r>
              <a:rPr lang="en-US" dirty="0"/>
              <a:t> program that converts smaller cases to upper cases one by one in a given string.</a:t>
            </a:r>
          </a:p>
          <a:p>
            <a:pPr marL="0"/>
            <a:r>
              <a:rPr lang="en-US" dirty="0"/>
              <a:t>[click]</a:t>
            </a:r>
          </a:p>
          <a:p>
            <a:pPr marL="0"/>
            <a:r>
              <a:rPr lang="en-US" dirty="0"/>
              <a:t>In the naïve branch code, since it contains memory instructions, if-conversion cannot perform, experiencing high mispredictions.</a:t>
            </a:r>
          </a:p>
          <a:p>
            <a:pPr marL="0"/>
            <a:r>
              <a:rPr lang="en-US" dirty="0"/>
              <a:t>[click]</a:t>
            </a:r>
          </a:p>
          <a:p>
            <a:pPr marL="0"/>
            <a:r>
              <a:rPr lang="en-US" dirty="0"/>
              <a:t>However, in MERIT transformed code, after inserting extraneous instructions and merging, it’s able to convert this block into straight-line code.</a:t>
            </a:r>
          </a:p>
          <a:p>
            <a:pPr marL="0"/>
            <a:r>
              <a:rPr lang="en-US" dirty="0"/>
              <a:t>[click]</a:t>
            </a:r>
          </a:p>
          <a:p>
            <a:pPr marL="0"/>
            <a:r>
              <a:rPr lang="en-US" dirty="0"/>
              <a:t>Because MERIT safely guards the memory access through software memory predication, we completely eliminate the misprediction, unlocking 32x speedup.</a:t>
            </a:r>
          </a:p>
          <a:p>
            <a:pPr marL="0"/>
            <a:r>
              <a:rPr lang="en-US" dirty="0"/>
              <a:t>[click]</a:t>
            </a:r>
          </a:p>
          <a:p>
            <a:pPr marL="0"/>
            <a:r>
              <a:rPr lang="en-US" sz="1200" b="0" i="0" u="none" strike="noStrike" cap="none" dirty="0">
                <a:solidFill>
                  <a:schemeClr val="dk1"/>
                </a:solidFill>
                <a:effectLst/>
                <a:latin typeface="Arial"/>
                <a:ea typeface="Arial"/>
                <a:cs typeface="Arial"/>
                <a:sym typeface="Arial"/>
              </a:rPr>
              <a:t>Better yet, converting this to straight-line code unlocks downstream auto-vectorization, pushing the gains to 48x.</a:t>
            </a:r>
            <a:endParaRPr lang="en-US" i="0"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72783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dirty="0"/>
              <a:t>Coming to the evaluation. Let's first look at some branch-heavy </a:t>
            </a:r>
            <a:r>
              <a:rPr lang="en-US" b="1" dirty="0"/>
              <a:t>microbenchmarks</a:t>
            </a:r>
            <a:r>
              <a:rPr lang="en-US" dirty="0"/>
              <a:t>.</a:t>
            </a:r>
          </a:p>
          <a:p>
            <a:pPr marL="0"/>
            <a:r>
              <a:rPr lang="en-US" dirty="0"/>
              <a:t>The blue bars, which are MERIT compiled, achieve a geomean speedup of 1.52x compared to the baseline hardware branch prediction.</a:t>
            </a:r>
          </a:p>
          <a:p>
            <a:pPr marL="0"/>
            <a:r>
              <a:rPr lang="en-US" dirty="0"/>
              <a:t>These microbenchmarks are dominated by highly mispredicted, data-dependent branches. And MERIT completely eliminates them.</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Traditional if-conversion, which are orange bars, can only get 1.06x performance.</a:t>
            </a:r>
          </a:p>
          <a:p>
            <a:pPr marL="0"/>
            <a:r>
              <a:rPr lang="en-US" dirty="0"/>
              <a:t>[click]</a:t>
            </a:r>
          </a:p>
          <a:p>
            <a:pPr marL="0"/>
            <a:r>
              <a:rPr lang="en-US" sz="1200" b="0" i="0" u="none" strike="noStrike" cap="none" dirty="0">
                <a:solidFill>
                  <a:schemeClr val="dk1"/>
                </a:solidFill>
                <a:effectLst/>
                <a:latin typeface="Arial"/>
                <a:ea typeface="Arial"/>
                <a:cs typeface="Arial"/>
                <a:sym typeface="Arial"/>
              </a:rPr>
              <a:t>However, when we enable standard optimizations O2, it turns out that not all </a:t>
            </a:r>
            <a:r>
              <a:rPr lang="en-US" sz="1200" b="1" i="0" u="none" strike="noStrike" cap="none" dirty="0">
                <a:solidFill>
                  <a:schemeClr val="dk1"/>
                </a:solidFill>
                <a:effectLst/>
                <a:latin typeface="Arial"/>
                <a:ea typeface="Arial"/>
                <a:cs typeface="Arial"/>
                <a:sym typeface="Arial"/>
              </a:rPr>
              <a:t>backend optimizations favor MERIT</a:t>
            </a:r>
            <a:r>
              <a:rPr lang="en-US" sz="1200" b="0" i="0" u="none" strike="noStrike" cap="none" dirty="0">
                <a:solidFill>
                  <a:schemeClr val="dk1"/>
                </a:solidFill>
                <a:effectLst/>
                <a:latin typeface="Arial"/>
                <a:ea typeface="Arial"/>
                <a:cs typeface="Arial"/>
                <a:sym typeface="Arial"/>
              </a:rPr>
              <a:t>. </a:t>
            </a:r>
          </a:p>
          <a:p>
            <a:pPr marL="0"/>
            <a:r>
              <a:rPr lang="en-US" sz="1200" b="0" i="0" u="none" strike="noStrike" cap="none" dirty="0">
                <a:solidFill>
                  <a:schemeClr val="dk1"/>
                </a:solidFill>
                <a:effectLst/>
                <a:latin typeface="Arial"/>
                <a:ea typeface="Arial"/>
                <a:cs typeface="Arial"/>
                <a:sym typeface="Arial"/>
              </a:rPr>
              <a:t>Because we operate in the middle-end, the downstream LLVM passes are completely unaware of what we did. They will apply their standard cost heuristics, and fight against our optimizations.</a:t>
            </a:r>
          </a:p>
          <a:p>
            <a:pPr marL="0"/>
            <a:r>
              <a:rPr lang="en-US" sz="1200" b="0" i="0" u="none" strike="noStrike" cap="none" dirty="0">
                <a:solidFill>
                  <a:schemeClr val="dk1"/>
                </a:solidFill>
                <a:effectLst/>
                <a:latin typeface="Arial"/>
                <a:ea typeface="Arial"/>
                <a:cs typeface="Arial"/>
                <a:sym typeface="Arial"/>
              </a:rPr>
              <a:t>We identified at least 2 ways:</a:t>
            </a:r>
          </a:p>
          <a:p>
            <a:pPr marL="0"/>
            <a:r>
              <a:rPr lang="en-US" sz="1200" b="0" i="0" u="none" strike="noStrike" cap="none" dirty="0">
                <a:solidFill>
                  <a:schemeClr val="dk1"/>
                </a:solidFill>
                <a:effectLst/>
                <a:latin typeface="Arial"/>
                <a:ea typeface="Arial"/>
                <a:cs typeface="Arial"/>
                <a:sym typeface="Arial"/>
              </a:rPr>
              <a:t>[click]</a:t>
            </a:r>
          </a:p>
          <a:p>
            <a:pPr marL="0"/>
            <a:r>
              <a:rPr lang="en-US" sz="1200" b="1" i="0" u="none" strike="noStrike" cap="none" dirty="0">
                <a:solidFill>
                  <a:schemeClr val="dk1"/>
                </a:solidFill>
                <a:effectLst/>
                <a:latin typeface="Arial"/>
                <a:ea typeface="Arial"/>
                <a:cs typeface="Arial"/>
                <a:sym typeface="Arial"/>
              </a:rPr>
              <a:t>First, it reverts our work:</a:t>
            </a:r>
            <a:r>
              <a:rPr lang="en-US" sz="1200" b="0" i="0" u="none" strike="noStrike" cap="none" dirty="0">
                <a:solidFill>
                  <a:schemeClr val="dk1"/>
                </a:solidFill>
                <a:effectLst/>
                <a:latin typeface="Arial"/>
                <a:ea typeface="Arial"/>
                <a:cs typeface="Arial"/>
                <a:sym typeface="Arial"/>
              </a:rPr>
              <a:t> The backend would see our select chains, judge them as 'expensive,' and literally convert them </a:t>
            </a:r>
            <a:r>
              <a:rPr lang="en-US" sz="1200" b="0" i="1" u="none" strike="noStrike" cap="none" dirty="0">
                <a:solidFill>
                  <a:schemeClr val="dk1"/>
                </a:solidFill>
                <a:effectLst/>
                <a:latin typeface="Arial"/>
                <a:ea typeface="Arial"/>
                <a:cs typeface="Arial"/>
                <a:sym typeface="Arial"/>
              </a:rPr>
              <a:t>back</a:t>
            </a:r>
            <a:r>
              <a:rPr lang="en-US" sz="1200" b="0" i="0" u="none" strike="noStrike" cap="none" dirty="0">
                <a:solidFill>
                  <a:schemeClr val="dk1"/>
                </a:solidFill>
                <a:effectLst/>
                <a:latin typeface="Arial"/>
                <a:ea typeface="Arial"/>
                <a:cs typeface="Arial"/>
                <a:sym typeface="Arial"/>
              </a:rPr>
              <a:t> into multiple branches. Those result in more mispredictions.</a:t>
            </a:r>
          </a:p>
          <a:p>
            <a:pPr marL="0"/>
            <a:r>
              <a:rPr lang="en-US" sz="1200" b="0" i="0" u="none" strike="noStrike" cap="none" dirty="0">
                <a:solidFill>
                  <a:schemeClr val="dk1"/>
                </a:solidFill>
                <a:effectLst/>
                <a:latin typeface="Arial"/>
                <a:ea typeface="Arial"/>
                <a:cs typeface="Arial"/>
                <a:sym typeface="Arial"/>
              </a:rPr>
              <a:t>[click]</a:t>
            </a:r>
          </a:p>
          <a:p>
            <a:pPr marL="0"/>
            <a:r>
              <a:rPr lang="en-US" sz="1200" b="1" i="0" u="none" strike="noStrike" cap="none" dirty="0">
                <a:solidFill>
                  <a:schemeClr val="dk1"/>
                </a:solidFill>
                <a:effectLst/>
                <a:latin typeface="Arial"/>
                <a:ea typeface="Arial"/>
                <a:cs typeface="Arial"/>
                <a:sym typeface="Arial"/>
              </a:rPr>
              <a:t>Second, It blow up code size:</a:t>
            </a:r>
            <a:r>
              <a:rPr lang="en-US" sz="1200" b="0" i="0" u="none" strike="noStrike" cap="none" dirty="0">
                <a:solidFill>
                  <a:schemeClr val="dk1"/>
                </a:solidFill>
                <a:effectLst/>
                <a:latin typeface="Arial"/>
                <a:ea typeface="Arial"/>
                <a:cs typeface="Arial"/>
                <a:sym typeface="Arial"/>
              </a:rPr>
              <a:t> Because MERIT merges paths, our loop bodies naturally get physically larger. The loop unroller would blindly unroll them anyway, destroying our instruction cache.</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Arial"/>
                <a:ea typeface="Arial"/>
                <a:cs typeface="Arial"/>
                <a:sym typeface="Arial"/>
              </a:rPr>
              <a:t>The backend passes aren't broken, they just lack the context to know </a:t>
            </a:r>
            <a:r>
              <a:rPr lang="en-US" sz="1200" b="0" i="1" u="none" strike="noStrike" cap="none" dirty="0">
                <a:solidFill>
                  <a:schemeClr val="dk1"/>
                </a:solidFill>
                <a:effectLst/>
                <a:latin typeface="Arial"/>
                <a:ea typeface="Arial"/>
                <a:cs typeface="Arial"/>
                <a:sym typeface="Arial"/>
              </a:rPr>
              <a:t>why</a:t>
            </a:r>
            <a:r>
              <a:rPr lang="en-US" sz="1200" b="0" i="0" u="none" strike="noStrike" cap="none" dirty="0">
                <a:solidFill>
                  <a:schemeClr val="dk1"/>
                </a:solidFill>
                <a:effectLst/>
                <a:latin typeface="Arial"/>
                <a:ea typeface="Arial"/>
                <a:cs typeface="Arial"/>
                <a:sym typeface="Arial"/>
              </a:rPr>
              <a:t> we created those select chains. </a:t>
            </a:r>
          </a:p>
          <a:p>
            <a:pPr marL="0"/>
            <a:r>
              <a:rPr lang="en-US" sz="1200" b="0" i="0" u="none" strike="noStrike" cap="none" dirty="0">
                <a:solidFill>
                  <a:schemeClr val="dk1"/>
                </a:solidFill>
                <a:effectLst/>
                <a:latin typeface="Arial"/>
                <a:ea typeface="Arial"/>
                <a:cs typeface="Arial"/>
                <a:sym typeface="Arial"/>
              </a:rPr>
              <a:t>// [click]</a:t>
            </a:r>
          </a:p>
          <a:p>
            <a:pPr marL="0"/>
            <a:r>
              <a:rPr lang="en-US" sz="1200" b="1" i="0" u="none" strike="noStrike" cap="none" dirty="0">
                <a:solidFill>
                  <a:schemeClr val="dk1"/>
                </a:solidFill>
                <a:effectLst/>
                <a:latin typeface="Arial"/>
                <a:ea typeface="Arial"/>
                <a:cs typeface="Arial"/>
                <a:sym typeface="Arial"/>
              </a:rPr>
              <a:t>// It panicked the register allocator:</a:t>
            </a:r>
            <a:r>
              <a:rPr lang="en-US" sz="1200" b="0" i="0" u="none" strike="noStrike" cap="none" dirty="0">
                <a:solidFill>
                  <a:schemeClr val="dk1"/>
                </a:solidFill>
                <a:effectLst/>
                <a:latin typeface="Arial"/>
                <a:ea typeface="Arial"/>
                <a:cs typeface="Arial"/>
                <a:sym typeface="Arial"/>
              </a:rPr>
              <a:t> Keeping variables from both the true and false paths alive at the same time artificially spiked register pressure. The allocator would panic and spill registers, killing the performance.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99897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sz="1200" b="0" i="0" u="none" strike="noStrike" cap="none" dirty="0">
                <a:solidFill>
                  <a:schemeClr val="dk1"/>
                </a:solidFill>
                <a:effectLst/>
                <a:latin typeface="Arial"/>
                <a:ea typeface="Arial"/>
                <a:cs typeface="Arial"/>
                <a:sym typeface="Arial"/>
              </a:rPr>
              <a:t>We then compile SQLite with MERIT and run TPC-H analytical workload.</a:t>
            </a:r>
          </a:p>
          <a:p>
            <a:pPr marL="0"/>
            <a:r>
              <a:rPr lang="en-US" sz="1200" b="0" i="0" u="none" strike="noStrike" cap="none" dirty="0">
                <a:solidFill>
                  <a:schemeClr val="dk1"/>
                </a:solidFill>
                <a:effectLst/>
                <a:latin typeface="Arial"/>
                <a:ea typeface="Arial"/>
                <a:cs typeface="Arial"/>
                <a:sym typeface="Arial"/>
              </a:rPr>
              <a:t>When we blindly apply MERIT to all branches in the SQLite engine, performance hurts. We suffered an avg 15% slowdown in the blue bars.</a:t>
            </a:r>
          </a:p>
          <a:p>
            <a:pPr marL="0"/>
            <a:r>
              <a:rPr lang="en-US" sz="1200" b="0" i="0" u="none" strike="noStrike" cap="none" dirty="0">
                <a:solidFill>
                  <a:schemeClr val="dk1"/>
                </a:solidFill>
                <a:effectLst/>
                <a:latin typeface="Arial"/>
                <a:ea typeface="Arial"/>
                <a:cs typeface="Arial"/>
                <a:sym typeface="Arial"/>
              </a:rPr>
              <a:t>Why? Because in a massive codebase, not every branch is a bottleneck. Forcing a highly predictable branch into a select-chain just forces the CPU to execute unnecessary instructions. MERIT would also make some conditional </a:t>
            </a:r>
            <a:r>
              <a:rPr lang="en-US" sz="1200" b="1" i="0" u="none" strike="noStrike" cap="none" dirty="0">
                <a:solidFill>
                  <a:schemeClr val="dk1"/>
                </a:solidFill>
                <a:effectLst/>
                <a:latin typeface="Arial"/>
                <a:ea typeface="Arial"/>
                <a:cs typeface="Arial"/>
                <a:sym typeface="Arial"/>
              </a:rPr>
              <a:t>memory</a:t>
            </a:r>
            <a:r>
              <a:rPr lang="en-US" sz="1200" b="0" i="0" u="none" strike="noStrike" cap="none" dirty="0">
                <a:solidFill>
                  <a:schemeClr val="dk1"/>
                </a:solidFill>
                <a:effectLst/>
                <a:latin typeface="Arial"/>
                <a:ea typeface="Arial"/>
                <a:cs typeface="Arial"/>
                <a:sym typeface="Arial"/>
              </a:rPr>
              <a:t> instructions execute unconditionally, leading to extra memory pressure.</a:t>
            </a:r>
          </a:p>
          <a:p>
            <a:pPr marL="0"/>
            <a:r>
              <a:rPr lang="en-US" sz="1200" b="0" i="0" u="none" strike="noStrike" cap="none" dirty="0">
                <a:solidFill>
                  <a:schemeClr val="dk1"/>
                </a:solidFill>
                <a:effectLst/>
                <a:latin typeface="Arial"/>
                <a:ea typeface="Arial"/>
                <a:cs typeface="Arial"/>
                <a:sym typeface="Arial"/>
              </a:rPr>
              <a:t>[click]</a:t>
            </a:r>
          </a:p>
          <a:p>
            <a:pPr marL="0"/>
            <a:r>
              <a:rPr lang="en-US" sz="1200" b="0" i="0" u="none" strike="noStrike" cap="none" dirty="0">
                <a:solidFill>
                  <a:schemeClr val="dk1"/>
                </a:solidFill>
                <a:effectLst/>
                <a:latin typeface="Arial"/>
                <a:ea typeface="Arial"/>
                <a:cs typeface="Arial"/>
                <a:sym typeface="Arial"/>
              </a:rPr>
              <a:t>Because almost all branch codes contain memory instructions, if-conversion cannot transform them, giving performance identical to baseline hardware branch prediction.</a:t>
            </a:r>
          </a:p>
          <a:p>
            <a:pPr marL="0"/>
            <a:r>
              <a:rPr lang="en-US" sz="1200" b="0" i="0" u="none" strike="noStrike" cap="none" dirty="0">
                <a:solidFill>
                  <a:schemeClr val="dk1"/>
                </a:solidFill>
                <a:effectLst/>
                <a:latin typeface="Arial"/>
                <a:ea typeface="Arial"/>
                <a:cs typeface="Arial"/>
                <a:sym typeface="Arial"/>
              </a:rPr>
              <a:t>[click]</a:t>
            </a:r>
          </a:p>
          <a:p>
            <a:pPr marL="0"/>
            <a:r>
              <a:rPr lang="en-US" sz="1200" b="0" i="0" u="none" strike="noStrike" cap="none" dirty="0">
                <a:solidFill>
                  <a:schemeClr val="dk1"/>
                </a:solidFill>
                <a:effectLst/>
                <a:latin typeface="Arial"/>
                <a:ea typeface="Arial"/>
                <a:cs typeface="Arial"/>
                <a:sym typeface="Arial"/>
              </a:rPr>
              <a:t>We can apply MERIT in a Profile-Guided fashion. Here, we target </a:t>
            </a:r>
            <a:r>
              <a:rPr lang="en-US" sz="1200" b="1" i="0" u="none" strike="noStrike" cap="none" dirty="0">
                <a:solidFill>
                  <a:schemeClr val="dk1"/>
                </a:solidFill>
                <a:effectLst/>
                <a:latin typeface="Arial"/>
                <a:ea typeface="Arial"/>
                <a:cs typeface="Arial"/>
                <a:sym typeface="Arial"/>
              </a:rPr>
              <a:t>ONLY </a:t>
            </a:r>
            <a:r>
              <a:rPr lang="en-US" sz="1200" b="0" i="0" u="none" strike="noStrike" cap="none" dirty="0">
                <a:solidFill>
                  <a:schemeClr val="dk1"/>
                </a:solidFill>
                <a:effectLst/>
                <a:latin typeface="Arial"/>
                <a:ea typeface="Arial"/>
                <a:cs typeface="Arial"/>
                <a:sym typeface="Arial"/>
              </a:rPr>
              <a:t>the truly unpredictable branches, we can erase the slowdown and actually get some speedups, with the PGO</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10445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dirty="0"/>
              <a:t>This brings us to future work. </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We need a cost model to compare the branch cost versus the post merit transformation cost, such as </a:t>
            </a:r>
            <a:r>
              <a:rPr lang="en-US" sz="1200" dirty="0">
                <a:solidFill>
                  <a:schemeClr val="tx1"/>
                </a:solidFill>
                <a:latin typeface="Helvetica" pitchFamily="2" charset="0"/>
              </a:rPr>
              <a:t>ALU, memory instructions, dependency chain.</a:t>
            </a:r>
            <a:r>
              <a:rPr lang="en-US" dirty="0"/>
              <a:t> We only want to eliminate the branch when MERIT cost is lower.</a:t>
            </a:r>
          </a:p>
          <a:p>
            <a:pPr marL="0"/>
            <a:r>
              <a:rPr lang="en-US" dirty="0"/>
              <a:t>We will do it in a tiered way. In the static tier, we </a:t>
            </a:r>
            <a:r>
              <a:rPr lang="en-US" dirty="0" err="1"/>
              <a:t>con'servatively</a:t>
            </a:r>
            <a:r>
              <a:rPr lang="en-US" dirty="0"/>
              <a:t> estimate the static cost of both sides.</a:t>
            </a:r>
          </a:p>
          <a:p>
            <a:pPr marL="0"/>
            <a:r>
              <a:rPr lang="en-US" dirty="0"/>
              <a:t>[click]</a:t>
            </a:r>
          </a:p>
          <a:p>
            <a:pPr marL="0"/>
            <a:r>
              <a:rPr lang="en-US" dirty="0"/>
              <a:t>If offline profiling is available, we calibrate the branch cost with offline profiled data</a:t>
            </a:r>
          </a:p>
          <a:p>
            <a:pPr marL="0"/>
            <a:r>
              <a:rPr lang="en-US" dirty="0"/>
              <a:t>[click]</a:t>
            </a:r>
          </a:p>
          <a:p>
            <a:pPr marL="0"/>
            <a:r>
              <a:rPr lang="en-US" dirty="0"/>
              <a:t>In the third tier, if branch behavior is input-dependent, we generate both MERIT transformed </a:t>
            </a:r>
            <a:r>
              <a:rPr lang="en-US" b="1" dirty="0"/>
              <a:t>and </a:t>
            </a:r>
            <a:r>
              <a:rPr lang="en-US" dirty="0"/>
              <a:t>the original branch code, waiting for online decision to hot-swap between them.</a:t>
            </a:r>
          </a:p>
          <a:p>
            <a:pPr marL="0"/>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50472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dirty="0"/>
              <a:t>To conclude: data-dependent branches with memory operations are a major bottleneck that traditional if-conversion cannot safely handle.</a:t>
            </a:r>
          </a:p>
          <a:p>
            <a:pPr marL="0"/>
            <a:r>
              <a:rPr lang="en-US" dirty="0"/>
              <a:t>[click]</a:t>
            </a:r>
          </a:p>
          <a:p>
            <a:pPr marL="0"/>
            <a:r>
              <a:rPr lang="en-US" dirty="0"/>
              <a:t>In this work, we propose MERIT that eliminates branches in the </a:t>
            </a:r>
            <a:r>
              <a:rPr lang="en-US" b="1" dirty="0"/>
              <a:t>middle end</a:t>
            </a:r>
            <a:r>
              <a:rPr lang="en-US" dirty="0"/>
              <a:t>. MERIT analyzes the instruction similarities, selects different operand based on the condition, and performs a merged instruction.</a:t>
            </a:r>
          </a:p>
          <a:p>
            <a:pPr marL="0"/>
            <a:r>
              <a:rPr lang="en-US" dirty="0"/>
              <a:t>[click]</a:t>
            </a:r>
          </a:p>
          <a:p>
            <a:pPr marL="0"/>
            <a:r>
              <a:rPr lang="en-US" dirty="0"/>
              <a:t>MERIT uses software memory predication to eliminate branches that have memory instructions.</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[click]</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However, our work reveals that, early-stage branch elimination is powerful, but it requires intelligent cost-models and backend-coordination to reach its full potential.</a:t>
            </a:r>
          </a:p>
          <a:p>
            <a:pPr marL="0"/>
            <a:r>
              <a:rPr lang="en-US" dirty="0"/>
              <a:t>Our artifacts are open-sourced, and I am happy to take any questions.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80052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dirty="0"/>
              <a:t>That is a great question. We built an intuitive filtering infrastructure in our LLVM pass. </a:t>
            </a:r>
          </a:p>
          <a:p>
            <a:pPr marL="0"/>
            <a:r>
              <a:rPr lang="en-US" dirty="0"/>
              <a:t>We require profiling both the original branched code and the MERIT code. This tells us exactly which functions, or even while lines of code, are suffering the overhead</a:t>
            </a:r>
          </a:p>
          <a:p>
            <a:pPr marL="0"/>
            <a:r>
              <a:rPr lang="en-US" dirty="0"/>
              <a:t>And we only transform those ones that can benefit from branch elimination.</a:t>
            </a:r>
          </a:p>
          <a:p>
            <a:pPr marL="0"/>
            <a:r>
              <a:rPr lang="en-US" dirty="0"/>
              <a:t>Currently in the implementation, we support file, function, and line-level filtering granularity. </a:t>
            </a:r>
          </a:p>
          <a:p>
            <a:pPr marL="0"/>
            <a:r>
              <a:rPr lang="en-US" dirty="0"/>
              <a:t>And we port several flags to easily exclude or include them in the deployment phase.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59175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sz="1200" b="1" i="0" u="none" strike="noStrike" cap="none" dirty="0">
                <a:solidFill>
                  <a:schemeClr val="dk1"/>
                </a:solidFill>
                <a:effectLst/>
                <a:latin typeface="Arial"/>
                <a:ea typeface="Arial"/>
                <a:cs typeface="Arial"/>
                <a:sym typeface="Arial"/>
              </a:rPr>
              <a:t>Audience Perspective:</a:t>
            </a:r>
            <a:r>
              <a:rPr lang="en-US" sz="1200" b="0" i="0" u="none" strike="noStrike" cap="none" dirty="0">
                <a:solidFill>
                  <a:schemeClr val="dk1"/>
                </a:solidFill>
                <a:effectLst/>
                <a:latin typeface="Arial"/>
                <a:ea typeface="Arial"/>
                <a:cs typeface="Arial"/>
                <a:sym typeface="Arial"/>
              </a:rPr>
              <a:t> </a:t>
            </a:r>
            <a:r>
              <a:rPr lang="en-US" sz="1200" b="0" i="1" u="none" strike="noStrike" cap="none" dirty="0">
                <a:solidFill>
                  <a:schemeClr val="dk1"/>
                </a:solidFill>
                <a:effectLst/>
                <a:latin typeface="Arial"/>
                <a:ea typeface="Arial"/>
                <a:cs typeface="Arial"/>
                <a:sym typeface="Arial"/>
              </a:rPr>
              <a:t>"If naive application causes code bloat or register spills, how do I actually use this in production without ruining my fast code?"</a:t>
            </a:r>
            <a:r>
              <a:rPr lang="en-US" sz="1200" b="0" i="0" u="none" strike="noStrike" cap="none" dirty="0">
                <a:solidFill>
                  <a:schemeClr val="dk1"/>
                </a:solidFill>
                <a:effectLst/>
                <a:latin typeface="Arial"/>
                <a:ea typeface="Arial"/>
                <a:cs typeface="Arial"/>
                <a:sym typeface="Arial"/>
              </a:rPr>
              <a:t> </a:t>
            </a:r>
            <a:r>
              <a:rPr lang="en-US" sz="1200" b="1" i="0" u="none" strike="noStrike" cap="none" dirty="0">
                <a:solidFill>
                  <a:schemeClr val="dk1"/>
                </a:solidFill>
                <a:effectLst/>
                <a:latin typeface="Arial"/>
                <a:ea typeface="Arial"/>
                <a:cs typeface="Arial"/>
                <a:sym typeface="Arial"/>
              </a:rPr>
              <a:t>Where to put it:</a:t>
            </a:r>
            <a:r>
              <a:rPr lang="en-US" sz="1200" b="0" i="0" u="none" strike="noStrike" cap="none" dirty="0">
                <a:solidFill>
                  <a:schemeClr val="dk1"/>
                </a:solidFill>
                <a:effectLst/>
                <a:latin typeface="Arial"/>
                <a:ea typeface="Arial"/>
                <a:cs typeface="Arial"/>
                <a:sym typeface="Arial"/>
              </a:rPr>
              <a:t> When introducing the SPEC 2017 results (Slide 11). </a:t>
            </a:r>
            <a:r>
              <a:rPr lang="en-US" sz="1200" b="1" i="0" u="none" strike="noStrike" cap="none" dirty="0">
                <a:solidFill>
                  <a:schemeClr val="dk1"/>
                </a:solidFill>
                <a:effectLst/>
                <a:latin typeface="Arial"/>
                <a:ea typeface="Arial"/>
                <a:cs typeface="Arial"/>
                <a:sym typeface="Arial"/>
              </a:rPr>
              <a:t>What to talk about:</a:t>
            </a:r>
            <a:r>
              <a:rPr lang="en-US" sz="1200" b="0" i="0" u="none" strike="noStrike" cap="none" dirty="0">
                <a:solidFill>
                  <a:schemeClr val="dk1"/>
                </a:solidFill>
                <a:effectLst/>
                <a:latin typeface="Arial"/>
                <a:ea typeface="Arial"/>
                <a:cs typeface="Arial"/>
                <a:sym typeface="Arial"/>
              </a:rPr>
              <a:t> The paper emphasizes that blindly applying MERIT to every single branch is a bad idea. The overhead of executing extraneous instructions can easily outweigh the penalty of a highly predictable branch. Instead of relying purely on a static structural filter, you introduced PGO to selectively target only the branches that are </a:t>
            </a:r>
            <a:r>
              <a:rPr lang="en-US" sz="1200" b="0" i="1" u="none" strike="noStrike" cap="none" dirty="0">
                <a:solidFill>
                  <a:schemeClr val="dk1"/>
                </a:solidFill>
                <a:effectLst/>
                <a:latin typeface="Arial"/>
                <a:ea typeface="Arial"/>
                <a:cs typeface="Arial"/>
                <a:sym typeface="Arial"/>
              </a:rPr>
              <a:t>actually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mispredicting</a:t>
            </a:r>
            <a:r>
              <a:rPr lang="en-US" sz="1200" b="0" i="0" u="none" strike="noStrike" cap="none" dirty="0">
                <a:solidFill>
                  <a:schemeClr val="dk1"/>
                </a:solidFill>
                <a:effectLst/>
                <a:latin typeface="Arial"/>
                <a:ea typeface="Arial"/>
                <a:cs typeface="Arial"/>
                <a:sym typeface="Arial"/>
              </a:rPr>
              <a:t> and hurting performance. </a:t>
            </a:r>
            <a:r>
              <a:rPr lang="en-US" sz="1200" b="1" i="0" u="none" strike="noStrike" cap="none" dirty="0">
                <a:solidFill>
                  <a:schemeClr val="dk1"/>
                </a:solidFill>
                <a:effectLst/>
                <a:latin typeface="Arial"/>
                <a:ea typeface="Arial"/>
                <a:cs typeface="Arial"/>
                <a:sym typeface="Arial"/>
              </a:rPr>
              <a:t>Speaker Note Idea:</a:t>
            </a:r>
            <a:r>
              <a:rPr lang="en-US" sz="1200" b="0" i="0" u="none" strike="noStrike" cap="none" dirty="0">
                <a:solidFill>
                  <a:schemeClr val="dk1"/>
                </a:solidFill>
                <a:effectLst/>
                <a:latin typeface="Arial"/>
                <a:ea typeface="Arial"/>
                <a:cs typeface="Arial"/>
                <a:sym typeface="Arial"/>
              </a:rPr>
              <a:t> </a:t>
            </a:r>
            <a:r>
              <a:rPr lang="en-US" sz="1200" b="0" i="1" u="none" strike="noStrike" cap="none" dirty="0">
                <a:solidFill>
                  <a:schemeClr val="dk1"/>
                </a:solidFill>
                <a:effectLst/>
                <a:latin typeface="Arial"/>
                <a:ea typeface="Arial"/>
                <a:cs typeface="Arial"/>
                <a:sym typeface="Arial"/>
              </a:rPr>
              <a:t>"MERIT is a powerful hammer, but not everything is a nail. On complex workloads like SPEC2017, blindly eliminating every branch actually hurt performance. To bridge the gap between theory and reality, we integrated MERIT with PGO, allowing developers to surgically apply this transformation only where empirical data proves it's needed.”</a:t>
            </a:r>
          </a:p>
          <a:p>
            <a:pPr marL="0"/>
            <a:endParaRPr lang="en-US" b="1" dirty="0"/>
          </a:p>
          <a:p>
            <a:pPr marL="0"/>
            <a:r>
              <a:rPr lang="en-US" b="1" dirty="0"/>
              <a:t>Speaker Note: Slide 11 (SPEC 2017)</a:t>
            </a:r>
            <a:endParaRPr lang="en-US" dirty="0"/>
          </a:p>
          <a:p>
            <a:pPr marL="0"/>
            <a:r>
              <a:rPr lang="en-US" dirty="0"/>
              <a:t>"Moving to our SPEC 2017 results, we see that MERIT is a powerful hammer, but not everything is a nail.</a:t>
            </a:r>
          </a:p>
          <a:p>
            <a:pPr marL="0"/>
            <a:r>
              <a:rPr lang="en-US" dirty="0"/>
              <a:t>As the blue bars show, blindly eliminating every single branch actually </a:t>
            </a:r>
            <a:r>
              <a:rPr lang="en-US" i="1" dirty="0"/>
              <a:t>hurts</a:t>
            </a:r>
            <a:r>
              <a:rPr lang="en-US" dirty="0"/>
              <a:t> performance. The overhead of executing extraneous instructions easily outweighs the benefit on branches that are already highly predictable.</a:t>
            </a:r>
          </a:p>
          <a:p>
            <a:pPr marL="0"/>
            <a:r>
              <a:rPr lang="en-US" dirty="0"/>
              <a:t>This raises the question: how do we actually use this in production without ruining our fast code?</a:t>
            </a:r>
          </a:p>
          <a:p>
            <a:pPr marL="0"/>
            <a:r>
              <a:rPr lang="en-US" dirty="0"/>
              <a:t>To bridge the gap between theory and reality, we integrated MERIT with Profile-Guided Optimization, shown by the green bars. Instead of relying purely on a static structural filter, PGO allows developers to surgically apply this transformation </a:t>
            </a:r>
            <a:r>
              <a:rPr lang="en-US" i="1" dirty="0"/>
              <a:t>only</a:t>
            </a:r>
            <a:r>
              <a:rPr lang="en-US" dirty="0"/>
              <a:t> where empirical data proves a branch is actually </a:t>
            </a:r>
            <a:r>
              <a:rPr lang="en-US" dirty="0" err="1"/>
              <a:t>mispredicting</a:t>
            </a:r>
            <a:r>
              <a:rPr lang="en-US" dirty="0"/>
              <a:t> and hurting performance. As you can see, this completely erases the slowdowns and delivers a net positive speedup."</a:t>
            </a:r>
          </a:p>
          <a:p>
            <a:pPr marL="0"/>
            <a:endParaRPr lang="en-US" sz="1200" b="0" i="1" u="none" strike="noStrike" cap="none" dirty="0">
              <a:solidFill>
                <a:schemeClr val="dk1"/>
              </a:solidFill>
              <a:effectLst/>
              <a:latin typeface="Arial"/>
              <a:ea typeface="Arial"/>
              <a:cs typeface="Arial"/>
              <a:sym typeface="Arial"/>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75853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50346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1" indent="0">
              <a:buFont typeface="Arial" panose="020B0604020202020204" pitchFamily="34" charset="0"/>
              <a:buNone/>
            </a:pPr>
            <a:r>
              <a:rPr lang="en-US" sz="2000" dirty="0"/>
              <a:t>Modern CPUs hide latencies by keeping </a:t>
            </a:r>
            <a:r>
              <a:rPr lang="en-US" sz="2000" b="1" dirty="0"/>
              <a:t>many instructions </a:t>
            </a:r>
            <a:r>
              <a:rPr lang="en-US" sz="2000" dirty="0"/>
              <a:t>in flight at once. </a:t>
            </a:r>
          </a:p>
          <a:p>
            <a:pPr marL="0" lvl="1" indent="0">
              <a:buFont typeface="Arial" panose="020B0604020202020204" pitchFamily="34" charset="0"/>
              <a:buNone/>
            </a:pPr>
            <a:r>
              <a:rPr lang="en-US" sz="2000" dirty="0"/>
              <a:t>[click]</a:t>
            </a:r>
          </a:p>
          <a:p>
            <a:pPr marL="0" lvl="1" indent="0">
              <a:buFont typeface="Arial" panose="020B0604020202020204" pitchFamily="34" charset="0"/>
              <a:buNone/>
            </a:pPr>
            <a:r>
              <a:rPr lang="en-US" sz="2000" dirty="0"/>
              <a:t>This achieves high instruction level parallelism. On real world workloads this is one of the highest impact factors separating fast programs from slow ones.</a:t>
            </a:r>
          </a:p>
          <a:p>
            <a:pPr marL="0" lvl="1" indent="0">
              <a:buFont typeface="Arial" panose="020B0604020202020204" pitchFamily="34" charset="0"/>
              <a:buNone/>
            </a:pPr>
            <a:r>
              <a:rPr lang="en-US" sz="2000" dirty="0"/>
              <a:t>[click]</a:t>
            </a:r>
          </a:p>
          <a:p>
            <a:pPr marL="0" lvl="1" indent="0">
              <a:buFont typeface="Arial" panose="020B0604020202020204" pitchFamily="34" charset="0"/>
              <a:buNone/>
            </a:pPr>
            <a:r>
              <a:rPr lang="en-US" sz="2000" b="1" dirty="0"/>
              <a:t>ILP only works as long as the pipeline keeps moving forward.</a:t>
            </a:r>
            <a:r>
              <a:rPr lang="en-US" sz="2000" dirty="0"/>
              <a:t> One thing that </a:t>
            </a:r>
            <a:r>
              <a:rPr lang="en-US" sz="2000" b="1" dirty="0"/>
              <a:t>stops </a:t>
            </a:r>
            <a:r>
              <a:rPr lang="en-US" sz="2000" dirty="0"/>
              <a:t>the pipeline from moving forward is </a:t>
            </a:r>
            <a:r>
              <a:rPr lang="en-US" sz="2000" b="1" dirty="0"/>
              <a:t>control flow</a:t>
            </a:r>
            <a:r>
              <a:rPr lang="en-US" sz="2000" dirty="0"/>
              <a:t>. </a:t>
            </a:r>
          </a:p>
          <a:p>
            <a:pPr marL="0" lvl="1" indent="0">
              <a:buFont typeface="Arial" panose="020B0604020202020204" pitchFamily="34" charset="0"/>
              <a:buNone/>
            </a:pPr>
            <a:r>
              <a:rPr lang="en-US" sz="2000" dirty="0"/>
              <a:t>Every conditional branch is a fork in the road, and the processor cannot know which way to go until the condition is resolved. </a:t>
            </a:r>
          </a:p>
          <a:p>
            <a:pPr marL="0" lvl="1" indent="0">
              <a:buFont typeface="Arial" panose="020B0604020202020204" pitchFamily="34" charset="0"/>
              <a:buNone/>
            </a:pPr>
            <a:r>
              <a:rPr lang="en-US" sz="2000" dirty="0"/>
              <a:t>Instead of waiting which will starve the pipeline, it guesses.</a:t>
            </a:r>
          </a:p>
          <a:p>
            <a:pPr marL="0" lvl="1" indent="0">
              <a:buFont typeface="Arial" panose="020B0604020202020204" pitchFamily="34" charset="0"/>
              <a:buNone/>
            </a:pPr>
            <a:r>
              <a:rPr lang="en-US" sz="2000" dirty="0"/>
              <a:t>[click]</a:t>
            </a:r>
          </a:p>
          <a:p>
            <a:pPr marL="0" lvl="1" indent="0">
              <a:buFont typeface="Arial" panose="020B0604020202020204" pitchFamily="34" charset="0"/>
              <a:buNone/>
            </a:pPr>
            <a:r>
              <a:rPr lang="en-US" sz="2000" dirty="0"/>
              <a:t>When the guess is correct, the CPU pipeline has no impact, with ILP as high as the program could achieve.</a:t>
            </a:r>
          </a:p>
          <a:p>
            <a:pPr marL="0" lvl="1" indent="0">
              <a:buFont typeface="Arial" panose="020B0604020202020204" pitchFamily="34" charset="0"/>
              <a:buNone/>
            </a:pPr>
            <a:r>
              <a:rPr lang="en-US" sz="2000" dirty="0"/>
              <a:t>[click]</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t>However, when guess is wrong, the processor has to flush the speculative work, throw away the in-flight instructions, restart fetching from the correct path, and re-issue them. </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dirty="0"/>
              <a:t>[click]</a:t>
            </a:r>
          </a:p>
          <a:p>
            <a:pPr marL="0" lvl="1" indent="0">
              <a:buFont typeface="Arial" panose="020B0604020202020204" pitchFamily="34" charset="0"/>
              <a:buNone/>
            </a:pPr>
            <a:r>
              <a:rPr lang="en-US" sz="2000" dirty="0"/>
              <a:t>The misprediction penalty not only waste cycles, but also destroys the ILP the pipeline had built up. On x86, the combined penalty is around 18 cycles per misprediction.</a:t>
            </a:r>
          </a:p>
          <a:p>
            <a:pPr marL="0" lvl="1" indent="0">
              <a:buFont typeface="Arial" panose="020B0604020202020204" pitchFamily="34" charset="0"/>
              <a:buNone/>
            </a:pPr>
            <a:r>
              <a:rPr lang="en-US" sz="2000" dirty="0"/>
              <a:t>[click]</a:t>
            </a:r>
          </a:p>
          <a:p>
            <a:pPr marL="0" lvl="1" indent="0">
              <a:buFont typeface="Arial" panose="020B0604020202020204" pitchFamily="34" charset="0"/>
              <a:buNone/>
            </a:pPr>
            <a:r>
              <a:rPr lang="en-US" sz="2000" dirty="0"/>
              <a:t>and in production environment, this creates high performance loss.</a:t>
            </a:r>
          </a:p>
        </p:txBody>
      </p:sp>
      <p:sp>
        <p:nvSpPr>
          <p:cNvPr id="4" name="Slide Number Placeholder 3"/>
          <p:cNvSpPr>
            <a:spLocks noGrp="1"/>
          </p:cNvSpPr>
          <p:nvPr>
            <p:ph type="sldNum" sz="quarter" idx="5"/>
          </p:nvPr>
        </p:nvSpPr>
        <p:spPr/>
        <p:txBody>
          <a:bodyPr/>
          <a:lstStyle/>
          <a:p>
            <a:fld id="{9F81C5A3-96C5-3D46-BE7F-80ED7E2AEB60}" type="slidenum">
              <a:rPr lang="en-US" smtClean="0"/>
              <a:t>2</a:t>
            </a:fld>
            <a:endParaRPr lang="en-US"/>
          </a:p>
        </p:txBody>
      </p:sp>
    </p:spTree>
    <p:extLst>
      <p:ext uri="{BB962C8B-B14F-4D97-AF65-F5344CB8AC3E}">
        <p14:creationId xmlns:p14="http://schemas.microsoft.com/office/powerpoint/2010/main" val="3334507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dirty="0"/>
              <a:t>To mitigate this, existing hardware method uses branch predictors. Modern predictors like TAGE-SC-L reach 97% accuracy on average. Most of the time, this works.</a:t>
            </a:r>
          </a:p>
          <a:p>
            <a:pPr marL="0"/>
            <a:r>
              <a:rPr lang="en-US" dirty="0"/>
              <a:t>[click]</a:t>
            </a:r>
          </a:p>
          <a:p>
            <a:pPr marL="0"/>
            <a:r>
              <a:rPr lang="en-US" dirty="0"/>
              <a:t>The problem is the 3% that remains. Those failures are not random</a:t>
            </a:r>
            <a:r>
              <a:rPr lang="en-US" altLang="zh-CN" dirty="0"/>
              <a:t>,</a:t>
            </a:r>
            <a:r>
              <a:rPr lang="en-US" dirty="0"/>
              <a:t> they are concentrated on </a:t>
            </a:r>
            <a:r>
              <a:rPr lang="en-US" i="1" dirty="0"/>
              <a:t>data-dependent branches</a:t>
            </a:r>
            <a:r>
              <a:rPr lang="en-US" dirty="0"/>
              <a:t>, such as hash-table probes, graph traversals, often comes with a lot memory accesses.</a:t>
            </a:r>
          </a:p>
          <a:p>
            <a:pPr marL="0"/>
            <a:r>
              <a:rPr lang="en-US" dirty="0"/>
              <a:t>For these branches, there is no history to learn from: each outcome is determined by the input data itself. </a:t>
            </a:r>
          </a:p>
          <a:p>
            <a:pPr marL="0"/>
            <a:r>
              <a:rPr lang="en-US" dirty="0"/>
              <a:t>[click]</a:t>
            </a:r>
          </a:p>
          <a:p>
            <a:pPr marL="0"/>
            <a:r>
              <a:rPr lang="en-US" dirty="0"/>
              <a:t>Another complementary method is on the software side. People have been thinking: if there is no branch, there is no guess it could go wrong, right? </a:t>
            </a:r>
          </a:p>
          <a:p>
            <a:pPr marL="0"/>
            <a:r>
              <a:rPr lang="en-US" dirty="0"/>
              <a:t>This technique is called if-conversion.</a:t>
            </a:r>
          </a:p>
          <a:p>
            <a:pPr marL="0"/>
            <a:r>
              <a:rPr lang="en-US" dirty="0"/>
              <a:t>Here, the compiler takes an if-then-else branch code, pre-executes on both sides as straight-line code, and selects the result at the end, based on the condition.</a:t>
            </a:r>
          </a:p>
          <a:p>
            <a:pPr marL="0"/>
            <a:endParaRPr lang="en-US" dirty="0"/>
          </a:p>
        </p:txBody>
      </p:sp>
      <p:sp>
        <p:nvSpPr>
          <p:cNvPr id="4" name="Slide Number Placeholder 3"/>
          <p:cNvSpPr>
            <a:spLocks noGrp="1"/>
          </p:cNvSpPr>
          <p:nvPr>
            <p:ph type="sldNum" sz="quarter" idx="5"/>
          </p:nvPr>
        </p:nvSpPr>
        <p:spPr/>
        <p:txBody>
          <a:bodyPr/>
          <a:lstStyle/>
          <a:p>
            <a:fld id="{9F81C5A3-96C5-3D46-BE7F-80ED7E2AEB60}" type="slidenum">
              <a:rPr lang="en-US" smtClean="0"/>
              <a:t>3</a:t>
            </a:fld>
            <a:endParaRPr lang="en-US"/>
          </a:p>
        </p:txBody>
      </p:sp>
    </p:spTree>
    <p:extLst>
      <p:ext uri="{BB962C8B-B14F-4D97-AF65-F5344CB8AC3E}">
        <p14:creationId xmlns:p14="http://schemas.microsoft.com/office/powerpoint/2010/main" val="3029614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dirty="0"/>
              <a:t>However, software if-conversion has its own limitation, it is architecture dependent. </a:t>
            </a:r>
          </a:p>
          <a:p>
            <a:pPr marL="0"/>
            <a:r>
              <a:rPr lang="en-US" dirty="0"/>
              <a:t>[click]</a:t>
            </a:r>
          </a:p>
          <a:p>
            <a:pPr marL="0"/>
            <a:r>
              <a:rPr lang="en-US" dirty="0"/>
              <a:t>Take a look at this example, where a branched code is compiled by if-conversion into straight-line code. The results will be chosen from either the value “loaded “or “0”</a:t>
            </a:r>
          </a:p>
          <a:p>
            <a:pPr marL="0"/>
            <a:r>
              <a:rPr lang="en-US" dirty="0"/>
              <a:t>[click]</a:t>
            </a:r>
          </a:p>
          <a:p>
            <a:pPr marL="0"/>
            <a:r>
              <a:rPr lang="en-US" dirty="0"/>
              <a:t>For architecture that supports memory predication, this transformation can be performed.</a:t>
            </a:r>
          </a:p>
          <a:p>
            <a:pPr marL="0"/>
            <a:r>
              <a:rPr lang="en-US" dirty="0"/>
              <a:t>[click]</a:t>
            </a:r>
          </a:p>
          <a:p>
            <a:pPr marL="0"/>
            <a:r>
              <a:rPr lang="en-US" dirty="0"/>
              <a:t>Here, hardware memory predication means a load or store is issued unconditionally and the </a:t>
            </a:r>
            <a:r>
              <a:rPr lang="en-US" dirty="0" err="1"/>
              <a:t>hw</a:t>
            </a:r>
            <a:r>
              <a:rPr lang="en-US" dirty="0"/>
              <a:t> architecture will handle any unexpected behavior.</a:t>
            </a:r>
          </a:p>
          <a:p>
            <a:pPr marL="0"/>
            <a:r>
              <a:rPr lang="en-US" dirty="0"/>
              <a:t>In this example, the loaded value is unknown until runtime. The </a:t>
            </a:r>
            <a:r>
              <a:rPr lang="en-US" dirty="0" err="1"/>
              <a:t>hw</a:t>
            </a:r>
            <a:r>
              <a:rPr lang="en-US" dirty="0"/>
              <a:t> will govern even if this memory load is invalid. It will nullify the operation on the silicon board.</a:t>
            </a:r>
          </a:p>
          <a:p>
            <a:pPr marL="0"/>
            <a:r>
              <a:rPr lang="en-US" dirty="0"/>
              <a:t>[click]</a:t>
            </a:r>
          </a:p>
          <a:p>
            <a:pPr marL="0"/>
            <a:r>
              <a:rPr lang="en-US" dirty="0"/>
              <a:t>However, for ISA that lacks memory predicates, this </a:t>
            </a:r>
            <a:r>
              <a:rPr lang="en-US" dirty="0" err="1"/>
              <a:t>straightline</a:t>
            </a:r>
            <a:r>
              <a:rPr lang="en-US" dirty="0"/>
              <a:t> code could potentially fault during runtime memory access.</a:t>
            </a:r>
          </a:p>
          <a:p>
            <a:pPr marL="0"/>
            <a:r>
              <a:rPr lang="en-US" dirty="0"/>
              <a:t>[click]</a:t>
            </a:r>
          </a:p>
          <a:p>
            <a:pPr marL="0"/>
            <a:r>
              <a:rPr lang="en-US" dirty="0"/>
              <a:t>Hence, if-conversion refuses to touch any branch code that contains memory operations. This means that, it gives up on exactly those highly mispredicted branches that hurts ILP. This is the gap this work focuses on.</a:t>
            </a:r>
          </a:p>
          <a:p>
            <a:pPr marL="0"/>
            <a:endParaRPr lang="en-US" dirty="0"/>
          </a:p>
          <a:p>
            <a:pPr marL="0"/>
            <a:r>
              <a:rPr lang="en-US" dirty="0"/>
              <a:t>Ok a side question is that, why do modern architectures no longer supports memory predication?</a:t>
            </a:r>
          </a:p>
          <a:p>
            <a:pPr marL="0"/>
            <a:r>
              <a:rPr lang="en-US" dirty="0"/>
              <a:t>The fundamental reason is that modern architectures support Out-of-order execution rather than in-order. Issuing memory predications will waste the issue slots and physical registers on the silicon.</a:t>
            </a:r>
          </a:p>
          <a:p>
            <a:pPr marL="0"/>
            <a:endParaRPr lang="en-US" dirty="0"/>
          </a:p>
          <a:p>
            <a:pPr marL="0"/>
            <a:r>
              <a:rPr lang="en-US" dirty="0"/>
              <a:t>// side note below if further questions</a:t>
            </a:r>
          </a:p>
          <a:p>
            <a:pPr marL="0"/>
            <a:r>
              <a:rPr lang="en-US" dirty="0"/>
              <a:t>Intel's APX essentially acknowledges this retrospectively. As out-of-order CPUs continue to become deeper and wider, the cost of mispredictions increasingly dominates the performance of such workloads. Branch predictor improvements can mitigate this only to a limited extent as data-dependent branches are fundamentally hard to predict </a:t>
            </a:r>
            <a:r>
              <a:rPr lang="en-US" dirty="0">
                <a:hlinkClick r:id="rId3"/>
              </a:rPr>
              <a:t>Intel</a:t>
            </a:r>
            <a:r>
              <a:rPr lang="en-US" dirty="0"/>
              <a:t>. They're adding conditional loads and stores back to x86 — after decades without them — because the tail case has become important enough to justify the encoding cost. Y</a:t>
            </a:r>
          </a:p>
          <a:p>
            <a:pPr marL="0"/>
            <a:endParaRPr lang="en-US" dirty="0"/>
          </a:p>
        </p:txBody>
      </p:sp>
      <p:sp>
        <p:nvSpPr>
          <p:cNvPr id="4" name="Slide Number Placeholder 3"/>
          <p:cNvSpPr>
            <a:spLocks noGrp="1"/>
          </p:cNvSpPr>
          <p:nvPr>
            <p:ph type="sldNum" sz="quarter" idx="5"/>
          </p:nvPr>
        </p:nvSpPr>
        <p:spPr/>
        <p:txBody>
          <a:bodyPr/>
          <a:lstStyle/>
          <a:p>
            <a:fld id="{9F81C5A3-96C5-3D46-BE7F-80ED7E2AEB60}" type="slidenum">
              <a:rPr lang="en-US" smtClean="0"/>
              <a:t>4</a:t>
            </a:fld>
            <a:endParaRPr lang="en-US"/>
          </a:p>
        </p:txBody>
      </p:sp>
    </p:spTree>
    <p:extLst>
      <p:ext uri="{BB962C8B-B14F-4D97-AF65-F5344CB8AC3E}">
        <p14:creationId xmlns:p14="http://schemas.microsoft.com/office/powerpoint/2010/main" val="4257705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dirty="0"/>
              <a:t>In a typical compilation pipeline, frontend takes source code from different languages, and compiles them into IR.</a:t>
            </a:r>
          </a:p>
          <a:p>
            <a:pPr marL="0"/>
            <a:r>
              <a:rPr lang="en-US" dirty="0"/>
              <a:t>Then, the middle-end performs several optimizations, before handling over to the back-end,</a:t>
            </a:r>
          </a:p>
          <a:p>
            <a:pPr marL="0"/>
            <a:r>
              <a:rPr lang="en-US" dirty="0"/>
              <a:t>[click]</a:t>
            </a:r>
          </a:p>
          <a:p>
            <a:pPr marL="0"/>
            <a:r>
              <a:rPr lang="en-US" dirty="0"/>
              <a:t>on the back-end, it performs architectural-specific code generations and optimizations.</a:t>
            </a:r>
          </a:p>
          <a:p>
            <a:pPr marL="0"/>
            <a:r>
              <a:rPr lang="en-US" dirty="0"/>
              <a:t>[click]</a:t>
            </a:r>
          </a:p>
          <a:p>
            <a:pPr marL="0"/>
            <a:r>
              <a:rPr lang="en-US" dirty="0"/>
              <a:t>This is where existing if-conversion performs.</a:t>
            </a:r>
          </a:p>
          <a:p>
            <a:pPr marL="0"/>
            <a:r>
              <a:rPr lang="en-US" dirty="0"/>
              <a:t>[click]</a:t>
            </a:r>
          </a:p>
          <a:p>
            <a:pPr marL="0"/>
            <a:r>
              <a:rPr lang="en-US" dirty="0"/>
              <a:t>Our intuition is simple, instead of doing the if-conversion in late back-end, why don’t we lift it to the middle-end. Because here any optimizations are </a:t>
            </a:r>
            <a:r>
              <a:rPr lang="en-US" b="1" dirty="0"/>
              <a:t>target-independent</a:t>
            </a:r>
            <a:r>
              <a:rPr lang="en-US" dirty="0"/>
              <a:t>. So the software strategy for eliminating branches can work on any hardware.</a:t>
            </a:r>
          </a:p>
          <a:p>
            <a:pPr marL="0"/>
            <a:endParaRPr lang="en-US" dirty="0"/>
          </a:p>
        </p:txBody>
      </p:sp>
      <p:sp>
        <p:nvSpPr>
          <p:cNvPr id="4" name="Slide Number Placeholder 3"/>
          <p:cNvSpPr>
            <a:spLocks noGrp="1"/>
          </p:cNvSpPr>
          <p:nvPr>
            <p:ph type="sldNum" sz="quarter" idx="5"/>
          </p:nvPr>
        </p:nvSpPr>
        <p:spPr/>
        <p:txBody>
          <a:bodyPr/>
          <a:lstStyle/>
          <a:p>
            <a:fld id="{9F81C5A3-96C5-3D46-BE7F-80ED7E2AEB60}" type="slidenum">
              <a:rPr lang="en-US" smtClean="0"/>
              <a:t>5</a:t>
            </a:fld>
            <a:endParaRPr lang="en-US"/>
          </a:p>
        </p:txBody>
      </p:sp>
    </p:spTree>
    <p:extLst>
      <p:ext uri="{BB962C8B-B14F-4D97-AF65-F5344CB8AC3E}">
        <p14:creationId xmlns:p14="http://schemas.microsoft.com/office/powerpoint/2010/main" val="1162721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dirty="0"/>
              <a:t>We present MERIT, melding IR instructions, an architecture agnostic transformation sitting in the middle-end.</a:t>
            </a:r>
          </a:p>
          <a:p>
            <a:pPr marL="0"/>
            <a:r>
              <a:rPr lang="en-US" dirty="0"/>
              <a:t>[click]</a:t>
            </a:r>
          </a:p>
          <a:p>
            <a:pPr marL="0"/>
            <a:r>
              <a:rPr lang="en-US" dirty="0"/>
              <a:t>We observe that, divergent control-flow paths often perform structurally similar operations differing primarily in their operands.</a:t>
            </a:r>
          </a:p>
          <a:p>
            <a:pPr marL="0"/>
            <a:r>
              <a:rPr lang="en-US" dirty="0"/>
              <a:t>[click]</a:t>
            </a:r>
          </a:p>
          <a:p>
            <a:pPr marL="0"/>
            <a:r>
              <a:rPr lang="en-US" b="0" dirty="0"/>
              <a:t>Given this branch block with an if else statement, each with three instructions doing calculations on variables x, y, and z.</a:t>
            </a:r>
          </a:p>
          <a:p>
            <a:pPr marL="0"/>
            <a:r>
              <a:rPr lang="en-US" b="0" dirty="0"/>
              <a:t>[click]*2</a:t>
            </a:r>
          </a:p>
          <a:p>
            <a:pPr marL="0"/>
            <a:r>
              <a:rPr lang="en-US" b="0" dirty="0"/>
              <a:t>The traditional If-conversion would speculate on each entire body, </a:t>
            </a:r>
          </a:p>
          <a:p>
            <a:pPr marL="0"/>
            <a:r>
              <a:rPr lang="en-US" b="0" dirty="0"/>
              <a:t>[click]</a:t>
            </a:r>
          </a:p>
          <a:p>
            <a:pPr marL="0"/>
            <a:r>
              <a:rPr lang="en-US" b="0" dirty="0"/>
              <a:t>that’s 6 arithmetic instructions</a:t>
            </a:r>
          </a:p>
          <a:p>
            <a:pPr marL="0"/>
            <a:r>
              <a:rPr lang="en-US" b="0" dirty="0"/>
              <a:t>[click]</a:t>
            </a:r>
          </a:p>
          <a:p>
            <a:pPr marL="0"/>
            <a:r>
              <a:rPr lang="en-US" b="0" dirty="0"/>
              <a:t>followed by three selects to choose the speculated results. </a:t>
            </a:r>
          </a:p>
          <a:p>
            <a:pPr marL="0"/>
            <a:r>
              <a:rPr lang="en-US" b="0" dirty="0"/>
              <a:t>[click]</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On the contrary, i</a:t>
            </a:r>
            <a:r>
              <a:rPr lang="en-US" dirty="0"/>
              <a:t>nstead of speculating on both paths naively, MERIT transformation will first analyze the structural similarities from both paths. In this case, it will find 3 pairs of similar instructions occur for x, y and z.</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[click]</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Then, it would meld each pair of instructions into just one, arithmetic operation. Notice that here because we know the program semantics in LLVM-IR, it finds out that the only difference is the constant operand added to variable a, which is either 1 or 4.</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Thus, it will select on 1 or 4 based on the condition. and store the result into variable 1.</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[click]*2</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Similar melding happens to variable 2 and 3. </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[click]</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At last, it only needs to do 3 arithmetic operations to compute x, y, and z.</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[click]</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In total, we need 3 selects, but we effectively cut down the arithmetic instructions from 6 to 3, b</a:t>
            </a:r>
            <a:r>
              <a:rPr lang="en-US" dirty="0"/>
              <a:t>ecause of instruction melding.</a:t>
            </a:r>
          </a:p>
        </p:txBody>
      </p:sp>
      <p:sp>
        <p:nvSpPr>
          <p:cNvPr id="4" name="Slide Number Placeholder 3"/>
          <p:cNvSpPr>
            <a:spLocks noGrp="1"/>
          </p:cNvSpPr>
          <p:nvPr>
            <p:ph type="sldNum" sz="quarter" idx="5"/>
          </p:nvPr>
        </p:nvSpPr>
        <p:spPr/>
        <p:txBody>
          <a:bodyPr/>
          <a:lstStyle/>
          <a:p>
            <a:fld id="{9F81C5A3-96C5-3D46-BE7F-80ED7E2AEB60}" type="slidenum">
              <a:rPr lang="en-US" smtClean="0"/>
              <a:t>6</a:t>
            </a:fld>
            <a:endParaRPr lang="en-US"/>
          </a:p>
        </p:txBody>
      </p:sp>
    </p:spTree>
    <p:extLst>
      <p:ext uri="{BB962C8B-B14F-4D97-AF65-F5344CB8AC3E}">
        <p14:creationId xmlns:p14="http://schemas.microsoft.com/office/powerpoint/2010/main" val="1458179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dirty="0"/>
              <a:t>To align instructions from both paths, we borrow the idea from the smith waterman algorithm, originally proposed to find local optimal DNA sequence alignment. </a:t>
            </a:r>
          </a:p>
          <a:p>
            <a:pPr marL="0"/>
            <a:r>
              <a:rPr lang="en-US" dirty="0"/>
              <a:t>[click]</a:t>
            </a:r>
          </a:p>
          <a:p>
            <a:pPr marL="0"/>
            <a:r>
              <a:rPr lang="en-US" dirty="0"/>
              <a:t>Similarly, we walk through both branch paths to find paired operations. </a:t>
            </a:r>
          </a:p>
          <a:p>
            <a:pPr marL="0"/>
            <a:r>
              <a:rPr lang="en-US" dirty="0"/>
              <a:t>[click]</a:t>
            </a:r>
          </a:p>
          <a:p>
            <a:pPr marL="0"/>
            <a:r>
              <a:rPr lang="en-US" dirty="0"/>
              <a:t>In this example, the first add, and the last store instructions can be perfectly aligned. For them, we first select different </a:t>
            </a:r>
            <a:r>
              <a:rPr lang="en-US" sz="1400" dirty="0"/>
              <a:t>operands, followed by a single computation, as I showed in last slide.</a:t>
            </a:r>
            <a:endParaRPr lang="en-US" dirty="0"/>
          </a:p>
          <a:p>
            <a:pPr marL="0"/>
            <a:r>
              <a:rPr lang="en-US" dirty="0"/>
              <a:t>[click]</a:t>
            </a:r>
          </a:p>
          <a:p>
            <a:pPr marL="0"/>
            <a:r>
              <a:rPr lang="en-US" dirty="0"/>
              <a:t>For unaligned instructions, for example, the division here, </a:t>
            </a:r>
          </a:p>
          <a:p>
            <a:pPr marL="0"/>
            <a:r>
              <a:rPr lang="en-US" dirty="0"/>
              <a:t>[click]</a:t>
            </a:r>
          </a:p>
          <a:p>
            <a:pPr marL="0"/>
            <a:r>
              <a:rPr lang="en-US" dirty="0"/>
              <a:t>we first make them aligned by inserting an extraneous, but the same instruction on the other path, in this case, the same </a:t>
            </a:r>
            <a:r>
              <a:rPr lang="en-US" dirty="0" err="1"/>
              <a:t>sdiv</a:t>
            </a:r>
            <a:r>
              <a:rPr lang="en-US" dirty="0"/>
              <a:t>, with the divisor as 1</a:t>
            </a:r>
          </a:p>
          <a:p>
            <a:pPr marL="0"/>
            <a:r>
              <a:rPr lang="en-US" dirty="0"/>
              <a:t>[click]</a:t>
            </a:r>
          </a:p>
          <a:p>
            <a:pPr marL="0"/>
            <a:r>
              <a:rPr lang="en-US" dirty="0"/>
              <a:t>Then, we first select from the different operand, either %4, or 1, </a:t>
            </a:r>
          </a:p>
          <a:p>
            <a:pPr marL="0"/>
            <a:r>
              <a:rPr lang="en-US" dirty="0"/>
              <a:t>[click]</a:t>
            </a:r>
          </a:p>
          <a:p>
            <a:pPr marL="0"/>
            <a:r>
              <a:rPr lang="en-US" dirty="0"/>
              <a:t>And finally we do a merged division.</a:t>
            </a:r>
          </a:p>
          <a:p>
            <a:endParaRPr lang="en-US" dirty="0"/>
          </a:p>
        </p:txBody>
      </p:sp>
      <p:sp>
        <p:nvSpPr>
          <p:cNvPr id="4" name="Slide Number Placeholder 3"/>
          <p:cNvSpPr>
            <a:spLocks noGrp="1"/>
          </p:cNvSpPr>
          <p:nvPr>
            <p:ph type="sldNum" sz="quarter" idx="5"/>
          </p:nvPr>
        </p:nvSpPr>
        <p:spPr/>
        <p:txBody>
          <a:bodyPr/>
          <a:lstStyle/>
          <a:p>
            <a:fld id="{9F81C5A3-96C5-3D46-BE7F-80ED7E2AEB60}" type="slidenum">
              <a:rPr lang="en-US" smtClean="0"/>
              <a:t>7</a:t>
            </a:fld>
            <a:endParaRPr lang="en-US"/>
          </a:p>
        </p:txBody>
      </p:sp>
    </p:spTree>
    <p:extLst>
      <p:ext uri="{BB962C8B-B14F-4D97-AF65-F5344CB8AC3E}">
        <p14:creationId xmlns:p14="http://schemas.microsoft.com/office/powerpoint/2010/main" val="1922732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a:r>
              <a:rPr lang="en-US" dirty="0"/>
              <a:t>Now the problem comes to handling memory instructions, remember, if a memory instruction becomes unconditionally executed due to branch elimination. It would fault on hardware that lacks the predication support.</a:t>
            </a:r>
          </a:p>
          <a:p>
            <a:pPr marL="0"/>
            <a:r>
              <a:rPr lang="en-US" dirty="0"/>
              <a:t>[click]</a:t>
            </a:r>
          </a:p>
          <a:p>
            <a:pPr marL="0"/>
            <a:r>
              <a:rPr lang="en-US" dirty="0"/>
              <a:t>To solve that, we use the compiler to prepare a safe address. This address is zero-</a:t>
            </a:r>
            <a:r>
              <a:rPr lang="en-US" dirty="0" err="1"/>
              <a:t>initialzed</a:t>
            </a:r>
            <a:r>
              <a:rPr lang="en-US" dirty="0"/>
              <a:t> by the compiler and we make sure it doesn't overlap or aliases with any of the original program's memory.</a:t>
            </a:r>
          </a:p>
          <a:p>
            <a:pPr marL="0"/>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Whenever we need to insert a memory load instruction, we directly select from that dummy address. </a:t>
            </a:r>
          </a:p>
          <a:p>
            <a:pPr marL="0"/>
            <a:r>
              <a:rPr lang="en-US" dirty="0"/>
              <a:t>[click]</a:t>
            </a:r>
          </a:p>
          <a:p>
            <a:pPr marL="0"/>
            <a:r>
              <a:rPr lang="en-US" dirty="0"/>
              <a:t>Then we directly perform the merged memory load instruction, based on whichever the address we just selected.</a:t>
            </a:r>
          </a:p>
          <a:p>
            <a:pPr marL="0"/>
            <a:r>
              <a:rPr lang="en-US" dirty="0"/>
              <a:t>[click]</a:t>
            </a:r>
          </a:p>
          <a:p>
            <a:pPr marL="0"/>
            <a:r>
              <a:rPr lang="en-US" dirty="0"/>
              <a:t>So comparing with the code that would have causing fault on </a:t>
            </a:r>
            <a:r>
              <a:rPr lang="en-US" dirty="0" err="1"/>
              <a:t>hw</a:t>
            </a:r>
            <a:r>
              <a:rPr lang="en-US" dirty="0"/>
              <a:t> due to lack of predication, </a:t>
            </a:r>
          </a:p>
          <a:p>
            <a:pPr marL="0"/>
            <a:r>
              <a:rPr lang="en-US" dirty="0"/>
              <a:t>[click]</a:t>
            </a:r>
          </a:p>
          <a:p>
            <a:pPr marL="0"/>
            <a:r>
              <a:rPr lang="en-US" dirty="0"/>
              <a:t>Now with MERIT’s software memory predication, we use the </a:t>
            </a:r>
            <a:r>
              <a:rPr lang="en-US" dirty="0" err="1"/>
              <a:t>safe_addr</a:t>
            </a:r>
            <a:r>
              <a:rPr lang="en-US" dirty="0"/>
              <a:t> to redirect the memory loading, so it will always be safe.</a:t>
            </a:r>
          </a:p>
          <a:p>
            <a:pPr marL="0"/>
            <a:r>
              <a:rPr lang="en-US" dirty="0"/>
              <a:t>// [click]</a:t>
            </a:r>
          </a:p>
          <a:p>
            <a:pPr marL="0"/>
            <a:r>
              <a:rPr lang="en-US" dirty="0"/>
              <a:t>// One thing to note here is that, loading from the dummy value does NOT break the program semantics. Because if the condition is false, the loaded value will be discarded anyway. What we’re essentially doing is, achieving branch elimination by mimicking what </a:t>
            </a:r>
            <a:r>
              <a:rPr lang="en-US" dirty="0" err="1"/>
              <a:t>hw</a:t>
            </a:r>
            <a:r>
              <a:rPr lang="en-US" dirty="0"/>
              <a:t> predicates does in the sw.</a:t>
            </a:r>
          </a:p>
          <a:p>
            <a:pPr marL="0"/>
            <a:endParaRPr lang="en-US" dirty="0"/>
          </a:p>
          <a:p>
            <a:pPr marL="0"/>
            <a:r>
              <a:rPr lang="en-US" dirty="0"/>
              <a:t>// int result = 0;</a:t>
            </a:r>
          </a:p>
          <a:p>
            <a:pPr marL="0"/>
            <a:r>
              <a:rPr lang="en-US" dirty="0"/>
              <a:t>if (</a:t>
            </a:r>
            <a:r>
              <a:rPr lang="en-US" dirty="0" err="1"/>
              <a:t>cond</a:t>
            </a:r>
            <a:r>
              <a:rPr lang="en-US" dirty="0"/>
              <a:t>) {</a:t>
            </a:r>
          </a:p>
          <a:p>
            <a:pPr marL="0"/>
            <a:r>
              <a:rPr lang="en-US" dirty="0"/>
              <a:t>    result = *p;</a:t>
            </a:r>
          </a:p>
          <a:p>
            <a:pPr marL="0"/>
            <a:r>
              <a:rPr lang="en-US" dirty="0"/>
              <a:t>}</a:t>
            </a:r>
          </a:p>
          <a:p>
            <a:pPr marL="0"/>
            <a:r>
              <a:rPr lang="en-US" dirty="0"/>
              <a:t>return result;</a:t>
            </a:r>
          </a:p>
          <a:p>
            <a:endParaRPr lang="en-US" dirty="0"/>
          </a:p>
        </p:txBody>
      </p:sp>
      <p:sp>
        <p:nvSpPr>
          <p:cNvPr id="4" name="Slide Number Placeholder 3"/>
          <p:cNvSpPr>
            <a:spLocks noGrp="1"/>
          </p:cNvSpPr>
          <p:nvPr>
            <p:ph type="sldNum" sz="quarter" idx="5"/>
          </p:nvPr>
        </p:nvSpPr>
        <p:spPr/>
        <p:txBody>
          <a:bodyPr/>
          <a:lstStyle/>
          <a:p>
            <a:fld id="{9F81C5A3-96C5-3D46-BE7F-80ED7E2AEB60}" type="slidenum">
              <a:rPr lang="en-US" smtClean="0"/>
              <a:t>8</a:t>
            </a:fld>
            <a:endParaRPr lang="en-US"/>
          </a:p>
        </p:txBody>
      </p:sp>
    </p:spTree>
    <p:extLst>
      <p:ext uri="{BB962C8B-B14F-4D97-AF65-F5344CB8AC3E}">
        <p14:creationId xmlns:p14="http://schemas.microsoft.com/office/powerpoint/2010/main" val="1967894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dirty="0"/>
              <a:t>Because we are inserting extraneous instructions and computing on both paths, a critical question is: how do we guarantee those extraneous instructions don’t poison the real program data?</a:t>
            </a:r>
          </a:p>
          <a:p>
            <a:pPr marL="0"/>
            <a:r>
              <a:rPr lang="en-US" dirty="0"/>
              <a:t>[click]</a:t>
            </a:r>
          </a:p>
          <a:p>
            <a:pPr marL="0"/>
            <a:r>
              <a:rPr lang="en-US" dirty="0"/>
              <a:t>MERIT enforces strict data flow isolation. Let’s define Vo as the original program values, Ve as extraneous dummy values we insert. </a:t>
            </a:r>
          </a:p>
          <a:p>
            <a:pPr marL="0"/>
            <a:r>
              <a:rPr lang="en-US" dirty="0"/>
              <a:t>[click]</a:t>
            </a:r>
          </a:p>
          <a:p>
            <a:pPr marL="0"/>
            <a:r>
              <a:rPr lang="en-US" dirty="0"/>
              <a:t>MERIT transformation guarantees that: the transitive dependencies of any original values, will never intersect with the extraneous values.</a:t>
            </a:r>
          </a:p>
          <a:p>
            <a:pPr marL="0"/>
            <a:r>
              <a:rPr lang="en-US" dirty="0"/>
              <a:t>// </a:t>
            </a:r>
            <a:r>
              <a:rPr lang="en-US" sz="1200" b="0" i="0" u="none" strike="noStrike" cap="none" dirty="0">
                <a:solidFill>
                  <a:schemeClr val="dk1"/>
                </a:solidFill>
                <a:effectLst/>
                <a:latin typeface="Arial"/>
                <a:ea typeface="Arial"/>
                <a:cs typeface="Arial"/>
                <a:sym typeface="Arial"/>
              </a:rPr>
              <a:t>u is any single value that belongs to the set </a:t>
            </a:r>
            <a:r>
              <a:rPr lang="en-US" sz="1200" b="0" i="1" u="none" strike="noStrike" cap="none" dirty="0">
                <a:solidFill>
                  <a:schemeClr val="dk1"/>
                </a:solidFill>
                <a:effectLst/>
                <a:latin typeface="Arial"/>
                <a:ea typeface="Arial"/>
                <a:cs typeface="Arial"/>
                <a:sym typeface="Arial"/>
              </a:rPr>
              <a:t>Vo</a:t>
            </a:r>
            <a:endParaRPr lang="en-US" dirty="0"/>
          </a:p>
          <a:p>
            <a:pPr marL="0"/>
            <a:r>
              <a:rPr lang="en-US" dirty="0"/>
              <a:t>[click]</a:t>
            </a:r>
          </a:p>
          <a:p>
            <a:pPr marL="0"/>
            <a:r>
              <a:rPr lang="en-US" dirty="0"/>
              <a:t>Intuitively, we create two isolated data flow pipelines. Any extraneous dummy values we generate only feeds into extraneous instructions. They run along the side of the real pipeline until both path hit the final select statement, which we safely discard the dummy values at the end</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3911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emplate">
  <p:cSld name="template">
    <p:spTree>
      <p:nvGrpSpPr>
        <p:cNvPr id="1" name="Shape 15"/>
        <p:cNvGrpSpPr/>
        <p:nvPr/>
      </p:nvGrpSpPr>
      <p:grpSpPr>
        <a:xfrm>
          <a:off x="0" y="0"/>
          <a:ext cx="0" cy="0"/>
          <a:chOff x="0" y="0"/>
          <a:chExt cx="0" cy="0"/>
        </a:xfrm>
      </p:grpSpPr>
      <p:sp>
        <p:nvSpPr>
          <p:cNvPr id="16" name="Google Shape;16;p59"/>
          <p:cNvSpPr/>
          <p:nvPr/>
        </p:nvSpPr>
        <p:spPr>
          <a:xfrm>
            <a:off x="2619228" y="1430999"/>
            <a:ext cx="998291" cy="1040235"/>
          </a:xfrm>
          <a:prstGeom prst="halfFrame">
            <a:avLst>
              <a:gd name="adj1" fmla="val 18518"/>
              <a:gd name="adj2" fmla="val 18518"/>
            </a:avLst>
          </a:prstGeom>
          <a:solidFill>
            <a:srgbClr val="851F4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7" name="Google Shape;17;p59"/>
          <p:cNvSpPr/>
          <p:nvPr/>
        </p:nvSpPr>
        <p:spPr>
          <a:xfrm rot="10800000">
            <a:off x="9049391" y="2913660"/>
            <a:ext cx="998291" cy="1040235"/>
          </a:xfrm>
          <a:prstGeom prst="halfFrame">
            <a:avLst>
              <a:gd name="adj1" fmla="val 18518"/>
              <a:gd name="adj2" fmla="val 18518"/>
            </a:avLst>
          </a:prstGeom>
          <a:solidFill>
            <a:srgbClr val="851F4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59"/>
          <p:cNvSpPr txBox="1">
            <a:spLocks noGrp="1"/>
          </p:cNvSpPr>
          <p:nvPr>
            <p:ph type="title"/>
          </p:nvPr>
        </p:nvSpPr>
        <p:spPr>
          <a:xfrm>
            <a:off x="3009900" y="1851538"/>
            <a:ext cx="656287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9" name="Google Shape;19;p59"/>
          <p:cNvSpPr/>
          <p:nvPr/>
        </p:nvSpPr>
        <p:spPr>
          <a:xfrm>
            <a:off x="0" y="6347460"/>
            <a:ext cx="12192000" cy="510540"/>
          </a:xfrm>
          <a:prstGeom prst="rect">
            <a:avLst/>
          </a:prstGeom>
          <a:solidFill>
            <a:srgbClr val="851F4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0" name="Google Shape;20;p59"/>
          <p:cNvPicPr preferRelativeResize="0"/>
          <p:nvPr/>
        </p:nvPicPr>
        <p:blipFill rotWithShape="1">
          <a:blip r:embed="rId2">
            <a:alphaModFix/>
          </a:blip>
          <a:srcRect/>
          <a:stretch/>
        </p:blipFill>
        <p:spPr>
          <a:xfrm>
            <a:off x="10073640" y="6424691"/>
            <a:ext cx="2002796" cy="36618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7"/>
        <p:cNvGrpSpPr/>
        <p:nvPr/>
      </p:nvGrpSpPr>
      <p:grpSpPr>
        <a:xfrm>
          <a:off x="0" y="0"/>
          <a:ext cx="0" cy="0"/>
          <a:chOff x="0" y="0"/>
          <a:chExt cx="0" cy="0"/>
        </a:xfrm>
      </p:grpSpPr>
      <p:sp>
        <p:nvSpPr>
          <p:cNvPr id="78" name="Google Shape;78;p6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79" name="Google Shape;79;p69"/>
          <p:cNvSpPr>
            <a:spLocks noGrp="1"/>
          </p:cNvSpPr>
          <p:nvPr>
            <p:ph type="pic" idx="2"/>
          </p:nvPr>
        </p:nvSpPr>
        <p:spPr>
          <a:xfrm>
            <a:off x="5183188" y="987425"/>
            <a:ext cx="6172200" cy="4873625"/>
          </a:xfrm>
          <a:prstGeom prst="rect">
            <a:avLst/>
          </a:prstGeom>
          <a:noFill/>
          <a:ln>
            <a:noFill/>
          </a:ln>
        </p:spPr>
        <p:txBody>
          <a:bodyPr/>
          <a:lstStyle/>
          <a:p>
            <a:r>
              <a:rPr lang="en-US"/>
              <a:t>Click icon to add picture</a:t>
            </a:r>
          </a:p>
        </p:txBody>
      </p:sp>
      <p:sp>
        <p:nvSpPr>
          <p:cNvPr id="80" name="Google Shape;80;p6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r>
              <a:rPr lang="en-US"/>
              <a:t>Click to edit Master text styles</a:t>
            </a:r>
          </a:p>
        </p:txBody>
      </p:sp>
      <p:sp>
        <p:nvSpPr>
          <p:cNvPr id="81" name="Google Shape;81;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VERTICAL_TEXT">
    <p:spTree>
      <p:nvGrpSpPr>
        <p:cNvPr id="1" name="Shape 84"/>
        <p:cNvGrpSpPr/>
        <p:nvPr/>
      </p:nvGrpSpPr>
      <p:grpSpPr>
        <a:xfrm>
          <a:off x="0" y="0"/>
          <a:ext cx="0" cy="0"/>
          <a:chOff x="0" y="0"/>
          <a:chExt cx="0" cy="0"/>
        </a:xfrm>
      </p:grpSpPr>
      <p:sp>
        <p:nvSpPr>
          <p:cNvPr id="85" name="Google Shape;85;p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86" name="Google Shape;86;p7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87" name="Google Shape;87;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90"/>
        <p:cNvGrpSpPr/>
        <p:nvPr/>
      </p:nvGrpSpPr>
      <p:grpSpPr>
        <a:xfrm>
          <a:off x="0" y="0"/>
          <a:ext cx="0" cy="0"/>
          <a:chOff x="0" y="0"/>
          <a:chExt cx="0" cy="0"/>
        </a:xfrm>
      </p:grpSpPr>
      <p:sp>
        <p:nvSpPr>
          <p:cNvPr id="91" name="Google Shape;91;p7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92" name="Google Shape;92;p7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93" name="Google Shape;93;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template">
  <p:cSld name="1_template">
    <p:spTree>
      <p:nvGrpSpPr>
        <p:cNvPr id="1" name="Shape 21"/>
        <p:cNvGrpSpPr/>
        <p:nvPr/>
      </p:nvGrpSpPr>
      <p:grpSpPr>
        <a:xfrm>
          <a:off x="0" y="0"/>
          <a:ext cx="0" cy="0"/>
          <a:chOff x="0" y="0"/>
          <a:chExt cx="0" cy="0"/>
        </a:xfrm>
      </p:grpSpPr>
      <p:sp>
        <p:nvSpPr>
          <p:cNvPr id="22" name="Google Shape;22;p60"/>
          <p:cNvSpPr/>
          <p:nvPr/>
        </p:nvSpPr>
        <p:spPr>
          <a:xfrm>
            <a:off x="0" y="6347460"/>
            <a:ext cx="12192000" cy="510540"/>
          </a:xfrm>
          <a:prstGeom prst="rect">
            <a:avLst/>
          </a:prstGeom>
          <a:solidFill>
            <a:srgbClr val="851F4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3" name="Google Shape;23;p60"/>
          <p:cNvPicPr preferRelativeResize="0"/>
          <p:nvPr/>
        </p:nvPicPr>
        <p:blipFill rotWithShape="1">
          <a:blip r:embed="rId2">
            <a:alphaModFix/>
          </a:blip>
          <a:srcRect/>
          <a:stretch/>
        </p:blipFill>
        <p:spPr>
          <a:xfrm>
            <a:off x="10073640" y="6424691"/>
            <a:ext cx="2002796" cy="366188"/>
          </a:xfrm>
          <a:prstGeom prst="rect">
            <a:avLst/>
          </a:prstGeom>
          <a:noFill/>
          <a:ln>
            <a:noFill/>
          </a:ln>
        </p:spPr>
      </p:pic>
      <p:sp>
        <p:nvSpPr>
          <p:cNvPr id="24" name="Google Shape;24;p60"/>
          <p:cNvSpPr txBox="1">
            <a:spLocks noGrp="1"/>
          </p:cNvSpPr>
          <p:nvPr>
            <p:ph type="title"/>
          </p:nvPr>
        </p:nvSpPr>
        <p:spPr>
          <a:xfrm>
            <a:off x="409575" y="362605"/>
            <a:ext cx="10515600" cy="51054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5" name="Google Shape;25;p60"/>
          <p:cNvSpPr/>
          <p:nvPr/>
        </p:nvSpPr>
        <p:spPr>
          <a:xfrm>
            <a:off x="409575" y="843192"/>
            <a:ext cx="10515600" cy="75673"/>
          </a:xfrm>
          <a:prstGeom prst="rect">
            <a:avLst/>
          </a:prstGeom>
          <a:solidFill>
            <a:srgbClr val="851F4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60"/>
          <p:cNvSpPr txBox="1">
            <a:spLocks noGrp="1"/>
          </p:cNvSpPr>
          <p:nvPr>
            <p:ph type="sldNum" idx="12"/>
          </p:nvPr>
        </p:nvSpPr>
        <p:spPr>
          <a:xfrm>
            <a:off x="7805013" y="42033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2800" b="1" i="0" u="none" strike="noStrike" cap="none">
                <a:solidFill>
                  <a:schemeClr val="dk1"/>
                </a:solidFill>
                <a:latin typeface="Arial"/>
                <a:ea typeface="Arial"/>
                <a:cs typeface="Arial"/>
                <a:sym typeface="Arial"/>
              </a:defRPr>
            </a:lvl1pPr>
            <a:lvl2pPr marL="0" lvl="1" indent="0" algn="r">
              <a:spcBef>
                <a:spcPts val="0"/>
              </a:spcBef>
              <a:buNone/>
              <a:defRPr sz="2800" b="1" i="0" u="none" strike="noStrike" cap="none">
                <a:solidFill>
                  <a:schemeClr val="dk1"/>
                </a:solidFill>
                <a:latin typeface="Arial"/>
                <a:ea typeface="Arial"/>
                <a:cs typeface="Arial"/>
                <a:sym typeface="Arial"/>
              </a:defRPr>
            </a:lvl2pPr>
            <a:lvl3pPr marL="0" lvl="2" indent="0" algn="r">
              <a:spcBef>
                <a:spcPts val="0"/>
              </a:spcBef>
              <a:buNone/>
              <a:defRPr sz="2800" b="1" i="0" u="none" strike="noStrike" cap="none">
                <a:solidFill>
                  <a:schemeClr val="dk1"/>
                </a:solidFill>
                <a:latin typeface="Arial"/>
                <a:ea typeface="Arial"/>
                <a:cs typeface="Arial"/>
                <a:sym typeface="Arial"/>
              </a:defRPr>
            </a:lvl3pPr>
            <a:lvl4pPr marL="0" lvl="3" indent="0" algn="r">
              <a:spcBef>
                <a:spcPts val="0"/>
              </a:spcBef>
              <a:buNone/>
              <a:defRPr sz="2800" b="1" i="0" u="none" strike="noStrike" cap="none">
                <a:solidFill>
                  <a:schemeClr val="dk1"/>
                </a:solidFill>
                <a:latin typeface="Arial"/>
                <a:ea typeface="Arial"/>
                <a:cs typeface="Arial"/>
                <a:sym typeface="Arial"/>
              </a:defRPr>
            </a:lvl4pPr>
            <a:lvl5pPr marL="0" lvl="4" indent="0" algn="r">
              <a:spcBef>
                <a:spcPts val="0"/>
              </a:spcBef>
              <a:buNone/>
              <a:defRPr sz="2800" b="1" i="0" u="none" strike="noStrike" cap="none">
                <a:solidFill>
                  <a:schemeClr val="dk1"/>
                </a:solidFill>
                <a:latin typeface="Arial"/>
                <a:ea typeface="Arial"/>
                <a:cs typeface="Arial"/>
                <a:sym typeface="Arial"/>
              </a:defRPr>
            </a:lvl5pPr>
            <a:lvl6pPr marL="0" lvl="5" indent="0" algn="r">
              <a:spcBef>
                <a:spcPts val="0"/>
              </a:spcBef>
              <a:buNone/>
              <a:defRPr sz="2800" b="1" i="0" u="none" strike="noStrike" cap="none">
                <a:solidFill>
                  <a:schemeClr val="dk1"/>
                </a:solidFill>
                <a:latin typeface="Arial"/>
                <a:ea typeface="Arial"/>
                <a:cs typeface="Arial"/>
                <a:sym typeface="Arial"/>
              </a:defRPr>
            </a:lvl6pPr>
            <a:lvl7pPr marL="0" lvl="6" indent="0" algn="r">
              <a:spcBef>
                <a:spcPts val="0"/>
              </a:spcBef>
              <a:buNone/>
              <a:defRPr sz="2800" b="1" i="0" u="none" strike="noStrike" cap="none">
                <a:solidFill>
                  <a:schemeClr val="dk1"/>
                </a:solidFill>
                <a:latin typeface="Arial"/>
                <a:ea typeface="Arial"/>
                <a:cs typeface="Arial"/>
                <a:sym typeface="Arial"/>
              </a:defRPr>
            </a:lvl7pPr>
            <a:lvl8pPr marL="0" lvl="7" indent="0" algn="r">
              <a:spcBef>
                <a:spcPts val="0"/>
              </a:spcBef>
              <a:buNone/>
              <a:defRPr sz="2800" b="1" i="0" u="none" strike="noStrike" cap="none">
                <a:solidFill>
                  <a:schemeClr val="dk1"/>
                </a:solidFill>
                <a:latin typeface="Arial"/>
                <a:ea typeface="Arial"/>
                <a:cs typeface="Arial"/>
                <a:sym typeface="Arial"/>
              </a:defRPr>
            </a:lvl8pPr>
            <a:lvl9pPr marL="0" lvl="8" indent="0" algn="r">
              <a:spcBef>
                <a:spcPts val="0"/>
              </a:spcBef>
              <a:buNone/>
              <a:defRPr sz="28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7"/>
        <p:cNvGrpSpPr/>
        <p:nvPr/>
      </p:nvGrpSpPr>
      <p:grpSpPr>
        <a:xfrm>
          <a:off x="0" y="0"/>
          <a:ext cx="0" cy="0"/>
          <a:chOff x="0" y="0"/>
          <a:chExt cx="0" cy="0"/>
        </a:xfrm>
      </p:grpSpPr>
      <p:sp>
        <p:nvSpPr>
          <p:cNvPr id="28" name="Google Shape;28;p6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9" name="Google Shape;29;p6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30" name="Google Shape;3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33"/>
        <p:cNvGrpSpPr/>
        <p:nvPr/>
      </p:nvGrpSpPr>
      <p:grpSpPr>
        <a:xfrm>
          <a:off x="0" y="0"/>
          <a:ext cx="0" cy="0"/>
          <a:chOff x="0" y="0"/>
          <a:chExt cx="0" cy="0"/>
        </a:xfrm>
      </p:grpSpPr>
      <p:sp>
        <p:nvSpPr>
          <p:cNvPr id="34" name="Google Shape;34;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5" name="Google Shape;35;p6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36" name="Google Shape;36;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39"/>
        <p:cNvGrpSpPr/>
        <p:nvPr/>
      </p:nvGrpSpPr>
      <p:grpSpPr>
        <a:xfrm>
          <a:off x="0" y="0"/>
          <a:ext cx="0" cy="0"/>
          <a:chOff x="0" y="0"/>
          <a:chExt cx="0" cy="0"/>
        </a:xfrm>
      </p:grpSpPr>
      <p:sp>
        <p:nvSpPr>
          <p:cNvPr id="40" name="Google Shape;40;p6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1" name="Google Shape;41;p6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pPr lvl="0"/>
            <a:r>
              <a:rPr lang="en-US"/>
              <a:t>Click to edit Master text styles</a:t>
            </a:r>
          </a:p>
        </p:txBody>
      </p:sp>
      <p:sp>
        <p:nvSpPr>
          <p:cNvPr id="42" name="Google Shape;4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wo Content" type="twoObj">
  <p:cSld name="TWO_OBJECTS">
    <p:spTree>
      <p:nvGrpSpPr>
        <p:cNvPr id="1" name="Shape 45"/>
        <p:cNvGrpSpPr/>
        <p:nvPr/>
      </p:nvGrpSpPr>
      <p:grpSpPr>
        <a:xfrm>
          <a:off x="0" y="0"/>
          <a:ext cx="0" cy="0"/>
          <a:chOff x="0" y="0"/>
          <a:chExt cx="0" cy="0"/>
        </a:xfrm>
      </p:grpSpPr>
      <p:sp>
        <p:nvSpPr>
          <p:cNvPr id="46" name="Google Shape;46;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7" name="Google Shape;47;p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8" name="Google Shape;48;p6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9" name="Google Shape;49;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spTree>
      <p:nvGrpSpPr>
        <p:cNvPr id="1" name="Shape 52"/>
        <p:cNvGrpSpPr/>
        <p:nvPr/>
      </p:nvGrpSpPr>
      <p:grpSpPr>
        <a:xfrm>
          <a:off x="0" y="0"/>
          <a:ext cx="0" cy="0"/>
          <a:chOff x="0" y="0"/>
          <a:chExt cx="0" cy="0"/>
        </a:xfrm>
      </p:grpSpPr>
      <p:sp>
        <p:nvSpPr>
          <p:cNvPr id="53" name="Google Shape;53;p6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4" name="Google Shape;54;p6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55" name="Google Shape;55;p6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56" name="Google Shape;56;p6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57" name="Google Shape;57;p6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58" name="Google Shape;58;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6"/>
        <p:cNvGrpSpPr/>
        <p:nvPr/>
      </p:nvGrpSpPr>
      <p:grpSpPr>
        <a:xfrm>
          <a:off x="0" y="0"/>
          <a:ext cx="0" cy="0"/>
          <a:chOff x="0" y="0"/>
          <a:chExt cx="0" cy="0"/>
        </a:xfrm>
      </p:grpSpPr>
      <p:sp>
        <p:nvSpPr>
          <p:cNvPr id="67" name="Google Shape;67;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70"/>
        <p:cNvGrpSpPr/>
        <p:nvPr/>
      </p:nvGrpSpPr>
      <p:grpSpPr>
        <a:xfrm>
          <a:off x="0" y="0"/>
          <a:ext cx="0" cy="0"/>
          <a:chOff x="0" y="0"/>
          <a:chExt cx="0" cy="0"/>
        </a:xfrm>
      </p:grpSpPr>
      <p:sp>
        <p:nvSpPr>
          <p:cNvPr id="71" name="Google Shape;71;p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72" name="Google Shape;72;p6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pPr lvl="0"/>
            <a:r>
              <a:rPr lang="en-US"/>
              <a:t>Click to edit Master text styles</a:t>
            </a:r>
          </a:p>
        </p:txBody>
      </p:sp>
      <p:sp>
        <p:nvSpPr>
          <p:cNvPr id="73" name="Google Shape;73;p6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r>
              <a:rPr lang="en-US"/>
              <a:t>Click to edit Master text styles</a:t>
            </a:r>
          </a:p>
        </p:txBody>
      </p:sp>
      <p:sp>
        <p:nvSpPr>
          <p:cNvPr id="74" name="Google Shape;74;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alpha val="0"/>
          </a:schemeClr>
        </a:solidFill>
        <a:effectLst/>
      </p:bgPr>
    </p:bg>
    <p:spTree>
      <p:nvGrpSpPr>
        <p:cNvPr id="1" name="Shape 9"/>
        <p:cNvGrpSpPr/>
        <p:nvPr/>
      </p:nvGrpSpPr>
      <p:grpSpPr>
        <a:xfrm>
          <a:off x="0" y="0"/>
          <a:ext cx="0" cy="0"/>
          <a:chOff x="0" y="0"/>
          <a:chExt cx="0" cy="0"/>
        </a:xfrm>
      </p:grpSpPr>
      <p:sp>
        <p:nvSpPr>
          <p:cNvPr id="10" name="Google Shape;10;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0.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00"/>
        <p:cNvGrpSpPr/>
        <p:nvPr/>
      </p:nvGrpSpPr>
      <p:grpSpPr>
        <a:xfrm>
          <a:off x="0" y="0"/>
          <a:ext cx="0" cy="0"/>
          <a:chOff x="0" y="0"/>
          <a:chExt cx="0" cy="0"/>
        </a:xfrm>
      </p:grpSpPr>
      <p:sp>
        <p:nvSpPr>
          <p:cNvPr id="103" name="Google Shape;103;p1"/>
          <p:cNvSpPr txBox="1"/>
          <p:nvPr/>
        </p:nvSpPr>
        <p:spPr>
          <a:xfrm>
            <a:off x="2527137" y="4000014"/>
            <a:ext cx="7457440" cy="707846"/>
          </a:xfrm>
          <a:prstGeom prst="rect">
            <a:avLst/>
          </a:prstGeom>
          <a:noFill/>
          <a:ln>
            <a:noFill/>
          </a:ln>
        </p:spPr>
        <p:txBody>
          <a:bodyPr spcFirstLastPara="1" wrap="square" lIns="91425" tIns="45700" rIns="91425" bIns="45700" anchor="t" anchorCtr="0">
            <a:spAutoFit/>
          </a:bodyPr>
          <a:lstStyle/>
          <a:p>
            <a:pPr lvl="0" algn="ctr">
              <a:buClr>
                <a:schemeClr val="dk1"/>
              </a:buClr>
              <a:buSzPts val="2000"/>
            </a:pPr>
            <a:r>
              <a:rPr lang="en-US" sz="2000" b="1" dirty="0">
                <a:solidFill>
                  <a:schemeClr val="dk1"/>
                </a:solidFill>
              </a:rPr>
              <a:t>Yuze Li</a:t>
            </a:r>
            <a:r>
              <a:rPr lang="en-US" sz="2000" dirty="0">
                <a:solidFill>
                  <a:schemeClr val="dk1"/>
                </a:solidFill>
              </a:rPr>
              <a:t>*, Srinivasan Ramachandra Sharma*, Charitha Saumya, Ali R. Butt, </a:t>
            </a:r>
            <a:r>
              <a:rPr lang="en-US" sz="2000" dirty="0" err="1">
                <a:solidFill>
                  <a:schemeClr val="dk1"/>
                </a:solidFill>
              </a:rPr>
              <a:t>Kirshanthan</a:t>
            </a:r>
            <a:r>
              <a:rPr lang="en-US" sz="2000" dirty="0">
                <a:solidFill>
                  <a:schemeClr val="dk1"/>
                </a:solidFill>
              </a:rPr>
              <a:t> </a:t>
            </a:r>
            <a:r>
              <a:rPr lang="en-US" sz="2000" dirty="0" err="1">
                <a:solidFill>
                  <a:schemeClr val="dk1"/>
                </a:solidFill>
              </a:rPr>
              <a:t>Sundararajah</a:t>
            </a:r>
            <a:endParaRPr dirty="0"/>
          </a:p>
        </p:txBody>
      </p:sp>
      <p:sp>
        <p:nvSpPr>
          <p:cNvPr id="3" name="TextBox 2">
            <a:extLst>
              <a:ext uri="{FF2B5EF4-FFF2-40B4-BE49-F238E27FC236}">
                <a16:creationId xmlns:a16="http://schemas.microsoft.com/office/drawing/2014/main" id="{5A912878-CFC5-BB33-8C15-3E7CFDBF2123}"/>
              </a:ext>
            </a:extLst>
          </p:cNvPr>
          <p:cNvSpPr txBox="1"/>
          <p:nvPr/>
        </p:nvSpPr>
        <p:spPr>
          <a:xfrm>
            <a:off x="2719506" y="1982450"/>
            <a:ext cx="7072702" cy="1446550"/>
          </a:xfrm>
          <a:prstGeom prst="rect">
            <a:avLst/>
          </a:prstGeom>
          <a:noFill/>
        </p:spPr>
        <p:txBody>
          <a:bodyPr wrap="square" rtlCol="0">
            <a:spAutoFit/>
          </a:bodyPr>
          <a:lstStyle/>
          <a:p>
            <a:pPr algn="ctr"/>
            <a:r>
              <a:rPr lang="en-US" sz="4400" dirty="0"/>
              <a:t>Eliminate Branches by Melding IR Instructions</a:t>
            </a:r>
          </a:p>
        </p:txBody>
      </p:sp>
      <p:sp>
        <p:nvSpPr>
          <p:cNvPr id="4" name="TextBox 3">
            <a:extLst>
              <a:ext uri="{FF2B5EF4-FFF2-40B4-BE49-F238E27FC236}">
                <a16:creationId xmlns:a16="http://schemas.microsoft.com/office/drawing/2014/main" id="{6014CBD6-0458-489E-145F-06FC53AEF82B}"/>
              </a:ext>
            </a:extLst>
          </p:cNvPr>
          <p:cNvSpPr txBox="1"/>
          <p:nvPr/>
        </p:nvSpPr>
        <p:spPr>
          <a:xfrm>
            <a:off x="0" y="6477117"/>
            <a:ext cx="1547218" cy="276999"/>
          </a:xfrm>
          <a:prstGeom prst="rect">
            <a:avLst/>
          </a:prstGeom>
          <a:noFill/>
        </p:spPr>
        <p:txBody>
          <a:bodyPr wrap="none" rtlCol="0">
            <a:spAutoFit/>
          </a:bodyPr>
          <a:lstStyle/>
          <a:p>
            <a:r>
              <a:rPr lang="en-US" sz="1200" dirty="0"/>
              <a:t>*Equal contributions</a:t>
            </a:r>
          </a:p>
        </p:txBody>
      </p:sp>
      <p:pic>
        <p:nvPicPr>
          <p:cNvPr id="5" name="Google Shape;61;p14">
            <a:extLst>
              <a:ext uri="{FF2B5EF4-FFF2-40B4-BE49-F238E27FC236}">
                <a16:creationId xmlns:a16="http://schemas.microsoft.com/office/drawing/2014/main" id="{2BF21417-48DD-CECB-4DF6-0A8AB6D52FAA}"/>
              </a:ext>
            </a:extLst>
          </p:cNvPr>
          <p:cNvPicPr preferRelativeResize="0"/>
          <p:nvPr/>
        </p:nvPicPr>
        <p:blipFill>
          <a:blip r:embed="rId3">
            <a:alphaModFix/>
          </a:blip>
          <a:stretch>
            <a:fillRect/>
          </a:stretch>
        </p:blipFill>
        <p:spPr>
          <a:xfrm>
            <a:off x="2107298" y="4815628"/>
            <a:ext cx="2213591" cy="1243796"/>
          </a:xfrm>
          <a:prstGeom prst="rect">
            <a:avLst/>
          </a:prstGeom>
          <a:noFill/>
          <a:ln>
            <a:noFill/>
          </a:ln>
        </p:spPr>
      </p:pic>
      <p:pic>
        <p:nvPicPr>
          <p:cNvPr id="1026" name="Picture 2" descr="Intel - Wikipedia">
            <a:extLst>
              <a:ext uri="{FF2B5EF4-FFF2-40B4-BE49-F238E27FC236}">
                <a16:creationId xmlns:a16="http://schemas.microsoft.com/office/drawing/2014/main" id="{FC8C086A-4244-E3BB-6BCA-0AB2D9AD6F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1551" y="4929744"/>
            <a:ext cx="1538732" cy="10155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AF93A56-5CB2-47BE-F1E5-A690AC8AF59B}"/>
              </a:ext>
            </a:extLst>
          </p:cNvPr>
          <p:cNvPicPr>
            <a:picLocks noChangeAspect="1"/>
          </p:cNvPicPr>
          <p:nvPr/>
        </p:nvPicPr>
        <p:blipFill>
          <a:blip r:embed="rId5"/>
          <a:stretch>
            <a:fillRect/>
          </a:stretch>
        </p:blipFill>
        <p:spPr>
          <a:xfrm>
            <a:off x="10411805" y="0"/>
            <a:ext cx="1780195" cy="34932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C32A18D-1628-9AFD-FCF4-FE8CFAABDF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EA3160-39BA-3EA7-3BCC-1671362ECC55}"/>
              </a:ext>
            </a:extLst>
          </p:cNvPr>
          <p:cNvSpPr>
            <a:spLocks noGrp="1"/>
          </p:cNvSpPr>
          <p:nvPr>
            <p:ph type="title"/>
          </p:nvPr>
        </p:nvSpPr>
        <p:spPr/>
        <p:txBody>
          <a:bodyPr>
            <a:normAutofit fontScale="90000"/>
          </a:bodyPr>
          <a:lstStyle/>
          <a:p>
            <a:r>
              <a:rPr lang="en-US" dirty="0"/>
              <a:t>Fixed-point Iteration</a:t>
            </a:r>
          </a:p>
        </p:txBody>
      </p:sp>
      <p:sp>
        <p:nvSpPr>
          <p:cNvPr id="3" name="Slide Number Placeholder 2">
            <a:extLst>
              <a:ext uri="{FF2B5EF4-FFF2-40B4-BE49-F238E27FC236}">
                <a16:creationId xmlns:a16="http://schemas.microsoft.com/office/drawing/2014/main" id="{D127DC65-BEB5-0BC9-15E9-1D27C3519FF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33" name="Right Arrow 32">
            <a:extLst>
              <a:ext uri="{FF2B5EF4-FFF2-40B4-BE49-F238E27FC236}">
                <a16:creationId xmlns:a16="http://schemas.microsoft.com/office/drawing/2014/main" id="{5867487C-8D76-F11E-9B09-A0CF79FC55B6}"/>
              </a:ext>
            </a:extLst>
          </p:cNvPr>
          <p:cNvSpPr/>
          <p:nvPr/>
        </p:nvSpPr>
        <p:spPr>
          <a:xfrm>
            <a:off x="2578563" y="4089229"/>
            <a:ext cx="415707" cy="615822"/>
          </a:xfrm>
          <a:prstGeom prst="rightArrow">
            <a:avLst>
              <a:gd name="adj1" fmla="val 47275"/>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a:extLst>
              <a:ext uri="{FF2B5EF4-FFF2-40B4-BE49-F238E27FC236}">
                <a16:creationId xmlns:a16="http://schemas.microsoft.com/office/drawing/2014/main" id="{35F37937-DA2D-92C6-D03F-4A95DFA1387F}"/>
              </a:ext>
            </a:extLst>
          </p:cNvPr>
          <p:cNvSpPr/>
          <p:nvPr/>
        </p:nvSpPr>
        <p:spPr>
          <a:xfrm>
            <a:off x="8926206" y="4119353"/>
            <a:ext cx="415707" cy="615822"/>
          </a:xfrm>
          <a:prstGeom prst="rightArrow">
            <a:avLst>
              <a:gd name="adj1" fmla="val 47275"/>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Arrow 34">
            <a:extLst>
              <a:ext uri="{FF2B5EF4-FFF2-40B4-BE49-F238E27FC236}">
                <a16:creationId xmlns:a16="http://schemas.microsoft.com/office/drawing/2014/main" id="{87199420-7F04-90AA-7944-95476986E1BF}"/>
              </a:ext>
            </a:extLst>
          </p:cNvPr>
          <p:cNvSpPr/>
          <p:nvPr/>
        </p:nvSpPr>
        <p:spPr>
          <a:xfrm>
            <a:off x="5729537" y="4096650"/>
            <a:ext cx="415707" cy="615822"/>
          </a:xfrm>
          <a:prstGeom prst="rightArrow">
            <a:avLst>
              <a:gd name="adj1" fmla="val 47275"/>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5219EC75-8082-3992-F59D-0C6176C869E1}"/>
              </a:ext>
            </a:extLst>
          </p:cNvPr>
          <p:cNvPicPr>
            <a:picLocks noChangeAspect="1"/>
          </p:cNvPicPr>
          <p:nvPr/>
        </p:nvPicPr>
        <p:blipFill>
          <a:blip r:embed="rId3"/>
          <a:stretch>
            <a:fillRect/>
          </a:stretch>
        </p:blipFill>
        <p:spPr>
          <a:xfrm>
            <a:off x="472964" y="1081542"/>
            <a:ext cx="2573980" cy="1946572"/>
          </a:xfrm>
          <a:prstGeom prst="rect">
            <a:avLst/>
          </a:prstGeom>
        </p:spPr>
      </p:pic>
      <p:grpSp>
        <p:nvGrpSpPr>
          <p:cNvPr id="37" name="Group 36">
            <a:extLst>
              <a:ext uri="{FF2B5EF4-FFF2-40B4-BE49-F238E27FC236}">
                <a16:creationId xmlns:a16="http://schemas.microsoft.com/office/drawing/2014/main" id="{16BB6EDB-0E71-EB83-9685-E84DF18C071D}"/>
              </a:ext>
            </a:extLst>
          </p:cNvPr>
          <p:cNvGrpSpPr/>
          <p:nvPr/>
        </p:nvGrpSpPr>
        <p:grpSpPr>
          <a:xfrm>
            <a:off x="495624" y="3195291"/>
            <a:ext cx="2049485" cy="2464356"/>
            <a:chOff x="495624" y="3195291"/>
            <a:chExt cx="2049485" cy="2464356"/>
          </a:xfrm>
        </p:grpSpPr>
        <p:grpSp>
          <p:nvGrpSpPr>
            <p:cNvPr id="38" name="Group 37">
              <a:extLst>
                <a:ext uri="{FF2B5EF4-FFF2-40B4-BE49-F238E27FC236}">
                  <a16:creationId xmlns:a16="http://schemas.microsoft.com/office/drawing/2014/main" id="{048FA9EB-7183-C3BE-B02A-9115E708FF13}"/>
                </a:ext>
              </a:extLst>
            </p:cNvPr>
            <p:cNvGrpSpPr/>
            <p:nvPr/>
          </p:nvGrpSpPr>
          <p:grpSpPr>
            <a:xfrm>
              <a:off x="495624" y="3195291"/>
              <a:ext cx="2049485" cy="2464356"/>
              <a:chOff x="562296" y="2367325"/>
              <a:chExt cx="2049485" cy="2464356"/>
            </a:xfrm>
          </p:grpSpPr>
          <p:sp>
            <p:nvSpPr>
              <p:cNvPr id="43" name="Rectangle 42">
                <a:extLst>
                  <a:ext uri="{FF2B5EF4-FFF2-40B4-BE49-F238E27FC236}">
                    <a16:creationId xmlns:a16="http://schemas.microsoft.com/office/drawing/2014/main" id="{009D58FB-50F4-E613-B355-0105EFBE6565}"/>
                  </a:ext>
                </a:extLst>
              </p:cNvPr>
              <p:cNvSpPr/>
              <p:nvPr/>
            </p:nvSpPr>
            <p:spPr>
              <a:xfrm>
                <a:off x="1082496" y="3652528"/>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C</a:t>
                </a:r>
              </a:p>
            </p:txBody>
          </p:sp>
          <p:sp>
            <p:nvSpPr>
              <p:cNvPr id="44" name="Rectangle 43">
                <a:extLst>
                  <a:ext uri="{FF2B5EF4-FFF2-40B4-BE49-F238E27FC236}">
                    <a16:creationId xmlns:a16="http://schemas.microsoft.com/office/drawing/2014/main" id="{B841405F-1958-5F86-DD11-70AD235A9968}"/>
                  </a:ext>
                </a:extLst>
              </p:cNvPr>
              <p:cNvSpPr/>
              <p:nvPr/>
            </p:nvSpPr>
            <p:spPr>
              <a:xfrm>
                <a:off x="2137163" y="2367325"/>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A</a:t>
                </a:r>
              </a:p>
            </p:txBody>
          </p:sp>
          <p:sp>
            <p:nvSpPr>
              <p:cNvPr id="45" name="Rectangle 44">
                <a:extLst>
                  <a:ext uri="{FF2B5EF4-FFF2-40B4-BE49-F238E27FC236}">
                    <a16:creationId xmlns:a16="http://schemas.microsoft.com/office/drawing/2014/main" id="{3FE5713D-8459-A309-5E82-86ACA484849B}"/>
                  </a:ext>
                </a:extLst>
              </p:cNvPr>
              <p:cNvSpPr/>
              <p:nvPr/>
            </p:nvSpPr>
            <p:spPr>
              <a:xfrm>
                <a:off x="2138752" y="4491636"/>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00"/>
              </a:p>
            </p:txBody>
          </p:sp>
          <p:sp>
            <p:nvSpPr>
              <p:cNvPr id="46" name="Rectangle 45">
                <a:extLst>
                  <a:ext uri="{FF2B5EF4-FFF2-40B4-BE49-F238E27FC236}">
                    <a16:creationId xmlns:a16="http://schemas.microsoft.com/office/drawing/2014/main" id="{A4222F61-A047-18ED-3064-B5D4B6C27B50}"/>
                  </a:ext>
                </a:extLst>
              </p:cNvPr>
              <p:cNvSpPr/>
              <p:nvPr/>
            </p:nvSpPr>
            <p:spPr>
              <a:xfrm>
                <a:off x="1662545" y="3026613"/>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B</a:t>
                </a:r>
              </a:p>
            </p:txBody>
          </p:sp>
          <p:cxnSp>
            <p:nvCxnSpPr>
              <p:cNvPr id="47" name="Straight Arrow Connector 46">
                <a:extLst>
                  <a:ext uri="{FF2B5EF4-FFF2-40B4-BE49-F238E27FC236}">
                    <a16:creationId xmlns:a16="http://schemas.microsoft.com/office/drawing/2014/main" id="{A501FF49-6DC7-5144-C709-7AD69BC10412}"/>
                  </a:ext>
                </a:extLst>
              </p:cNvPr>
              <p:cNvCxnSpPr>
                <a:cxnSpLocks/>
                <a:stCxn id="44" idx="2"/>
                <a:endCxn id="45" idx="0"/>
              </p:cNvCxnSpPr>
              <p:nvPr/>
            </p:nvCxnSpPr>
            <p:spPr>
              <a:xfrm>
                <a:off x="2306981" y="2706960"/>
                <a:ext cx="1589" cy="17846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18178F5E-5659-1931-33CF-38A733B9DBF6}"/>
                  </a:ext>
                </a:extLst>
              </p:cNvPr>
              <p:cNvSpPr txBox="1"/>
              <p:nvPr/>
            </p:nvSpPr>
            <p:spPr>
              <a:xfrm>
                <a:off x="1539118" y="2617162"/>
                <a:ext cx="288862" cy="353943"/>
              </a:xfrm>
              <a:prstGeom prst="rect">
                <a:avLst/>
              </a:prstGeom>
              <a:noFill/>
            </p:spPr>
            <p:txBody>
              <a:bodyPr wrap="none" rtlCol="0">
                <a:spAutoFit/>
              </a:bodyPr>
              <a:lstStyle/>
              <a:p>
                <a:r>
                  <a:rPr lang="en-US" sz="1700" dirty="0">
                    <a:solidFill>
                      <a:srgbClr val="0070C0"/>
                    </a:solidFill>
                  </a:rPr>
                  <a:t>T</a:t>
                </a:r>
              </a:p>
            </p:txBody>
          </p:sp>
          <p:sp>
            <p:nvSpPr>
              <p:cNvPr id="49" name="TextBox 48">
                <a:extLst>
                  <a:ext uri="{FF2B5EF4-FFF2-40B4-BE49-F238E27FC236}">
                    <a16:creationId xmlns:a16="http://schemas.microsoft.com/office/drawing/2014/main" id="{A30D8648-1785-C860-0909-65516DE60BDA}"/>
                  </a:ext>
                </a:extLst>
              </p:cNvPr>
              <p:cNvSpPr txBox="1"/>
              <p:nvPr/>
            </p:nvSpPr>
            <p:spPr>
              <a:xfrm>
                <a:off x="2313301" y="2790218"/>
                <a:ext cx="298480" cy="353943"/>
              </a:xfrm>
              <a:prstGeom prst="rect">
                <a:avLst/>
              </a:prstGeom>
              <a:noFill/>
            </p:spPr>
            <p:txBody>
              <a:bodyPr wrap="none" rtlCol="0">
                <a:spAutoFit/>
              </a:bodyPr>
              <a:lstStyle/>
              <a:p>
                <a:r>
                  <a:rPr lang="en-US" sz="1700" dirty="0">
                    <a:solidFill>
                      <a:srgbClr val="FF0000"/>
                    </a:solidFill>
                  </a:rPr>
                  <a:t>F</a:t>
                </a:r>
              </a:p>
            </p:txBody>
          </p:sp>
          <p:sp>
            <p:nvSpPr>
              <p:cNvPr id="50" name="TextBox 49">
                <a:extLst>
                  <a:ext uri="{FF2B5EF4-FFF2-40B4-BE49-F238E27FC236}">
                    <a16:creationId xmlns:a16="http://schemas.microsoft.com/office/drawing/2014/main" id="{D1D86771-04D0-B861-6DBB-F8C9F49AB731}"/>
                  </a:ext>
                </a:extLst>
              </p:cNvPr>
              <p:cNvSpPr txBox="1"/>
              <p:nvPr/>
            </p:nvSpPr>
            <p:spPr>
              <a:xfrm>
                <a:off x="969245" y="3184539"/>
                <a:ext cx="288862" cy="353943"/>
              </a:xfrm>
              <a:prstGeom prst="rect">
                <a:avLst/>
              </a:prstGeom>
              <a:noFill/>
            </p:spPr>
            <p:txBody>
              <a:bodyPr wrap="none" rtlCol="0">
                <a:spAutoFit/>
              </a:bodyPr>
              <a:lstStyle/>
              <a:p>
                <a:r>
                  <a:rPr lang="en-US" sz="1700" dirty="0">
                    <a:solidFill>
                      <a:srgbClr val="0070C0"/>
                    </a:solidFill>
                  </a:rPr>
                  <a:t>T</a:t>
                </a:r>
              </a:p>
            </p:txBody>
          </p:sp>
          <p:sp>
            <p:nvSpPr>
              <p:cNvPr id="51" name="Rectangle 50">
                <a:extLst>
                  <a:ext uri="{FF2B5EF4-FFF2-40B4-BE49-F238E27FC236}">
                    <a16:creationId xmlns:a16="http://schemas.microsoft.com/office/drawing/2014/main" id="{3148BEB6-0022-6DCE-BA44-AF6B40CFB411}"/>
                  </a:ext>
                </a:extLst>
              </p:cNvPr>
              <p:cNvSpPr/>
              <p:nvPr/>
            </p:nvSpPr>
            <p:spPr>
              <a:xfrm>
                <a:off x="562296" y="4493353"/>
                <a:ext cx="1390212" cy="33832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loaded = *</a:t>
                </a:r>
                <a:r>
                  <a:rPr lang="en-US" sz="1400" dirty="0" err="1">
                    <a:solidFill>
                      <a:schemeClr val="tx1"/>
                    </a:solidFill>
                    <a:highlight>
                      <a:srgbClr val="FFFF00"/>
                    </a:highlight>
                  </a:rPr>
                  <a:t>addr</a:t>
                </a:r>
                <a:r>
                  <a:rPr lang="en-US" sz="1400" dirty="0">
                    <a:solidFill>
                      <a:schemeClr val="tx1"/>
                    </a:solidFill>
                  </a:rPr>
                  <a:t>;</a:t>
                </a:r>
              </a:p>
            </p:txBody>
          </p:sp>
          <p:sp>
            <p:nvSpPr>
              <p:cNvPr id="52" name="TextBox 51">
                <a:extLst>
                  <a:ext uri="{FF2B5EF4-FFF2-40B4-BE49-F238E27FC236}">
                    <a16:creationId xmlns:a16="http://schemas.microsoft.com/office/drawing/2014/main" id="{DD48164E-A10D-6669-09AA-2559FD20DF13}"/>
                  </a:ext>
                </a:extLst>
              </p:cNvPr>
              <p:cNvSpPr txBox="1"/>
              <p:nvPr/>
            </p:nvSpPr>
            <p:spPr>
              <a:xfrm>
                <a:off x="956299" y="4041697"/>
                <a:ext cx="288862" cy="353943"/>
              </a:xfrm>
              <a:prstGeom prst="rect">
                <a:avLst/>
              </a:prstGeom>
              <a:noFill/>
            </p:spPr>
            <p:txBody>
              <a:bodyPr wrap="none" rtlCol="0">
                <a:spAutoFit/>
              </a:bodyPr>
              <a:lstStyle/>
              <a:p>
                <a:r>
                  <a:rPr lang="en-US" sz="1700" dirty="0">
                    <a:solidFill>
                      <a:srgbClr val="0070C0"/>
                    </a:solidFill>
                  </a:rPr>
                  <a:t>T</a:t>
                </a:r>
              </a:p>
            </p:txBody>
          </p:sp>
          <p:cxnSp>
            <p:nvCxnSpPr>
              <p:cNvPr id="53" name="Straight Arrow Connector 52">
                <a:extLst>
                  <a:ext uri="{FF2B5EF4-FFF2-40B4-BE49-F238E27FC236}">
                    <a16:creationId xmlns:a16="http://schemas.microsoft.com/office/drawing/2014/main" id="{387B9CD1-69F2-E4BC-00C9-330AE6666344}"/>
                  </a:ext>
                </a:extLst>
              </p:cNvPr>
              <p:cNvCxnSpPr>
                <a:cxnSpLocks/>
                <a:stCxn id="43" idx="2"/>
                <a:endCxn id="51" idx="0"/>
              </p:cNvCxnSpPr>
              <p:nvPr/>
            </p:nvCxnSpPr>
            <p:spPr>
              <a:xfrm>
                <a:off x="1252314" y="3992163"/>
                <a:ext cx="5088" cy="5011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B3CEC50E-8160-3B90-2488-D28CA3153626}"/>
                  </a:ext>
                </a:extLst>
              </p:cNvPr>
              <p:cNvSpPr txBox="1"/>
              <p:nvPr/>
            </p:nvSpPr>
            <p:spPr>
              <a:xfrm>
                <a:off x="1966579" y="3203481"/>
                <a:ext cx="298480" cy="353943"/>
              </a:xfrm>
              <a:prstGeom prst="rect">
                <a:avLst/>
              </a:prstGeom>
              <a:noFill/>
            </p:spPr>
            <p:txBody>
              <a:bodyPr wrap="none" rtlCol="0">
                <a:spAutoFit/>
              </a:bodyPr>
              <a:lstStyle/>
              <a:p>
                <a:r>
                  <a:rPr lang="en-US" sz="1700" dirty="0">
                    <a:solidFill>
                      <a:srgbClr val="FF0000"/>
                    </a:solidFill>
                  </a:rPr>
                  <a:t>F</a:t>
                </a:r>
              </a:p>
            </p:txBody>
          </p:sp>
          <p:sp>
            <p:nvSpPr>
              <p:cNvPr id="55" name="TextBox 54">
                <a:extLst>
                  <a:ext uri="{FF2B5EF4-FFF2-40B4-BE49-F238E27FC236}">
                    <a16:creationId xmlns:a16="http://schemas.microsoft.com/office/drawing/2014/main" id="{6987FF5E-0E9F-B5F1-93E3-6B28F67DBF05}"/>
                  </a:ext>
                </a:extLst>
              </p:cNvPr>
              <p:cNvSpPr txBox="1"/>
              <p:nvPr/>
            </p:nvSpPr>
            <p:spPr>
              <a:xfrm>
                <a:off x="1670410" y="3834145"/>
                <a:ext cx="298480" cy="353943"/>
              </a:xfrm>
              <a:prstGeom prst="rect">
                <a:avLst/>
              </a:prstGeom>
              <a:noFill/>
            </p:spPr>
            <p:txBody>
              <a:bodyPr wrap="none" rtlCol="0">
                <a:spAutoFit/>
              </a:bodyPr>
              <a:lstStyle/>
              <a:p>
                <a:r>
                  <a:rPr lang="en-US" sz="1700" dirty="0">
                    <a:solidFill>
                      <a:srgbClr val="FF0000"/>
                    </a:solidFill>
                  </a:rPr>
                  <a:t>F</a:t>
                </a:r>
              </a:p>
            </p:txBody>
          </p:sp>
          <p:cxnSp>
            <p:nvCxnSpPr>
              <p:cNvPr id="56" name="Straight Arrow Connector 55">
                <a:extLst>
                  <a:ext uri="{FF2B5EF4-FFF2-40B4-BE49-F238E27FC236}">
                    <a16:creationId xmlns:a16="http://schemas.microsoft.com/office/drawing/2014/main" id="{AD35823C-8AD2-D54B-7EEF-94C540AA451D}"/>
                  </a:ext>
                </a:extLst>
              </p:cNvPr>
              <p:cNvCxnSpPr>
                <a:cxnSpLocks/>
                <a:stCxn id="51" idx="3"/>
                <a:endCxn id="45" idx="1"/>
              </p:cNvCxnSpPr>
              <p:nvPr/>
            </p:nvCxnSpPr>
            <p:spPr>
              <a:xfrm flipV="1">
                <a:off x="1952508" y="4661454"/>
                <a:ext cx="186244" cy="10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9" name="Elbow Connector 38">
              <a:extLst>
                <a:ext uri="{FF2B5EF4-FFF2-40B4-BE49-F238E27FC236}">
                  <a16:creationId xmlns:a16="http://schemas.microsoft.com/office/drawing/2014/main" id="{EBFB96A3-2A9A-3F7D-BF5A-A2BD46850BCB}"/>
                </a:ext>
              </a:extLst>
            </p:cNvPr>
            <p:cNvCxnSpPr>
              <a:cxnSpLocks/>
              <a:stCxn id="44" idx="1"/>
              <a:endCxn id="46" idx="0"/>
            </p:cNvCxnSpPr>
            <p:nvPr/>
          </p:nvCxnSpPr>
          <p:spPr>
            <a:xfrm rot="10800000" flipV="1">
              <a:off x="1765691" y="3365109"/>
              <a:ext cx="304800" cy="489470"/>
            </a:xfrm>
            <a:prstGeom prst="bentConnector2">
              <a:avLst/>
            </a:prstGeom>
            <a:ln w="28575">
              <a:tailEnd type="triangle"/>
            </a:ln>
          </p:spPr>
          <p:style>
            <a:lnRef idx="2">
              <a:schemeClr val="dk1"/>
            </a:lnRef>
            <a:fillRef idx="0">
              <a:schemeClr val="dk1"/>
            </a:fillRef>
            <a:effectRef idx="1">
              <a:schemeClr val="dk1"/>
            </a:effectRef>
            <a:fontRef idx="minor">
              <a:schemeClr val="tx1"/>
            </a:fontRef>
          </p:style>
        </p:cxnSp>
        <p:cxnSp>
          <p:nvCxnSpPr>
            <p:cNvPr id="40" name="Elbow Connector 39">
              <a:extLst>
                <a:ext uri="{FF2B5EF4-FFF2-40B4-BE49-F238E27FC236}">
                  <a16:creationId xmlns:a16="http://schemas.microsoft.com/office/drawing/2014/main" id="{6884BBBA-A56B-46AD-C058-BB751EA6B73B}"/>
                </a:ext>
              </a:extLst>
            </p:cNvPr>
            <p:cNvCxnSpPr>
              <a:cxnSpLocks/>
              <a:stCxn id="46" idx="1"/>
              <a:endCxn id="43" idx="0"/>
            </p:cNvCxnSpPr>
            <p:nvPr/>
          </p:nvCxnSpPr>
          <p:spPr>
            <a:xfrm rot="10800000" flipV="1">
              <a:off x="1185643" y="4024396"/>
              <a:ext cx="410231" cy="456097"/>
            </a:xfrm>
            <a:prstGeom prst="bentConnector2">
              <a:avLst/>
            </a:prstGeom>
            <a:ln w="28575">
              <a:tailEnd type="triangle"/>
            </a:ln>
          </p:spPr>
          <p:style>
            <a:lnRef idx="2">
              <a:schemeClr val="dk1"/>
            </a:lnRef>
            <a:fillRef idx="0">
              <a:schemeClr val="dk1"/>
            </a:fillRef>
            <a:effectRef idx="1">
              <a:schemeClr val="dk1"/>
            </a:effectRef>
            <a:fontRef idx="minor">
              <a:schemeClr val="tx1"/>
            </a:fontRef>
          </p:style>
        </p:cxnSp>
        <p:cxnSp>
          <p:nvCxnSpPr>
            <p:cNvPr id="41" name="Elbow Connector 40">
              <a:extLst>
                <a:ext uri="{FF2B5EF4-FFF2-40B4-BE49-F238E27FC236}">
                  <a16:creationId xmlns:a16="http://schemas.microsoft.com/office/drawing/2014/main" id="{E9CDB6F2-1D48-A236-809C-B4BDF8E55541}"/>
                </a:ext>
              </a:extLst>
            </p:cNvPr>
            <p:cNvCxnSpPr>
              <a:cxnSpLocks/>
              <a:stCxn id="46" idx="3"/>
              <a:endCxn id="45" idx="0"/>
            </p:cNvCxnSpPr>
            <p:nvPr/>
          </p:nvCxnSpPr>
          <p:spPr>
            <a:xfrm>
              <a:off x="1935508" y="4024397"/>
              <a:ext cx="306390" cy="1295205"/>
            </a:xfrm>
            <a:prstGeom prst="bentConnector2">
              <a:avLst/>
            </a:prstGeom>
            <a:ln w="28575">
              <a:tailEnd type="triangle"/>
            </a:ln>
          </p:spPr>
          <p:style>
            <a:lnRef idx="2">
              <a:schemeClr val="dk1"/>
            </a:lnRef>
            <a:fillRef idx="0">
              <a:schemeClr val="dk1"/>
            </a:fillRef>
            <a:effectRef idx="1">
              <a:schemeClr val="dk1"/>
            </a:effectRef>
            <a:fontRef idx="minor">
              <a:schemeClr val="tx1"/>
            </a:fontRef>
          </p:style>
        </p:cxnSp>
        <p:cxnSp>
          <p:nvCxnSpPr>
            <p:cNvPr id="42" name="Elbow Connector 41">
              <a:extLst>
                <a:ext uri="{FF2B5EF4-FFF2-40B4-BE49-F238E27FC236}">
                  <a16:creationId xmlns:a16="http://schemas.microsoft.com/office/drawing/2014/main" id="{E1BA957C-56DA-6DC1-DD62-0AE8E244900C}"/>
                </a:ext>
              </a:extLst>
            </p:cNvPr>
            <p:cNvCxnSpPr>
              <a:cxnSpLocks/>
              <a:stCxn id="43" idx="3"/>
              <a:endCxn id="45" idx="0"/>
            </p:cNvCxnSpPr>
            <p:nvPr/>
          </p:nvCxnSpPr>
          <p:spPr>
            <a:xfrm>
              <a:off x="1355459" y="4650312"/>
              <a:ext cx="886439" cy="669290"/>
            </a:xfrm>
            <a:prstGeom prst="bentConnector2">
              <a:avLst/>
            </a:prstGeom>
            <a:ln w="28575">
              <a:tailEnd type="triangle"/>
            </a:ln>
          </p:spPr>
          <p:style>
            <a:lnRef idx="2">
              <a:schemeClr val="dk1"/>
            </a:lnRef>
            <a:fillRef idx="0">
              <a:schemeClr val="dk1"/>
            </a:fillRef>
            <a:effectRef idx="1">
              <a:schemeClr val="dk1"/>
            </a:effectRef>
            <a:fontRef idx="minor">
              <a:schemeClr val="tx1"/>
            </a:fontRef>
          </p:style>
        </p:cxnSp>
      </p:grpSp>
      <p:grpSp>
        <p:nvGrpSpPr>
          <p:cNvPr id="57" name="Group 56">
            <a:extLst>
              <a:ext uri="{FF2B5EF4-FFF2-40B4-BE49-F238E27FC236}">
                <a16:creationId xmlns:a16="http://schemas.microsoft.com/office/drawing/2014/main" id="{CEA1FED3-D497-ECB1-E646-FA6C48CAEEDC}"/>
              </a:ext>
            </a:extLst>
          </p:cNvPr>
          <p:cNvGrpSpPr/>
          <p:nvPr/>
        </p:nvGrpSpPr>
        <p:grpSpPr>
          <a:xfrm>
            <a:off x="2995740" y="3307359"/>
            <a:ext cx="2644619" cy="2320385"/>
            <a:chOff x="3342725" y="3209812"/>
            <a:chExt cx="2644619" cy="2320385"/>
          </a:xfrm>
        </p:grpSpPr>
        <p:sp>
          <p:nvSpPr>
            <p:cNvPr id="58" name="Rectangle 57">
              <a:extLst>
                <a:ext uri="{FF2B5EF4-FFF2-40B4-BE49-F238E27FC236}">
                  <a16:creationId xmlns:a16="http://schemas.microsoft.com/office/drawing/2014/main" id="{57F011BF-E385-3336-C2EE-BAA05897A68B}"/>
                </a:ext>
              </a:extLst>
            </p:cNvPr>
            <p:cNvSpPr/>
            <p:nvPr/>
          </p:nvSpPr>
          <p:spPr>
            <a:xfrm>
              <a:off x="3342725" y="4576650"/>
              <a:ext cx="2369010"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c1=select(%C, </a:t>
              </a:r>
              <a:r>
                <a:rPr lang="en-US" sz="1400" dirty="0" err="1">
                  <a:solidFill>
                    <a:schemeClr val="tx1"/>
                  </a:solidFill>
                  <a:highlight>
                    <a:srgbClr val="FFFF00"/>
                  </a:highlight>
                </a:rPr>
                <a:t>addr</a:t>
              </a:r>
              <a:r>
                <a:rPr lang="en-US" sz="1400" dirty="0">
                  <a:solidFill>
                    <a:schemeClr val="tx1"/>
                  </a:solidFill>
                </a:rPr>
                <a:t>, </a:t>
              </a:r>
              <a:r>
                <a:rPr lang="en-US" sz="1400" dirty="0">
                  <a:solidFill>
                    <a:schemeClr val="tx1"/>
                  </a:solidFill>
                  <a:highlight>
                    <a:srgbClr val="00FF00"/>
                  </a:highlight>
                </a:rPr>
                <a:t>SAFE</a:t>
              </a:r>
              <a:r>
                <a:rPr lang="en-US" sz="1400" dirty="0">
                  <a:solidFill>
                    <a:schemeClr val="tx1"/>
                  </a:solidFill>
                </a:rPr>
                <a:t>)</a:t>
              </a:r>
            </a:p>
          </p:txBody>
        </p:sp>
        <p:sp>
          <p:nvSpPr>
            <p:cNvPr id="59" name="Rectangle 58">
              <a:extLst>
                <a:ext uri="{FF2B5EF4-FFF2-40B4-BE49-F238E27FC236}">
                  <a16:creationId xmlns:a16="http://schemas.microsoft.com/office/drawing/2014/main" id="{EBF310F9-8A07-4E8F-298B-5C7923F7E599}"/>
                </a:ext>
              </a:extLst>
            </p:cNvPr>
            <p:cNvSpPr/>
            <p:nvPr/>
          </p:nvSpPr>
          <p:spPr>
            <a:xfrm>
              <a:off x="5590762" y="3209812"/>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A</a:t>
              </a:r>
            </a:p>
          </p:txBody>
        </p:sp>
        <p:sp>
          <p:nvSpPr>
            <p:cNvPr id="60" name="Rectangle 59">
              <a:extLst>
                <a:ext uri="{FF2B5EF4-FFF2-40B4-BE49-F238E27FC236}">
                  <a16:creationId xmlns:a16="http://schemas.microsoft.com/office/drawing/2014/main" id="{6756333A-45E9-EF76-207C-7846DC2789EF}"/>
                </a:ext>
              </a:extLst>
            </p:cNvPr>
            <p:cNvSpPr/>
            <p:nvPr/>
          </p:nvSpPr>
          <p:spPr>
            <a:xfrm>
              <a:off x="5587507" y="5190562"/>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00"/>
            </a:p>
          </p:txBody>
        </p:sp>
        <p:sp>
          <p:nvSpPr>
            <p:cNvPr id="61" name="Rectangle 60">
              <a:extLst>
                <a:ext uri="{FF2B5EF4-FFF2-40B4-BE49-F238E27FC236}">
                  <a16:creationId xmlns:a16="http://schemas.microsoft.com/office/drawing/2014/main" id="{E86F64EB-BBD9-F323-635C-BE3514CF5DDB}"/>
                </a:ext>
              </a:extLst>
            </p:cNvPr>
            <p:cNvSpPr/>
            <p:nvPr/>
          </p:nvSpPr>
          <p:spPr>
            <a:xfrm>
              <a:off x="4695844" y="3802309"/>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B</a:t>
              </a:r>
            </a:p>
          </p:txBody>
        </p:sp>
        <p:sp>
          <p:nvSpPr>
            <p:cNvPr id="62" name="TextBox 61">
              <a:extLst>
                <a:ext uri="{FF2B5EF4-FFF2-40B4-BE49-F238E27FC236}">
                  <a16:creationId xmlns:a16="http://schemas.microsoft.com/office/drawing/2014/main" id="{33FC1B9A-66D0-E426-DA79-1F6C49D9F088}"/>
                </a:ext>
              </a:extLst>
            </p:cNvPr>
            <p:cNvSpPr txBox="1"/>
            <p:nvPr/>
          </p:nvSpPr>
          <p:spPr>
            <a:xfrm>
              <a:off x="4549825" y="3425854"/>
              <a:ext cx="288862" cy="353943"/>
            </a:xfrm>
            <a:prstGeom prst="rect">
              <a:avLst/>
            </a:prstGeom>
            <a:noFill/>
          </p:spPr>
          <p:txBody>
            <a:bodyPr wrap="none" rtlCol="0">
              <a:spAutoFit/>
            </a:bodyPr>
            <a:lstStyle/>
            <a:p>
              <a:r>
                <a:rPr lang="en-US" sz="1700" dirty="0">
                  <a:solidFill>
                    <a:srgbClr val="0070C0"/>
                  </a:solidFill>
                </a:rPr>
                <a:t>T</a:t>
              </a:r>
            </a:p>
          </p:txBody>
        </p:sp>
        <p:sp>
          <p:nvSpPr>
            <p:cNvPr id="63" name="TextBox 62">
              <a:extLst>
                <a:ext uri="{FF2B5EF4-FFF2-40B4-BE49-F238E27FC236}">
                  <a16:creationId xmlns:a16="http://schemas.microsoft.com/office/drawing/2014/main" id="{37F15040-2513-DA59-7226-1F4AE81F04AA}"/>
                </a:ext>
              </a:extLst>
            </p:cNvPr>
            <p:cNvSpPr txBox="1"/>
            <p:nvPr/>
          </p:nvSpPr>
          <p:spPr>
            <a:xfrm>
              <a:off x="5688864" y="3578448"/>
              <a:ext cx="298480" cy="353943"/>
            </a:xfrm>
            <a:prstGeom prst="rect">
              <a:avLst/>
            </a:prstGeom>
            <a:noFill/>
          </p:spPr>
          <p:txBody>
            <a:bodyPr wrap="none" rtlCol="0">
              <a:spAutoFit/>
            </a:bodyPr>
            <a:lstStyle/>
            <a:p>
              <a:r>
                <a:rPr lang="en-US" sz="1700" dirty="0">
                  <a:solidFill>
                    <a:srgbClr val="FF0000"/>
                  </a:solidFill>
                </a:rPr>
                <a:t>F</a:t>
              </a:r>
            </a:p>
          </p:txBody>
        </p:sp>
        <p:sp>
          <p:nvSpPr>
            <p:cNvPr id="64" name="TextBox 63">
              <a:extLst>
                <a:ext uri="{FF2B5EF4-FFF2-40B4-BE49-F238E27FC236}">
                  <a16:creationId xmlns:a16="http://schemas.microsoft.com/office/drawing/2014/main" id="{E8C94A2C-61FD-1900-5052-C9649D8C47F6}"/>
                </a:ext>
              </a:extLst>
            </p:cNvPr>
            <p:cNvSpPr txBox="1"/>
            <p:nvPr/>
          </p:nvSpPr>
          <p:spPr>
            <a:xfrm>
              <a:off x="4023429" y="3996018"/>
              <a:ext cx="288862" cy="353943"/>
            </a:xfrm>
            <a:prstGeom prst="rect">
              <a:avLst/>
            </a:prstGeom>
            <a:noFill/>
          </p:spPr>
          <p:txBody>
            <a:bodyPr wrap="none" rtlCol="0">
              <a:spAutoFit/>
            </a:bodyPr>
            <a:lstStyle/>
            <a:p>
              <a:r>
                <a:rPr lang="en-US" sz="1700" dirty="0">
                  <a:solidFill>
                    <a:srgbClr val="0070C0"/>
                  </a:solidFill>
                </a:rPr>
                <a:t>T</a:t>
              </a:r>
            </a:p>
          </p:txBody>
        </p:sp>
        <p:sp>
          <p:nvSpPr>
            <p:cNvPr id="65" name="TextBox 64">
              <a:extLst>
                <a:ext uri="{FF2B5EF4-FFF2-40B4-BE49-F238E27FC236}">
                  <a16:creationId xmlns:a16="http://schemas.microsoft.com/office/drawing/2014/main" id="{0AA0F4E2-E3CF-3C2F-4B19-0400A433BF4B}"/>
                </a:ext>
              </a:extLst>
            </p:cNvPr>
            <p:cNvSpPr txBox="1"/>
            <p:nvPr/>
          </p:nvSpPr>
          <p:spPr>
            <a:xfrm>
              <a:off x="5150785" y="3932391"/>
              <a:ext cx="298480" cy="353943"/>
            </a:xfrm>
            <a:prstGeom prst="rect">
              <a:avLst/>
            </a:prstGeom>
            <a:noFill/>
          </p:spPr>
          <p:txBody>
            <a:bodyPr wrap="none" rtlCol="0">
              <a:spAutoFit/>
            </a:bodyPr>
            <a:lstStyle/>
            <a:p>
              <a:r>
                <a:rPr lang="en-US" sz="1700" dirty="0">
                  <a:solidFill>
                    <a:srgbClr val="FF0000"/>
                  </a:solidFill>
                </a:rPr>
                <a:t>F</a:t>
              </a:r>
            </a:p>
          </p:txBody>
        </p:sp>
        <p:sp>
          <p:nvSpPr>
            <p:cNvPr id="66" name="Rectangle 65">
              <a:extLst>
                <a:ext uri="{FF2B5EF4-FFF2-40B4-BE49-F238E27FC236}">
                  <a16:creationId xmlns:a16="http://schemas.microsoft.com/office/drawing/2014/main" id="{4E3C5EF1-F380-F73F-C400-6144646D2DD2}"/>
                </a:ext>
              </a:extLst>
            </p:cNvPr>
            <p:cNvSpPr/>
            <p:nvPr/>
          </p:nvSpPr>
          <p:spPr>
            <a:xfrm>
              <a:off x="3839364" y="5190562"/>
              <a:ext cx="1381737" cy="33832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loaded = *c1</a:t>
              </a:r>
            </a:p>
          </p:txBody>
        </p:sp>
        <p:cxnSp>
          <p:nvCxnSpPr>
            <p:cNvPr id="67" name="Elbow Connector 66">
              <a:extLst>
                <a:ext uri="{FF2B5EF4-FFF2-40B4-BE49-F238E27FC236}">
                  <a16:creationId xmlns:a16="http://schemas.microsoft.com/office/drawing/2014/main" id="{544A6CF4-9A52-9C94-ADC1-AEE01C6E1C91}"/>
                </a:ext>
              </a:extLst>
            </p:cNvPr>
            <p:cNvCxnSpPr>
              <a:cxnSpLocks/>
              <a:stCxn id="59" idx="1"/>
              <a:endCxn id="61" idx="0"/>
            </p:cNvCxnSpPr>
            <p:nvPr/>
          </p:nvCxnSpPr>
          <p:spPr>
            <a:xfrm rot="10800000" flipV="1">
              <a:off x="4865662" y="3379629"/>
              <a:ext cx="725100" cy="422679"/>
            </a:xfrm>
            <a:prstGeom prst="bentConnector2">
              <a:avLst/>
            </a:prstGeom>
            <a:ln w="28575">
              <a:tailEnd type="triangle"/>
            </a:ln>
          </p:spPr>
          <p:style>
            <a:lnRef idx="2">
              <a:schemeClr val="dk1"/>
            </a:lnRef>
            <a:fillRef idx="0">
              <a:schemeClr val="dk1"/>
            </a:fillRef>
            <a:effectRef idx="1">
              <a:schemeClr val="dk1"/>
            </a:effectRef>
            <a:fontRef idx="minor">
              <a:schemeClr val="tx1"/>
            </a:fontRef>
          </p:style>
        </p:cxnSp>
        <p:cxnSp>
          <p:nvCxnSpPr>
            <p:cNvPr id="68" name="Elbow Connector 67">
              <a:extLst>
                <a:ext uri="{FF2B5EF4-FFF2-40B4-BE49-F238E27FC236}">
                  <a16:creationId xmlns:a16="http://schemas.microsoft.com/office/drawing/2014/main" id="{52091DDE-8304-B8A1-F1F7-0905CB607E04}"/>
                </a:ext>
              </a:extLst>
            </p:cNvPr>
            <p:cNvCxnSpPr>
              <a:cxnSpLocks/>
              <a:stCxn id="61" idx="1"/>
              <a:endCxn id="58" idx="0"/>
            </p:cNvCxnSpPr>
            <p:nvPr/>
          </p:nvCxnSpPr>
          <p:spPr>
            <a:xfrm rot="10800000" flipV="1">
              <a:off x="4527230" y="3972126"/>
              <a:ext cx="168614" cy="604523"/>
            </a:xfrm>
            <a:prstGeom prst="bentConnector2">
              <a:avLst/>
            </a:prstGeom>
            <a:ln w="28575">
              <a:tailEnd type="triangle"/>
            </a:ln>
          </p:spPr>
          <p:style>
            <a:lnRef idx="2">
              <a:schemeClr val="dk1"/>
            </a:lnRef>
            <a:fillRef idx="0">
              <a:schemeClr val="dk1"/>
            </a:fillRef>
            <a:effectRef idx="1">
              <a:schemeClr val="dk1"/>
            </a:effectRef>
            <a:fontRef idx="minor">
              <a:schemeClr val="tx1"/>
            </a:fontRef>
          </p:style>
        </p:cxnSp>
        <p:cxnSp>
          <p:nvCxnSpPr>
            <p:cNvPr id="69" name="Straight Arrow Connector 68">
              <a:extLst>
                <a:ext uri="{FF2B5EF4-FFF2-40B4-BE49-F238E27FC236}">
                  <a16:creationId xmlns:a16="http://schemas.microsoft.com/office/drawing/2014/main" id="{E5F027FC-E78C-6728-280E-C37F7A6A7CE1}"/>
                </a:ext>
              </a:extLst>
            </p:cNvPr>
            <p:cNvCxnSpPr>
              <a:cxnSpLocks/>
              <a:stCxn id="58" idx="2"/>
              <a:endCxn id="66" idx="0"/>
            </p:cNvCxnSpPr>
            <p:nvPr/>
          </p:nvCxnSpPr>
          <p:spPr>
            <a:xfrm>
              <a:off x="4527230" y="4916285"/>
              <a:ext cx="3003" cy="27427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1C2770F4-59BC-3BFA-BD9E-4F70D9CE4B7C}"/>
                </a:ext>
              </a:extLst>
            </p:cNvPr>
            <p:cNvCxnSpPr>
              <a:cxnSpLocks/>
              <a:stCxn id="66" idx="3"/>
              <a:endCxn id="60" idx="1"/>
            </p:cNvCxnSpPr>
            <p:nvPr/>
          </p:nvCxnSpPr>
          <p:spPr>
            <a:xfrm>
              <a:off x="5221101" y="5359726"/>
              <a:ext cx="366406" cy="6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323CA827-E261-A328-68E7-0DE6EF01C2F1}"/>
                </a:ext>
              </a:extLst>
            </p:cNvPr>
            <p:cNvCxnSpPr>
              <a:cxnSpLocks/>
              <a:stCxn id="59" idx="2"/>
              <a:endCxn id="60" idx="0"/>
            </p:cNvCxnSpPr>
            <p:nvPr/>
          </p:nvCxnSpPr>
          <p:spPr>
            <a:xfrm flipH="1">
              <a:off x="5757325" y="3549447"/>
              <a:ext cx="3255" cy="164111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Elbow Connector 71">
              <a:extLst>
                <a:ext uri="{FF2B5EF4-FFF2-40B4-BE49-F238E27FC236}">
                  <a16:creationId xmlns:a16="http://schemas.microsoft.com/office/drawing/2014/main" id="{5C521082-C16E-3184-B4F1-B37E127B2815}"/>
                </a:ext>
              </a:extLst>
            </p:cNvPr>
            <p:cNvCxnSpPr>
              <a:cxnSpLocks/>
              <a:stCxn id="61" idx="3"/>
              <a:endCxn id="60" idx="0"/>
            </p:cNvCxnSpPr>
            <p:nvPr/>
          </p:nvCxnSpPr>
          <p:spPr>
            <a:xfrm>
              <a:off x="5035479" y="3972127"/>
              <a:ext cx="721846" cy="1218435"/>
            </a:xfrm>
            <a:prstGeom prst="bentConnector2">
              <a:avLst/>
            </a:prstGeom>
            <a:ln w="28575">
              <a:tailEnd type="triangle"/>
            </a:ln>
          </p:spPr>
          <p:style>
            <a:lnRef idx="2">
              <a:schemeClr val="dk1"/>
            </a:lnRef>
            <a:fillRef idx="0">
              <a:schemeClr val="dk1"/>
            </a:fillRef>
            <a:effectRef idx="1">
              <a:schemeClr val="dk1"/>
            </a:effectRef>
            <a:fontRef idx="minor">
              <a:schemeClr val="tx1"/>
            </a:fontRef>
          </p:style>
        </p:cxnSp>
      </p:grpSp>
      <p:grpSp>
        <p:nvGrpSpPr>
          <p:cNvPr id="73" name="Group 72">
            <a:extLst>
              <a:ext uri="{FF2B5EF4-FFF2-40B4-BE49-F238E27FC236}">
                <a16:creationId xmlns:a16="http://schemas.microsoft.com/office/drawing/2014/main" id="{F06F540D-DE0B-B362-ABA8-F570C9689D49}"/>
              </a:ext>
            </a:extLst>
          </p:cNvPr>
          <p:cNvGrpSpPr/>
          <p:nvPr/>
        </p:nvGrpSpPr>
        <p:grpSpPr>
          <a:xfrm>
            <a:off x="6316065" y="3303303"/>
            <a:ext cx="2828912" cy="2319732"/>
            <a:chOff x="6319270" y="3209811"/>
            <a:chExt cx="2828912" cy="2319732"/>
          </a:xfrm>
        </p:grpSpPr>
        <p:sp>
          <p:nvSpPr>
            <p:cNvPr id="74" name="Rectangle 73">
              <a:extLst>
                <a:ext uri="{FF2B5EF4-FFF2-40B4-BE49-F238E27FC236}">
                  <a16:creationId xmlns:a16="http://schemas.microsoft.com/office/drawing/2014/main" id="{D389758B-862E-D766-E933-53388E725204}"/>
                </a:ext>
              </a:extLst>
            </p:cNvPr>
            <p:cNvSpPr/>
            <p:nvPr/>
          </p:nvSpPr>
          <p:spPr>
            <a:xfrm>
              <a:off x="6436062" y="4595547"/>
              <a:ext cx="2196997"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b1=select(%B, c1, </a:t>
              </a:r>
              <a:r>
                <a:rPr lang="en-US" sz="1400" dirty="0">
                  <a:solidFill>
                    <a:schemeClr val="tx1"/>
                  </a:solidFill>
                  <a:highlight>
                    <a:srgbClr val="00FF00"/>
                  </a:highlight>
                </a:rPr>
                <a:t>SAFE</a:t>
              </a:r>
              <a:r>
                <a:rPr lang="en-US" sz="1400" dirty="0">
                  <a:solidFill>
                    <a:schemeClr val="tx1"/>
                  </a:solidFill>
                </a:rPr>
                <a:t>)</a:t>
              </a:r>
            </a:p>
          </p:txBody>
        </p:sp>
        <p:sp>
          <p:nvSpPr>
            <p:cNvPr id="75" name="Rectangle 74">
              <a:extLst>
                <a:ext uri="{FF2B5EF4-FFF2-40B4-BE49-F238E27FC236}">
                  <a16:creationId xmlns:a16="http://schemas.microsoft.com/office/drawing/2014/main" id="{3E98F193-2519-5D43-D292-167234873023}"/>
                </a:ext>
              </a:extLst>
            </p:cNvPr>
            <p:cNvSpPr/>
            <p:nvPr/>
          </p:nvSpPr>
          <p:spPr>
            <a:xfrm>
              <a:off x="8632428" y="3209811"/>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dirty="0">
                  <a:solidFill>
                    <a:schemeClr val="tx1"/>
                  </a:solidFill>
                </a:rPr>
                <a:t>A</a:t>
              </a:r>
            </a:p>
          </p:txBody>
        </p:sp>
        <p:sp>
          <p:nvSpPr>
            <p:cNvPr id="76" name="Rectangle 75">
              <a:extLst>
                <a:ext uri="{FF2B5EF4-FFF2-40B4-BE49-F238E27FC236}">
                  <a16:creationId xmlns:a16="http://schemas.microsoft.com/office/drawing/2014/main" id="{81F9277E-B216-64EC-0C77-FAE2888F946D}"/>
                </a:ext>
              </a:extLst>
            </p:cNvPr>
            <p:cNvSpPr/>
            <p:nvPr/>
          </p:nvSpPr>
          <p:spPr>
            <a:xfrm>
              <a:off x="8632428" y="5189255"/>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00"/>
            </a:p>
          </p:txBody>
        </p:sp>
        <p:sp>
          <p:nvSpPr>
            <p:cNvPr id="77" name="TextBox 76">
              <a:extLst>
                <a:ext uri="{FF2B5EF4-FFF2-40B4-BE49-F238E27FC236}">
                  <a16:creationId xmlns:a16="http://schemas.microsoft.com/office/drawing/2014/main" id="{19AD33E7-BA0D-597F-D196-74D56581E71A}"/>
                </a:ext>
              </a:extLst>
            </p:cNvPr>
            <p:cNvSpPr txBox="1"/>
            <p:nvPr/>
          </p:nvSpPr>
          <p:spPr>
            <a:xfrm>
              <a:off x="8849702" y="3560559"/>
              <a:ext cx="298480" cy="353943"/>
            </a:xfrm>
            <a:prstGeom prst="rect">
              <a:avLst/>
            </a:prstGeom>
            <a:noFill/>
          </p:spPr>
          <p:txBody>
            <a:bodyPr wrap="none" rtlCol="0">
              <a:spAutoFit/>
            </a:bodyPr>
            <a:lstStyle/>
            <a:p>
              <a:r>
                <a:rPr lang="en-US" sz="1700" dirty="0">
                  <a:solidFill>
                    <a:srgbClr val="FF0000"/>
                  </a:solidFill>
                </a:rPr>
                <a:t>F</a:t>
              </a:r>
            </a:p>
          </p:txBody>
        </p:sp>
        <p:sp>
          <p:nvSpPr>
            <p:cNvPr id="78" name="Rectangle 77">
              <a:extLst>
                <a:ext uri="{FF2B5EF4-FFF2-40B4-BE49-F238E27FC236}">
                  <a16:creationId xmlns:a16="http://schemas.microsoft.com/office/drawing/2014/main" id="{E0B62102-AD57-750F-A7AE-B7F0EB4780A9}"/>
                </a:ext>
              </a:extLst>
            </p:cNvPr>
            <p:cNvSpPr/>
            <p:nvPr/>
          </p:nvSpPr>
          <p:spPr>
            <a:xfrm>
              <a:off x="6907613" y="5189908"/>
              <a:ext cx="1253073"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loaded = *b1</a:t>
              </a:r>
            </a:p>
          </p:txBody>
        </p:sp>
        <p:sp>
          <p:nvSpPr>
            <p:cNvPr id="79" name="Rectangle 78">
              <a:extLst>
                <a:ext uri="{FF2B5EF4-FFF2-40B4-BE49-F238E27FC236}">
                  <a16:creationId xmlns:a16="http://schemas.microsoft.com/office/drawing/2014/main" id="{B0F3682E-75FA-A532-0FF6-247BE179245A}"/>
                </a:ext>
              </a:extLst>
            </p:cNvPr>
            <p:cNvSpPr/>
            <p:nvPr/>
          </p:nvSpPr>
          <p:spPr>
            <a:xfrm>
              <a:off x="6319270" y="4080819"/>
              <a:ext cx="2424020"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c1=select(%C, </a:t>
              </a:r>
              <a:r>
                <a:rPr lang="en-US" sz="1400" dirty="0" err="1">
                  <a:solidFill>
                    <a:schemeClr val="tx1"/>
                  </a:solidFill>
                  <a:highlight>
                    <a:srgbClr val="FFFF00"/>
                  </a:highlight>
                </a:rPr>
                <a:t>addr</a:t>
              </a:r>
              <a:r>
                <a:rPr lang="en-US" sz="1400" dirty="0">
                  <a:solidFill>
                    <a:schemeClr val="tx1"/>
                  </a:solidFill>
                </a:rPr>
                <a:t>, </a:t>
              </a:r>
              <a:r>
                <a:rPr lang="en-US" sz="1400" dirty="0">
                  <a:solidFill>
                    <a:schemeClr val="tx1"/>
                  </a:solidFill>
                  <a:highlight>
                    <a:srgbClr val="00FF00"/>
                  </a:highlight>
                </a:rPr>
                <a:t>SAFE</a:t>
              </a:r>
              <a:r>
                <a:rPr lang="en-US" sz="1400" dirty="0">
                  <a:solidFill>
                    <a:schemeClr val="tx1"/>
                  </a:solidFill>
                </a:rPr>
                <a:t>)</a:t>
              </a:r>
            </a:p>
          </p:txBody>
        </p:sp>
        <p:sp>
          <p:nvSpPr>
            <p:cNvPr id="80" name="TextBox 79">
              <a:extLst>
                <a:ext uri="{FF2B5EF4-FFF2-40B4-BE49-F238E27FC236}">
                  <a16:creationId xmlns:a16="http://schemas.microsoft.com/office/drawing/2014/main" id="{D6BE3A14-5612-2AAA-C9E9-3340C010AB60}"/>
                </a:ext>
              </a:extLst>
            </p:cNvPr>
            <p:cNvSpPr txBox="1"/>
            <p:nvPr/>
          </p:nvSpPr>
          <p:spPr>
            <a:xfrm>
              <a:off x="7126163" y="3504120"/>
              <a:ext cx="288862" cy="353943"/>
            </a:xfrm>
            <a:prstGeom prst="rect">
              <a:avLst/>
            </a:prstGeom>
            <a:noFill/>
          </p:spPr>
          <p:txBody>
            <a:bodyPr wrap="none" rtlCol="0">
              <a:spAutoFit/>
            </a:bodyPr>
            <a:lstStyle/>
            <a:p>
              <a:r>
                <a:rPr lang="en-US" sz="1700" dirty="0">
                  <a:solidFill>
                    <a:srgbClr val="0070C0"/>
                  </a:solidFill>
                </a:rPr>
                <a:t>T</a:t>
              </a:r>
            </a:p>
          </p:txBody>
        </p:sp>
        <p:cxnSp>
          <p:nvCxnSpPr>
            <p:cNvPr id="81" name="Straight Arrow Connector 80">
              <a:extLst>
                <a:ext uri="{FF2B5EF4-FFF2-40B4-BE49-F238E27FC236}">
                  <a16:creationId xmlns:a16="http://schemas.microsoft.com/office/drawing/2014/main" id="{B037BF09-4F5B-DF4A-5DF9-9777AE996073}"/>
                </a:ext>
              </a:extLst>
            </p:cNvPr>
            <p:cNvCxnSpPr>
              <a:cxnSpLocks/>
              <a:stCxn id="75" idx="2"/>
              <a:endCxn id="76" idx="0"/>
            </p:cNvCxnSpPr>
            <p:nvPr/>
          </p:nvCxnSpPr>
          <p:spPr>
            <a:xfrm>
              <a:off x="8802246" y="3549446"/>
              <a:ext cx="0" cy="163980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A2FC01F0-8C32-CE17-5920-1305E9F0B917}"/>
                </a:ext>
              </a:extLst>
            </p:cNvPr>
            <p:cNvCxnSpPr>
              <a:cxnSpLocks/>
              <a:stCxn id="79" idx="2"/>
              <a:endCxn id="74" idx="0"/>
            </p:cNvCxnSpPr>
            <p:nvPr/>
          </p:nvCxnSpPr>
          <p:spPr>
            <a:xfrm>
              <a:off x="7531280" y="4420454"/>
              <a:ext cx="3281" cy="17509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2E8B3DB2-044D-424E-E3A9-196FFAC5E0CE}"/>
                </a:ext>
              </a:extLst>
            </p:cNvPr>
            <p:cNvCxnSpPr>
              <a:cxnSpLocks/>
              <a:stCxn id="74" idx="2"/>
              <a:endCxn id="78" idx="0"/>
            </p:cNvCxnSpPr>
            <p:nvPr/>
          </p:nvCxnSpPr>
          <p:spPr>
            <a:xfrm flipH="1">
              <a:off x="7534150" y="4935182"/>
              <a:ext cx="411" cy="25472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EA3D70A0-1742-A6F5-3445-486E7F8E7EE9}"/>
                </a:ext>
              </a:extLst>
            </p:cNvPr>
            <p:cNvCxnSpPr>
              <a:cxnSpLocks/>
              <a:stCxn id="78" idx="3"/>
              <a:endCxn id="76" idx="1"/>
            </p:cNvCxnSpPr>
            <p:nvPr/>
          </p:nvCxnSpPr>
          <p:spPr>
            <a:xfrm flipV="1">
              <a:off x="8160686" y="5359073"/>
              <a:ext cx="471742" cy="65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Elbow Connector 84">
              <a:extLst>
                <a:ext uri="{FF2B5EF4-FFF2-40B4-BE49-F238E27FC236}">
                  <a16:creationId xmlns:a16="http://schemas.microsoft.com/office/drawing/2014/main" id="{C8B46223-F780-7771-0F9E-047C0F963C74}"/>
                </a:ext>
              </a:extLst>
            </p:cNvPr>
            <p:cNvCxnSpPr>
              <a:cxnSpLocks/>
              <a:stCxn id="75" idx="1"/>
              <a:endCxn id="79" idx="0"/>
            </p:cNvCxnSpPr>
            <p:nvPr/>
          </p:nvCxnSpPr>
          <p:spPr>
            <a:xfrm rot="10800000" flipV="1">
              <a:off x="7531280" y="3379629"/>
              <a:ext cx="1101148" cy="701190"/>
            </a:xfrm>
            <a:prstGeom prst="bentConnector2">
              <a:avLst/>
            </a:prstGeom>
            <a:ln w="28575">
              <a:tailEnd type="triangle"/>
            </a:ln>
          </p:spPr>
          <p:style>
            <a:lnRef idx="2">
              <a:schemeClr val="dk1"/>
            </a:lnRef>
            <a:fillRef idx="0">
              <a:schemeClr val="dk1"/>
            </a:fillRef>
            <a:effectRef idx="1">
              <a:schemeClr val="dk1"/>
            </a:effectRef>
            <a:fontRef idx="minor">
              <a:schemeClr val="tx1"/>
            </a:fontRef>
          </p:style>
        </p:cxnSp>
      </p:grpSp>
      <p:grpSp>
        <p:nvGrpSpPr>
          <p:cNvPr id="86" name="Group 85">
            <a:extLst>
              <a:ext uri="{FF2B5EF4-FFF2-40B4-BE49-F238E27FC236}">
                <a16:creationId xmlns:a16="http://schemas.microsoft.com/office/drawing/2014/main" id="{0B6814C1-041D-65B6-4E0F-D4C112F039B8}"/>
              </a:ext>
            </a:extLst>
          </p:cNvPr>
          <p:cNvGrpSpPr/>
          <p:nvPr/>
        </p:nvGrpSpPr>
        <p:grpSpPr>
          <a:xfrm>
            <a:off x="9414268" y="3313502"/>
            <a:ext cx="2388237" cy="2540348"/>
            <a:chOff x="9414268" y="3313502"/>
            <a:chExt cx="2388237" cy="2540348"/>
          </a:xfrm>
        </p:grpSpPr>
        <p:sp>
          <p:nvSpPr>
            <p:cNvPr id="87" name="Rectangle 86">
              <a:extLst>
                <a:ext uri="{FF2B5EF4-FFF2-40B4-BE49-F238E27FC236}">
                  <a16:creationId xmlns:a16="http://schemas.microsoft.com/office/drawing/2014/main" id="{61741CB0-700E-48CE-7E07-9D3557F46734}"/>
                </a:ext>
              </a:extLst>
            </p:cNvPr>
            <p:cNvSpPr/>
            <p:nvPr/>
          </p:nvSpPr>
          <p:spPr>
            <a:xfrm>
              <a:off x="9511099" y="4452986"/>
              <a:ext cx="2206757"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a1=select(%A, b1, </a:t>
              </a:r>
              <a:r>
                <a:rPr lang="en-US" sz="1400" dirty="0">
                  <a:solidFill>
                    <a:schemeClr val="tx1"/>
                  </a:solidFill>
                  <a:highlight>
                    <a:srgbClr val="00FF00"/>
                  </a:highlight>
                </a:rPr>
                <a:t>SAFE</a:t>
              </a:r>
              <a:r>
                <a:rPr lang="en-US" sz="1400" dirty="0">
                  <a:solidFill>
                    <a:schemeClr val="tx1"/>
                  </a:solidFill>
                </a:rPr>
                <a:t>)</a:t>
              </a:r>
            </a:p>
          </p:txBody>
        </p:sp>
        <p:sp>
          <p:nvSpPr>
            <p:cNvPr id="88" name="Rectangle 87">
              <a:extLst>
                <a:ext uri="{FF2B5EF4-FFF2-40B4-BE49-F238E27FC236}">
                  <a16:creationId xmlns:a16="http://schemas.microsoft.com/office/drawing/2014/main" id="{46590C51-DBDB-90A0-5730-4B03E2FCF697}"/>
                </a:ext>
              </a:extLst>
            </p:cNvPr>
            <p:cNvSpPr/>
            <p:nvPr/>
          </p:nvSpPr>
          <p:spPr>
            <a:xfrm>
              <a:off x="10444801" y="5514215"/>
              <a:ext cx="339635"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00"/>
            </a:p>
          </p:txBody>
        </p:sp>
        <p:sp>
          <p:nvSpPr>
            <p:cNvPr id="89" name="Rectangle 88">
              <a:extLst>
                <a:ext uri="{FF2B5EF4-FFF2-40B4-BE49-F238E27FC236}">
                  <a16:creationId xmlns:a16="http://schemas.microsoft.com/office/drawing/2014/main" id="{1EE6BC66-E61B-9970-F3B4-6E52EFFE9660}"/>
                </a:ext>
              </a:extLst>
            </p:cNvPr>
            <p:cNvSpPr/>
            <p:nvPr/>
          </p:nvSpPr>
          <p:spPr>
            <a:xfrm>
              <a:off x="9503725" y="3872183"/>
              <a:ext cx="2214137"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b1=select(%B, c1, </a:t>
              </a:r>
              <a:r>
                <a:rPr lang="en-US" sz="1400" dirty="0">
                  <a:solidFill>
                    <a:schemeClr val="tx1"/>
                  </a:solidFill>
                  <a:highlight>
                    <a:srgbClr val="00FF00"/>
                  </a:highlight>
                </a:rPr>
                <a:t>SAFE</a:t>
              </a:r>
              <a:r>
                <a:rPr lang="en-US" sz="1400" dirty="0">
                  <a:solidFill>
                    <a:schemeClr val="tx1"/>
                  </a:solidFill>
                </a:rPr>
                <a:t>)</a:t>
              </a:r>
            </a:p>
          </p:txBody>
        </p:sp>
        <p:sp>
          <p:nvSpPr>
            <p:cNvPr id="90" name="Rectangle 89">
              <a:extLst>
                <a:ext uri="{FF2B5EF4-FFF2-40B4-BE49-F238E27FC236}">
                  <a16:creationId xmlns:a16="http://schemas.microsoft.com/office/drawing/2014/main" id="{6D28D7DC-F277-8DD1-31C1-FE24FEA50901}"/>
                </a:ext>
              </a:extLst>
            </p:cNvPr>
            <p:cNvSpPr/>
            <p:nvPr/>
          </p:nvSpPr>
          <p:spPr>
            <a:xfrm>
              <a:off x="9414268" y="3313502"/>
              <a:ext cx="2388237"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c1=select(%C, </a:t>
              </a:r>
              <a:r>
                <a:rPr lang="en-US" sz="1400" dirty="0" err="1">
                  <a:solidFill>
                    <a:schemeClr val="tx1"/>
                  </a:solidFill>
                  <a:highlight>
                    <a:srgbClr val="FFFF00"/>
                  </a:highlight>
                </a:rPr>
                <a:t>addr</a:t>
              </a:r>
              <a:r>
                <a:rPr lang="en-US" sz="1400" dirty="0">
                  <a:solidFill>
                    <a:schemeClr val="tx1"/>
                  </a:solidFill>
                </a:rPr>
                <a:t>, </a:t>
              </a:r>
              <a:r>
                <a:rPr lang="en-US" sz="1400" dirty="0">
                  <a:solidFill>
                    <a:schemeClr val="tx1"/>
                  </a:solidFill>
                  <a:highlight>
                    <a:srgbClr val="00FF00"/>
                  </a:highlight>
                </a:rPr>
                <a:t>SAFE</a:t>
              </a:r>
              <a:r>
                <a:rPr lang="en-US" sz="1400" dirty="0">
                  <a:solidFill>
                    <a:schemeClr val="tx1"/>
                  </a:solidFill>
                </a:rPr>
                <a:t>)</a:t>
              </a:r>
            </a:p>
          </p:txBody>
        </p:sp>
        <p:sp>
          <p:nvSpPr>
            <p:cNvPr id="91" name="Rectangle 90">
              <a:extLst>
                <a:ext uri="{FF2B5EF4-FFF2-40B4-BE49-F238E27FC236}">
                  <a16:creationId xmlns:a16="http://schemas.microsoft.com/office/drawing/2014/main" id="{318A8B4A-9B4A-BA8C-728C-AB5A3D4685CC}"/>
                </a:ext>
              </a:extLst>
            </p:cNvPr>
            <p:cNvSpPr/>
            <p:nvPr/>
          </p:nvSpPr>
          <p:spPr>
            <a:xfrm>
              <a:off x="10021953" y="4993932"/>
              <a:ext cx="1187918" cy="3396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loaded = *a1</a:t>
              </a:r>
            </a:p>
          </p:txBody>
        </p:sp>
        <p:cxnSp>
          <p:nvCxnSpPr>
            <p:cNvPr id="92" name="Straight Arrow Connector 91">
              <a:extLst>
                <a:ext uri="{FF2B5EF4-FFF2-40B4-BE49-F238E27FC236}">
                  <a16:creationId xmlns:a16="http://schemas.microsoft.com/office/drawing/2014/main" id="{F1FC6E17-246B-FEAC-E824-DFFA9526EB9E}"/>
                </a:ext>
              </a:extLst>
            </p:cNvPr>
            <p:cNvCxnSpPr>
              <a:cxnSpLocks/>
              <a:stCxn id="90" idx="2"/>
              <a:endCxn id="89" idx="0"/>
            </p:cNvCxnSpPr>
            <p:nvPr/>
          </p:nvCxnSpPr>
          <p:spPr>
            <a:xfrm>
              <a:off x="10608387" y="3653137"/>
              <a:ext cx="2407" cy="21904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75B0BE9B-D2E6-D671-55E0-ED321DD1A6D4}"/>
                </a:ext>
              </a:extLst>
            </p:cNvPr>
            <p:cNvCxnSpPr>
              <a:cxnSpLocks/>
              <a:stCxn id="89" idx="2"/>
              <a:endCxn id="87" idx="0"/>
            </p:cNvCxnSpPr>
            <p:nvPr/>
          </p:nvCxnSpPr>
          <p:spPr>
            <a:xfrm>
              <a:off x="10610794" y="4211818"/>
              <a:ext cx="3684" cy="2411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15E4C1BF-E01B-09CA-3997-BE04F16737D3}"/>
                </a:ext>
              </a:extLst>
            </p:cNvPr>
            <p:cNvCxnSpPr>
              <a:cxnSpLocks/>
              <a:stCxn id="87" idx="2"/>
              <a:endCxn id="91" idx="0"/>
            </p:cNvCxnSpPr>
            <p:nvPr/>
          </p:nvCxnSpPr>
          <p:spPr>
            <a:xfrm>
              <a:off x="10614478" y="4792621"/>
              <a:ext cx="1434" cy="2013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19562688-8F93-3473-1D91-0B5D6DB6E482}"/>
                </a:ext>
              </a:extLst>
            </p:cNvPr>
            <p:cNvCxnSpPr>
              <a:cxnSpLocks/>
              <a:stCxn id="91" idx="2"/>
              <a:endCxn id="88" idx="0"/>
            </p:cNvCxnSpPr>
            <p:nvPr/>
          </p:nvCxnSpPr>
          <p:spPr>
            <a:xfrm flipH="1">
              <a:off x="10614619" y="5333567"/>
              <a:ext cx="1293" cy="1806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9655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0FE42-7747-22F4-0072-4A8682AD64FE}"/>
              </a:ext>
            </a:extLst>
          </p:cNvPr>
          <p:cNvSpPr>
            <a:spLocks noGrp="1"/>
          </p:cNvSpPr>
          <p:nvPr>
            <p:ph type="title"/>
          </p:nvPr>
        </p:nvSpPr>
        <p:spPr/>
        <p:txBody>
          <a:bodyPr>
            <a:normAutofit fontScale="90000"/>
          </a:bodyPr>
          <a:lstStyle/>
          <a:p>
            <a:r>
              <a:rPr lang="en-US" dirty="0" err="1"/>
              <a:t>To_upper</a:t>
            </a:r>
            <a:endParaRPr lang="en-US" dirty="0"/>
          </a:p>
        </p:txBody>
      </p:sp>
      <p:sp>
        <p:nvSpPr>
          <p:cNvPr id="3" name="Slide Number Placeholder 2">
            <a:extLst>
              <a:ext uri="{FF2B5EF4-FFF2-40B4-BE49-F238E27FC236}">
                <a16:creationId xmlns:a16="http://schemas.microsoft.com/office/drawing/2014/main" id="{F0584FBE-C737-614C-0456-A755F2DDCE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pic>
        <p:nvPicPr>
          <p:cNvPr id="4" name="Picture 3">
            <a:extLst>
              <a:ext uri="{FF2B5EF4-FFF2-40B4-BE49-F238E27FC236}">
                <a16:creationId xmlns:a16="http://schemas.microsoft.com/office/drawing/2014/main" id="{AA91D661-6A99-CB18-67F1-AF7E34658C13}"/>
              </a:ext>
            </a:extLst>
          </p:cNvPr>
          <p:cNvPicPr>
            <a:picLocks noChangeAspect="1"/>
          </p:cNvPicPr>
          <p:nvPr/>
        </p:nvPicPr>
        <p:blipFill>
          <a:blip r:embed="rId3"/>
          <a:srcRect l="13921" t="21727" r="13660" b="21932"/>
          <a:stretch>
            <a:fillRect/>
          </a:stretch>
        </p:blipFill>
        <p:spPr>
          <a:xfrm>
            <a:off x="409575" y="2260690"/>
            <a:ext cx="4700905" cy="2324997"/>
          </a:xfrm>
          <a:prstGeom prst="rect">
            <a:avLst/>
          </a:prstGeom>
        </p:spPr>
      </p:pic>
      <p:sp>
        <p:nvSpPr>
          <p:cNvPr id="5" name="TextBox 4">
            <a:extLst>
              <a:ext uri="{FF2B5EF4-FFF2-40B4-BE49-F238E27FC236}">
                <a16:creationId xmlns:a16="http://schemas.microsoft.com/office/drawing/2014/main" id="{C5FEDEBA-4EFA-0165-C7AE-51ADA0238A80}"/>
              </a:ext>
            </a:extLst>
          </p:cNvPr>
          <p:cNvSpPr txBox="1"/>
          <p:nvPr/>
        </p:nvSpPr>
        <p:spPr>
          <a:xfrm>
            <a:off x="1631352" y="1544319"/>
            <a:ext cx="2257349" cy="461665"/>
          </a:xfrm>
          <a:prstGeom prst="rect">
            <a:avLst/>
          </a:prstGeom>
          <a:noFill/>
        </p:spPr>
        <p:txBody>
          <a:bodyPr wrap="none" rtlCol="0">
            <a:spAutoFit/>
          </a:bodyPr>
          <a:lstStyle/>
          <a:p>
            <a:r>
              <a:rPr lang="en-US" sz="2400" dirty="0"/>
              <a:t>Branched code</a:t>
            </a:r>
          </a:p>
        </p:txBody>
      </p:sp>
      <p:pic>
        <p:nvPicPr>
          <p:cNvPr id="8" name="Picture 7">
            <a:extLst>
              <a:ext uri="{FF2B5EF4-FFF2-40B4-BE49-F238E27FC236}">
                <a16:creationId xmlns:a16="http://schemas.microsoft.com/office/drawing/2014/main" id="{DFE73B9B-0963-94C4-DBFA-2A74D62B5BB2}"/>
              </a:ext>
            </a:extLst>
          </p:cNvPr>
          <p:cNvPicPr>
            <a:picLocks noChangeAspect="1"/>
          </p:cNvPicPr>
          <p:nvPr/>
        </p:nvPicPr>
        <p:blipFill>
          <a:blip r:embed="rId4"/>
          <a:srcRect l="9216" t="19955" r="8954" b="19383"/>
          <a:stretch>
            <a:fillRect/>
          </a:stretch>
        </p:blipFill>
        <p:spPr>
          <a:xfrm>
            <a:off x="5471160" y="2260690"/>
            <a:ext cx="6553983" cy="2230030"/>
          </a:xfrm>
          <a:prstGeom prst="rect">
            <a:avLst/>
          </a:prstGeom>
        </p:spPr>
      </p:pic>
      <p:sp>
        <p:nvSpPr>
          <p:cNvPr id="9" name="TextBox 8">
            <a:extLst>
              <a:ext uri="{FF2B5EF4-FFF2-40B4-BE49-F238E27FC236}">
                <a16:creationId xmlns:a16="http://schemas.microsoft.com/office/drawing/2014/main" id="{C0F3E17D-23E6-C7CE-102F-C4869599D5AE}"/>
              </a:ext>
            </a:extLst>
          </p:cNvPr>
          <p:cNvSpPr txBox="1"/>
          <p:nvPr/>
        </p:nvSpPr>
        <p:spPr>
          <a:xfrm>
            <a:off x="7313303" y="1544320"/>
            <a:ext cx="2869696" cy="461665"/>
          </a:xfrm>
          <a:prstGeom prst="rect">
            <a:avLst/>
          </a:prstGeom>
          <a:noFill/>
        </p:spPr>
        <p:txBody>
          <a:bodyPr wrap="none" rtlCol="0">
            <a:spAutoFit/>
          </a:bodyPr>
          <a:lstStyle/>
          <a:p>
            <a:r>
              <a:rPr lang="en-US" sz="2400" dirty="0"/>
              <a:t>MERIT transformed</a:t>
            </a:r>
          </a:p>
        </p:txBody>
      </p:sp>
      <p:sp>
        <p:nvSpPr>
          <p:cNvPr id="12" name="Rectangle 11">
            <a:extLst>
              <a:ext uri="{FF2B5EF4-FFF2-40B4-BE49-F238E27FC236}">
                <a16:creationId xmlns:a16="http://schemas.microsoft.com/office/drawing/2014/main" id="{D1421710-12DD-5362-AB3F-D61CFF3E8BC8}"/>
              </a:ext>
            </a:extLst>
          </p:cNvPr>
          <p:cNvSpPr/>
          <p:nvPr/>
        </p:nvSpPr>
        <p:spPr>
          <a:xfrm>
            <a:off x="6096000" y="3429000"/>
            <a:ext cx="5527040" cy="401320"/>
          </a:xfrm>
          <a:prstGeom prst="rect">
            <a:avLst/>
          </a:prstGeom>
          <a:noFill/>
          <a:ln w="381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604954-D9DD-2076-CE70-DA36F0E0DB6C}"/>
              </a:ext>
            </a:extLst>
          </p:cNvPr>
          <p:cNvSpPr/>
          <p:nvPr/>
        </p:nvSpPr>
        <p:spPr>
          <a:xfrm>
            <a:off x="1631352" y="3627165"/>
            <a:ext cx="3245448" cy="40132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6B91896-700F-E2E7-0E97-00899D576ED1}"/>
              </a:ext>
            </a:extLst>
          </p:cNvPr>
          <p:cNvSpPr txBox="1"/>
          <p:nvPr/>
        </p:nvSpPr>
        <p:spPr>
          <a:xfrm>
            <a:off x="1384489" y="4809913"/>
            <a:ext cx="2751074" cy="400110"/>
          </a:xfrm>
          <a:prstGeom prst="rect">
            <a:avLst/>
          </a:prstGeom>
          <a:noFill/>
        </p:spPr>
        <p:txBody>
          <a:bodyPr wrap="none" rtlCol="0">
            <a:spAutoFit/>
          </a:bodyPr>
          <a:lstStyle/>
          <a:p>
            <a:r>
              <a:rPr lang="en-US" sz="2000" dirty="0"/>
              <a:t>Highly mispredicted ❌</a:t>
            </a:r>
          </a:p>
        </p:txBody>
      </p:sp>
      <p:sp>
        <p:nvSpPr>
          <p:cNvPr id="15" name="TextBox 14">
            <a:extLst>
              <a:ext uri="{FF2B5EF4-FFF2-40B4-BE49-F238E27FC236}">
                <a16:creationId xmlns:a16="http://schemas.microsoft.com/office/drawing/2014/main" id="{42D3B79B-0E50-069B-2184-15BEE9E42CC3}"/>
              </a:ext>
            </a:extLst>
          </p:cNvPr>
          <p:cNvSpPr txBox="1"/>
          <p:nvPr/>
        </p:nvSpPr>
        <p:spPr>
          <a:xfrm>
            <a:off x="7372614" y="4809913"/>
            <a:ext cx="3275256" cy="707886"/>
          </a:xfrm>
          <a:prstGeom prst="rect">
            <a:avLst/>
          </a:prstGeom>
          <a:noFill/>
        </p:spPr>
        <p:txBody>
          <a:bodyPr wrap="none" rtlCol="0">
            <a:spAutoFit/>
          </a:bodyPr>
          <a:lstStyle/>
          <a:p>
            <a:r>
              <a:rPr lang="en-US" sz="2000" dirty="0"/>
              <a:t>No mispredictions (32x) ✅ </a:t>
            </a:r>
          </a:p>
          <a:p>
            <a:r>
              <a:rPr lang="en-US" sz="2000" dirty="0"/>
              <a:t>+ later optimizations (48x)</a:t>
            </a:r>
          </a:p>
        </p:txBody>
      </p:sp>
    </p:spTree>
    <p:extLst>
      <p:ext uri="{BB962C8B-B14F-4D97-AF65-F5344CB8AC3E}">
        <p14:creationId xmlns:p14="http://schemas.microsoft.com/office/powerpoint/2010/main" val="419414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3" grpId="0" animBg="1"/>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D9B6964-197C-A5E3-7507-467767A2C323}"/>
              </a:ext>
            </a:extLst>
          </p:cNvPr>
          <p:cNvSpPr txBox="1"/>
          <p:nvPr/>
        </p:nvSpPr>
        <p:spPr>
          <a:xfrm>
            <a:off x="710292" y="5151290"/>
            <a:ext cx="10875966" cy="707886"/>
          </a:xfrm>
          <a:prstGeom prst="rect">
            <a:avLst/>
          </a:prstGeom>
          <a:noFill/>
        </p:spPr>
        <p:txBody>
          <a:bodyPr wrap="square" rtlCol="0">
            <a:spAutoFit/>
          </a:bodyPr>
          <a:lstStyle/>
          <a:p>
            <a:pPr marL="342900" indent="-342900">
              <a:buAutoNum type="arabicPeriod"/>
            </a:pPr>
            <a:r>
              <a:rPr lang="en-US" sz="2000" dirty="0"/>
              <a:t>Un-do MERIT: Sees transformed code as expensive and convert back to </a:t>
            </a:r>
            <a:r>
              <a:rPr lang="en-US" sz="2000" dirty="0">
                <a:solidFill>
                  <a:schemeClr val="dk1"/>
                </a:solidFill>
              </a:rPr>
              <a:t>multiple branches.</a:t>
            </a:r>
            <a:endParaRPr lang="en-US" sz="2000" dirty="0"/>
          </a:p>
          <a:p>
            <a:pPr marL="342900" indent="-342900">
              <a:buAutoNum type="arabicPeriod"/>
            </a:pPr>
            <a:r>
              <a:rPr lang="en-US" sz="2000" dirty="0"/>
              <a:t>Blow up code size: Unrolling larger loop bodies destroys </a:t>
            </a:r>
            <a:r>
              <a:rPr lang="en-US" sz="2000" i="1" dirty="0" err="1"/>
              <a:t>I</a:t>
            </a:r>
            <a:r>
              <a:rPr lang="en-US" sz="2000" i="1" baseline="-25000" dirty="0" err="1"/>
              <a:t>cache</a:t>
            </a:r>
            <a:r>
              <a:rPr lang="en-US" sz="2000" dirty="0"/>
              <a:t>.</a:t>
            </a:r>
          </a:p>
        </p:txBody>
      </p:sp>
      <p:sp>
        <p:nvSpPr>
          <p:cNvPr id="2" name="Title 1">
            <a:extLst>
              <a:ext uri="{FF2B5EF4-FFF2-40B4-BE49-F238E27FC236}">
                <a16:creationId xmlns:a16="http://schemas.microsoft.com/office/drawing/2014/main" id="{1536D0B5-3A7A-F637-7B80-11A0791C8F3B}"/>
              </a:ext>
            </a:extLst>
          </p:cNvPr>
          <p:cNvSpPr>
            <a:spLocks noGrp="1"/>
          </p:cNvSpPr>
          <p:nvPr>
            <p:ph type="title"/>
          </p:nvPr>
        </p:nvSpPr>
        <p:spPr/>
        <p:txBody>
          <a:bodyPr>
            <a:normAutofit fontScale="90000"/>
          </a:bodyPr>
          <a:lstStyle/>
          <a:p>
            <a:r>
              <a:rPr lang="en-US" dirty="0"/>
              <a:t>Microbenchmarks</a:t>
            </a:r>
          </a:p>
        </p:txBody>
      </p:sp>
      <p:sp>
        <p:nvSpPr>
          <p:cNvPr id="3" name="Slide Number Placeholder 2">
            <a:extLst>
              <a:ext uri="{FF2B5EF4-FFF2-40B4-BE49-F238E27FC236}">
                <a16:creationId xmlns:a16="http://schemas.microsoft.com/office/drawing/2014/main" id="{3C1509D1-AB8A-BFB7-23F9-0989D26CC88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pic>
        <p:nvPicPr>
          <p:cNvPr id="4" name="Picture 3">
            <a:extLst>
              <a:ext uri="{FF2B5EF4-FFF2-40B4-BE49-F238E27FC236}">
                <a16:creationId xmlns:a16="http://schemas.microsoft.com/office/drawing/2014/main" id="{6BDF7C7A-B805-2F23-B405-FB2BAE1A9626}"/>
              </a:ext>
            </a:extLst>
          </p:cNvPr>
          <p:cNvPicPr>
            <a:picLocks noChangeAspect="1"/>
          </p:cNvPicPr>
          <p:nvPr/>
        </p:nvPicPr>
        <p:blipFill>
          <a:blip r:embed="rId3"/>
          <a:stretch>
            <a:fillRect/>
          </a:stretch>
        </p:blipFill>
        <p:spPr>
          <a:xfrm>
            <a:off x="996542" y="948179"/>
            <a:ext cx="8180071" cy="4175780"/>
          </a:xfrm>
          <a:prstGeom prst="rect">
            <a:avLst/>
          </a:prstGeom>
        </p:spPr>
      </p:pic>
      <p:sp>
        <p:nvSpPr>
          <p:cNvPr id="5" name="TextBox 4">
            <a:extLst>
              <a:ext uri="{FF2B5EF4-FFF2-40B4-BE49-F238E27FC236}">
                <a16:creationId xmlns:a16="http://schemas.microsoft.com/office/drawing/2014/main" id="{784AA007-62D3-8BD3-2DD9-ED28F68E413B}"/>
              </a:ext>
            </a:extLst>
          </p:cNvPr>
          <p:cNvSpPr txBox="1"/>
          <p:nvPr/>
        </p:nvSpPr>
        <p:spPr>
          <a:xfrm>
            <a:off x="2071531" y="5113151"/>
            <a:ext cx="6650062" cy="923330"/>
          </a:xfrm>
          <a:prstGeom prst="rect">
            <a:avLst/>
          </a:prstGeom>
          <a:noFill/>
        </p:spPr>
        <p:txBody>
          <a:bodyPr wrap="square" rtlCol="0">
            <a:spAutoFit/>
          </a:bodyPr>
          <a:lstStyle/>
          <a:p>
            <a:r>
              <a:rPr lang="en-US" sz="1800" dirty="0">
                <a:highlight>
                  <a:srgbClr val="4D96D9"/>
                </a:highlight>
              </a:rPr>
              <a:t>MERIT</a:t>
            </a:r>
            <a:r>
              <a:rPr lang="en-US" sz="1800" dirty="0">
                <a:solidFill>
                  <a:schemeClr val="tx1"/>
                </a:solidFill>
              </a:rPr>
              <a:t>: </a:t>
            </a:r>
            <a:r>
              <a:rPr lang="en-US" sz="1800" b="1" dirty="0"/>
              <a:t>1.52</a:t>
            </a:r>
            <a:r>
              <a:rPr lang="en-US" sz="1800" dirty="0"/>
              <a:t> (eliminates branch misprediction)</a:t>
            </a:r>
          </a:p>
          <a:p>
            <a:r>
              <a:rPr lang="en-US" sz="1800" dirty="0">
                <a:highlight>
                  <a:srgbClr val="FF993E"/>
                </a:highlight>
              </a:rPr>
              <a:t>if-conversion</a:t>
            </a:r>
            <a:r>
              <a:rPr lang="en-US" sz="1800" dirty="0"/>
              <a:t>:1.06</a:t>
            </a:r>
          </a:p>
          <a:p>
            <a:r>
              <a:rPr lang="en-US" sz="1800" dirty="0">
                <a:solidFill>
                  <a:schemeClr val="bg1"/>
                </a:solidFill>
                <a:highlight>
                  <a:srgbClr val="993399"/>
                </a:highlight>
              </a:rPr>
              <a:t>MERIT-O2</a:t>
            </a:r>
            <a:r>
              <a:rPr lang="en-US" sz="1800" dirty="0"/>
              <a:t>: 1.42 (with backend interference on certain kernels)</a:t>
            </a:r>
          </a:p>
        </p:txBody>
      </p:sp>
      <p:sp>
        <p:nvSpPr>
          <p:cNvPr id="6" name="TextBox 5">
            <a:extLst>
              <a:ext uri="{FF2B5EF4-FFF2-40B4-BE49-F238E27FC236}">
                <a16:creationId xmlns:a16="http://schemas.microsoft.com/office/drawing/2014/main" id="{AC6E9EBE-4966-2C62-FECE-D8A394D66F70}"/>
              </a:ext>
            </a:extLst>
          </p:cNvPr>
          <p:cNvSpPr txBox="1"/>
          <p:nvPr/>
        </p:nvSpPr>
        <p:spPr>
          <a:xfrm>
            <a:off x="10526947" y="6055456"/>
            <a:ext cx="1745991" cy="307777"/>
          </a:xfrm>
          <a:prstGeom prst="rect">
            <a:avLst/>
          </a:prstGeom>
          <a:noFill/>
        </p:spPr>
        <p:txBody>
          <a:bodyPr wrap="none" rtlCol="0">
            <a:spAutoFit/>
          </a:bodyPr>
          <a:lstStyle/>
          <a:p>
            <a:r>
              <a:rPr lang="en-US" dirty="0"/>
              <a:t>x86, Ice lake, 22.04</a:t>
            </a:r>
          </a:p>
        </p:txBody>
      </p:sp>
      <p:grpSp>
        <p:nvGrpSpPr>
          <p:cNvPr id="11" name="Group 10">
            <a:extLst>
              <a:ext uri="{FF2B5EF4-FFF2-40B4-BE49-F238E27FC236}">
                <a16:creationId xmlns:a16="http://schemas.microsoft.com/office/drawing/2014/main" id="{C3AFCD7D-92B2-8C56-A8BC-8C9A7494AB18}"/>
              </a:ext>
            </a:extLst>
          </p:cNvPr>
          <p:cNvGrpSpPr/>
          <p:nvPr/>
        </p:nvGrpSpPr>
        <p:grpSpPr>
          <a:xfrm>
            <a:off x="8721593" y="1424407"/>
            <a:ext cx="2238488" cy="1743735"/>
            <a:chOff x="8309726" y="1850065"/>
            <a:chExt cx="2238488" cy="1743735"/>
          </a:xfrm>
        </p:grpSpPr>
        <p:pic>
          <p:nvPicPr>
            <p:cNvPr id="7" name="Picture 6">
              <a:extLst>
                <a:ext uri="{FF2B5EF4-FFF2-40B4-BE49-F238E27FC236}">
                  <a16:creationId xmlns:a16="http://schemas.microsoft.com/office/drawing/2014/main" id="{4EE5F1A4-4093-C651-8A0B-2B75F8881A0F}"/>
                </a:ext>
              </a:extLst>
            </p:cNvPr>
            <p:cNvPicPr>
              <a:picLocks noChangeAspect="1"/>
            </p:cNvPicPr>
            <p:nvPr/>
          </p:nvPicPr>
          <p:blipFill>
            <a:blip r:embed="rId4"/>
            <a:srcRect b="68419"/>
            <a:stretch>
              <a:fillRect/>
            </a:stretch>
          </p:blipFill>
          <p:spPr>
            <a:xfrm>
              <a:off x="8309726" y="2259718"/>
              <a:ext cx="2163467" cy="803055"/>
            </a:xfrm>
            <a:prstGeom prst="rect">
              <a:avLst/>
            </a:prstGeom>
          </p:spPr>
        </p:pic>
        <p:sp>
          <p:nvSpPr>
            <p:cNvPr id="8" name="Oval Callout 7">
              <a:extLst>
                <a:ext uri="{FF2B5EF4-FFF2-40B4-BE49-F238E27FC236}">
                  <a16:creationId xmlns:a16="http://schemas.microsoft.com/office/drawing/2014/main" id="{D7F796BD-C166-D8D1-87D2-56E3CBC03A6C}"/>
                </a:ext>
              </a:extLst>
            </p:cNvPr>
            <p:cNvSpPr/>
            <p:nvPr/>
          </p:nvSpPr>
          <p:spPr>
            <a:xfrm>
              <a:off x="8309726" y="1850065"/>
              <a:ext cx="2238488" cy="1743735"/>
            </a:xfrm>
            <a:prstGeom prst="wedgeEllipseCallout">
              <a:avLst>
                <a:gd name="adj1" fmla="val -56781"/>
                <a:gd name="adj2" fmla="val 6647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541B4CEA-1951-19AA-E180-7595B6FE2506}"/>
              </a:ext>
            </a:extLst>
          </p:cNvPr>
          <p:cNvSpPr txBox="1"/>
          <p:nvPr/>
        </p:nvSpPr>
        <p:spPr>
          <a:xfrm>
            <a:off x="9432761" y="3160296"/>
            <a:ext cx="2608406" cy="369332"/>
          </a:xfrm>
          <a:prstGeom prst="rect">
            <a:avLst/>
          </a:prstGeom>
          <a:noFill/>
        </p:spPr>
        <p:txBody>
          <a:bodyPr wrap="none" rtlCol="0">
            <a:spAutoFit/>
          </a:bodyPr>
          <a:lstStyle/>
          <a:p>
            <a:r>
              <a:rPr lang="en-US" sz="1800" b="1" dirty="0">
                <a:solidFill>
                  <a:srgbClr val="FF0000"/>
                </a:solidFill>
              </a:rPr>
              <a:t>Backend interference!</a:t>
            </a:r>
          </a:p>
        </p:txBody>
      </p:sp>
      <p:grpSp>
        <p:nvGrpSpPr>
          <p:cNvPr id="20" name="Group 19">
            <a:extLst>
              <a:ext uri="{FF2B5EF4-FFF2-40B4-BE49-F238E27FC236}">
                <a16:creationId xmlns:a16="http://schemas.microsoft.com/office/drawing/2014/main" id="{3289DAEE-7A93-2B99-BC5B-DBA732F78364}"/>
              </a:ext>
            </a:extLst>
          </p:cNvPr>
          <p:cNvGrpSpPr/>
          <p:nvPr/>
        </p:nvGrpSpPr>
        <p:grpSpPr>
          <a:xfrm>
            <a:off x="9044412" y="2235586"/>
            <a:ext cx="1635651" cy="317491"/>
            <a:chOff x="9044412" y="2235586"/>
            <a:chExt cx="1635651" cy="317491"/>
          </a:xfrm>
        </p:grpSpPr>
        <p:sp>
          <p:nvSpPr>
            <p:cNvPr id="17" name="Rectangle 16">
              <a:extLst>
                <a:ext uri="{FF2B5EF4-FFF2-40B4-BE49-F238E27FC236}">
                  <a16:creationId xmlns:a16="http://schemas.microsoft.com/office/drawing/2014/main" id="{B322B320-96A8-D60E-F307-EA8E8ABECB24}"/>
                </a:ext>
              </a:extLst>
            </p:cNvPr>
            <p:cNvSpPr/>
            <p:nvPr/>
          </p:nvSpPr>
          <p:spPr>
            <a:xfrm>
              <a:off x="9044412" y="2235587"/>
              <a:ext cx="226337" cy="31749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B2D0D38-DDA0-CB6E-5AB2-947599360EF9}"/>
                </a:ext>
              </a:extLst>
            </p:cNvPr>
            <p:cNvSpPr/>
            <p:nvPr/>
          </p:nvSpPr>
          <p:spPr>
            <a:xfrm>
              <a:off x="9749069" y="2235587"/>
              <a:ext cx="226337" cy="31749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008A964-51E6-C19E-1DA2-A67633E54044}"/>
                </a:ext>
              </a:extLst>
            </p:cNvPr>
            <p:cNvSpPr/>
            <p:nvPr/>
          </p:nvSpPr>
          <p:spPr>
            <a:xfrm>
              <a:off x="10453726" y="2235586"/>
              <a:ext cx="226337" cy="31748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5402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par>
                                <p:cTn id="15" presetID="3" presetClass="exit" presetSubtype="10" fill="hold" grpId="0" nodeType="withEffect">
                                  <p:stCondLst>
                                    <p:cond delay="0"/>
                                  </p:stCondLst>
                                  <p:childTnLst>
                                    <p:animEffect transition="out" filter="blinds(horizontal)">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15CD4-AA9E-8D1D-0066-6E5E86FCF0A0}"/>
              </a:ext>
            </a:extLst>
          </p:cNvPr>
          <p:cNvSpPr>
            <a:spLocks noGrp="1"/>
          </p:cNvSpPr>
          <p:nvPr>
            <p:ph type="title"/>
          </p:nvPr>
        </p:nvSpPr>
        <p:spPr/>
        <p:txBody>
          <a:bodyPr>
            <a:normAutofit fontScale="90000"/>
          </a:bodyPr>
          <a:lstStyle/>
          <a:p>
            <a:r>
              <a:rPr lang="en-US" dirty="0"/>
              <a:t>SQLite (TPC-H)</a:t>
            </a:r>
          </a:p>
        </p:txBody>
      </p:sp>
      <p:sp>
        <p:nvSpPr>
          <p:cNvPr id="3" name="Slide Number Placeholder 2">
            <a:extLst>
              <a:ext uri="{FF2B5EF4-FFF2-40B4-BE49-F238E27FC236}">
                <a16:creationId xmlns:a16="http://schemas.microsoft.com/office/drawing/2014/main" id="{DE4380EC-8065-30C9-DADA-68171B2440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pic>
        <p:nvPicPr>
          <p:cNvPr id="4" name="Picture 3">
            <a:extLst>
              <a:ext uri="{FF2B5EF4-FFF2-40B4-BE49-F238E27FC236}">
                <a16:creationId xmlns:a16="http://schemas.microsoft.com/office/drawing/2014/main" id="{DB98494E-A64E-1BA0-7F9A-AA093BF7599D}"/>
              </a:ext>
            </a:extLst>
          </p:cNvPr>
          <p:cNvPicPr>
            <a:picLocks noChangeAspect="1"/>
          </p:cNvPicPr>
          <p:nvPr/>
        </p:nvPicPr>
        <p:blipFill>
          <a:blip r:embed="rId3"/>
          <a:stretch>
            <a:fillRect/>
          </a:stretch>
        </p:blipFill>
        <p:spPr>
          <a:xfrm>
            <a:off x="1401495" y="1428546"/>
            <a:ext cx="8772322" cy="3537370"/>
          </a:xfrm>
          <a:prstGeom prst="rect">
            <a:avLst/>
          </a:prstGeom>
        </p:spPr>
      </p:pic>
      <p:sp>
        <p:nvSpPr>
          <p:cNvPr id="6" name="TextBox 5">
            <a:extLst>
              <a:ext uri="{FF2B5EF4-FFF2-40B4-BE49-F238E27FC236}">
                <a16:creationId xmlns:a16="http://schemas.microsoft.com/office/drawing/2014/main" id="{AB1850A2-9791-DF07-CE7D-E94530DF84FB}"/>
              </a:ext>
            </a:extLst>
          </p:cNvPr>
          <p:cNvSpPr txBox="1"/>
          <p:nvPr/>
        </p:nvSpPr>
        <p:spPr>
          <a:xfrm>
            <a:off x="2687053" y="4780378"/>
            <a:ext cx="7339450" cy="923330"/>
          </a:xfrm>
          <a:prstGeom prst="rect">
            <a:avLst/>
          </a:prstGeom>
          <a:noFill/>
        </p:spPr>
        <p:txBody>
          <a:bodyPr wrap="square">
            <a:spAutoFit/>
          </a:bodyPr>
          <a:lstStyle/>
          <a:p>
            <a:r>
              <a:rPr lang="en-US" sz="1800" dirty="0">
                <a:highlight>
                  <a:srgbClr val="4D96D9"/>
                </a:highlight>
              </a:rPr>
              <a:t>MERIT</a:t>
            </a:r>
            <a:r>
              <a:rPr lang="en-US" sz="1800" dirty="0"/>
              <a:t>: </a:t>
            </a:r>
            <a:r>
              <a:rPr lang="en-US" sz="1800" b="1" dirty="0">
                <a:solidFill>
                  <a:schemeClr val="tx1"/>
                </a:solidFill>
              </a:rPr>
              <a:t>0.85</a:t>
            </a:r>
            <a:r>
              <a:rPr lang="en-US" sz="1800" dirty="0">
                <a:solidFill>
                  <a:srgbClr val="FF0000"/>
                </a:solidFill>
              </a:rPr>
              <a:t> </a:t>
            </a:r>
            <a:r>
              <a:rPr lang="en-US" sz="1800" dirty="0">
                <a:solidFill>
                  <a:schemeClr val="tx1"/>
                </a:solidFill>
              </a:rPr>
              <a:t>(blindly transform </a:t>
            </a:r>
            <a:r>
              <a:rPr lang="en-US" sz="1800" b="1" dirty="0">
                <a:solidFill>
                  <a:schemeClr val="tx1"/>
                </a:solidFill>
              </a:rPr>
              <a:t>all</a:t>
            </a:r>
            <a:r>
              <a:rPr lang="en-US" sz="1800" dirty="0">
                <a:solidFill>
                  <a:schemeClr val="tx1"/>
                </a:solidFill>
              </a:rPr>
              <a:t> branches)</a:t>
            </a:r>
          </a:p>
          <a:p>
            <a:r>
              <a:rPr lang="en-US" sz="1800" dirty="0">
                <a:highlight>
                  <a:srgbClr val="FF993E"/>
                </a:highlight>
              </a:rPr>
              <a:t>if-conversion</a:t>
            </a:r>
            <a:r>
              <a:rPr lang="en-US" sz="1800" dirty="0"/>
              <a:t>: </a:t>
            </a:r>
            <a:r>
              <a:rPr lang="en-US" sz="1800" b="1" dirty="0"/>
              <a:t>1 </a:t>
            </a:r>
            <a:r>
              <a:rPr lang="en-US" sz="1800" dirty="0"/>
              <a:t>(</a:t>
            </a:r>
            <a:r>
              <a:rPr lang="en-US" sz="1800" b="1" dirty="0"/>
              <a:t>no</a:t>
            </a:r>
            <a:r>
              <a:rPr lang="en-US" sz="1800" dirty="0"/>
              <a:t> transformation)</a:t>
            </a:r>
            <a:endParaRPr lang="en-US" sz="1800" dirty="0">
              <a:solidFill>
                <a:schemeClr val="tx1"/>
              </a:solidFill>
            </a:endParaRPr>
          </a:p>
          <a:p>
            <a:r>
              <a:rPr lang="en-US" sz="1800" dirty="0">
                <a:highlight>
                  <a:srgbClr val="57B457"/>
                </a:highlight>
              </a:rPr>
              <a:t>MERIT-PGO</a:t>
            </a:r>
            <a:r>
              <a:rPr lang="en-US" sz="1800" dirty="0"/>
              <a:t>: </a:t>
            </a:r>
            <a:r>
              <a:rPr lang="en-US" sz="1800" b="1" dirty="0">
                <a:solidFill>
                  <a:schemeClr val="tx1"/>
                </a:solidFill>
              </a:rPr>
              <a:t>1.02</a:t>
            </a:r>
            <a:r>
              <a:rPr lang="en-US" sz="1800" dirty="0">
                <a:solidFill>
                  <a:schemeClr val="tx1"/>
                </a:solidFill>
              </a:rPr>
              <a:t> (transform functions with </a:t>
            </a:r>
            <a:r>
              <a:rPr lang="en-US" sz="1800" b="1" dirty="0">
                <a:solidFill>
                  <a:schemeClr val="tx1"/>
                </a:solidFill>
              </a:rPr>
              <a:t>unpredictable</a:t>
            </a:r>
            <a:r>
              <a:rPr lang="en-US" sz="1800" dirty="0">
                <a:solidFill>
                  <a:schemeClr val="tx1"/>
                </a:solidFill>
              </a:rPr>
              <a:t> branches)</a:t>
            </a:r>
          </a:p>
        </p:txBody>
      </p:sp>
    </p:spTree>
    <p:extLst>
      <p:ext uri="{BB962C8B-B14F-4D97-AF65-F5344CB8AC3E}">
        <p14:creationId xmlns:p14="http://schemas.microsoft.com/office/powerpoint/2010/main" val="78068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1802C-25CA-0B60-E907-C8849F031E6C}"/>
              </a:ext>
            </a:extLst>
          </p:cNvPr>
          <p:cNvSpPr>
            <a:spLocks noGrp="1"/>
          </p:cNvSpPr>
          <p:nvPr>
            <p:ph type="title"/>
          </p:nvPr>
        </p:nvSpPr>
        <p:spPr/>
        <p:txBody>
          <a:bodyPr>
            <a:normAutofit fontScale="90000"/>
          </a:bodyPr>
          <a:lstStyle/>
          <a:p>
            <a:r>
              <a:rPr lang="en-US" dirty="0"/>
              <a:t>Future Work: Cost Model</a:t>
            </a:r>
          </a:p>
        </p:txBody>
      </p:sp>
      <p:sp>
        <p:nvSpPr>
          <p:cNvPr id="3" name="Slide Number Placeholder 2">
            <a:extLst>
              <a:ext uri="{FF2B5EF4-FFF2-40B4-BE49-F238E27FC236}">
                <a16:creationId xmlns:a16="http://schemas.microsoft.com/office/drawing/2014/main" id="{29C56A38-B2A1-A281-0546-B745CAA6EAD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4" name="TextBox 3">
            <a:extLst>
              <a:ext uri="{FF2B5EF4-FFF2-40B4-BE49-F238E27FC236}">
                <a16:creationId xmlns:a16="http://schemas.microsoft.com/office/drawing/2014/main" id="{3E3961AA-AF7C-FC55-C22D-EDB2A76A3953}"/>
              </a:ext>
            </a:extLst>
          </p:cNvPr>
          <p:cNvSpPr txBox="1"/>
          <p:nvPr/>
        </p:nvSpPr>
        <p:spPr>
          <a:xfrm>
            <a:off x="775859" y="2479754"/>
            <a:ext cx="10342608" cy="1569660"/>
          </a:xfrm>
          <a:prstGeom prst="rect">
            <a:avLst/>
          </a:prstGeom>
          <a:noFill/>
        </p:spPr>
        <p:txBody>
          <a:bodyPr wrap="square" rtlCol="0">
            <a:spAutoFit/>
          </a:bodyPr>
          <a:lstStyle/>
          <a:p>
            <a:r>
              <a:rPr lang="en-US" sz="2400" dirty="0">
                <a:solidFill>
                  <a:schemeClr val="bg1"/>
                </a:solidFill>
                <a:highlight>
                  <a:srgbClr val="861F41"/>
                </a:highlight>
                <a:latin typeface="Helvetica" pitchFamily="2" charset="0"/>
              </a:rPr>
              <a:t>Static tier</a:t>
            </a:r>
            <a:r>
              <a:rPr lang="en-US" sz="2400" dirty="0">
                <a:solidFill>
                  <a:schemeClr val="tx1"/>
                </a:solidFill>
                <a:latin typeface="Helvetica" pitchFamily="2" charset="0"/>
              </a:rPr>
              <a:t>: Statically compare branch code cost vs. post-MERIT cost</a:t>
            </a:r>
          </a:p>
          <a:p>
            <a:r>
              <a:rPr lang="en-US" sz="2400" dirty="0">
                <a:solidFill>
                  <a:schemeClr val="bg1"/>
                </a:solidFill>
                <a:highlight>
                  <a:srgbClr val="008000"/>
                </a:highlight>
                <a:latin typeface="Helvetica" pitchFamily="2" charset="0"/>
              </a:rPr>
              <a:t>PGO tier</a:t>
            </a:r>
            <a:r>
              <a:rPr lang="en-US" sz="2400" dirty="0">
                <a:solidFill>
                  <a:schemeClr val="tx1"/>
                </a:solidFill>
                <a:latin typeface="Helvetica" pitchFamily="2" charset="0"/>
              </a:rPr>
              <a:t>: Calibrate branch code cost with offline profiled data</a:t>
            </a:r>
          </a:p>
          <a:p>
            <a:r>
              <a:rPr lang="en-US" sz="2400" dirty="0">
                <a:solidFill>
                  <a:schemeClr val="bg1"/>
                </a:solidFill>
                <a:highlight>
                  <a:srgbClr val="FF00FF"/>
                </a:highlight>
                <a:latin typeface="Helvetica" pitchFamily="2" charset="0"/>
              </a:rPr>
              <a:t>Online tier</a:t>
            </a:r>
            <a:r>
              <a:rPr lang="en-US" sz="2400" dirty="0">
                <a:solidFill>
                  <a:schemeClr val="tx1"/>
                </a:solidFill>
                <a:latin typeface="Helvetica" pitchFamily="2" charset="0"/>
              </a:rPr>
              <a:t>: For input-dependent branches, emit both MERIT and branch code. Hot-swapping by adapting runtime input pattern.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CE1C60A-1E2A-9159-A365-9C535A7D42DC}"/>
                  </a:ext>
                </a:extLst>
              </p:cNvPr>
              <p:cNvSpPr txBox="1"/>
              <p:nvPr/>
            </p:nvSpPr>
            <p:spPr>
              <a:xfrm>
                <a:off x="4144440" y="1684580"/>
                <a:ext cx="3903120"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m:rPr>
                              <m:sty m:val="p"/>
                            </m:rPr>
                            <a:rPr lang="en-US" sz="2800" b="0" i="1" smtClean="0">
                              <a:latin typeface="Cambria Math" panose="02040503050406030204" pitchFamily="18" charset="0"/>
                            </a:rPr>
                            <m:t>Branch</m:t>
                          </m:r>
                        </m:e>
                        <m:sub>
                          <m:r>
                            <m:rPr>
                              <m:sty m:val="p"/>
                            </m:rPr>
                            <a:rPr lang="en-US" sz="2800" b="0" i="1" smtClean="0">
                              <a:latin typeface="Cambria Math" panose="02040503050406030204" pitchFamily="18" charset="0"/>
                            </a:rPr>
                            <m:t>Cost</m:t>
                          </m:r>
                        </m:sub>
                      </m:sSub>
                      <m:r>
                        <a:rPr lang="en-US" sz="2800" b="0" i="1" smtClean="0">
                          <a:latin typeface="Cambria Math" panose="02040503050406030204" pitchFamily="18" charset="0"/>
                        </a:rPr>
                        <m:t> </m:t>
                      </m:r>
                      <m:r>
                        <m:rPr>
                          <m:sty m:val="p"/>
                        </m:rPr>
                        <a:rPr lang="en-US" sz="2800" b="0" i="1" smtClean="0">
                          <a:latin typeface="Cambria Math" panose="02040503050406030204" pitchFamily="18" charset="0"/>
                        </a:rPr>
                        <m:t>vs</m:t>
                      </m:r>
                      <m:r>
                        <a:rPr lang="en-US" sz="2800" b="0" i="1" smtClean="0">
                          <a:latin typeface="Cambria Math" panose="02040503050406030204" pitchFamily="18" charset="0"/>
                        </a:rPr>
                        <m:t>. </m:t>
                      </m:r>
                      <m:sSub>
                        <m:sSubPr>
                          <m:ctrlPr>
                            <a:rPr lang="en-US" sz="2800" b="0" i="1" smtClean="0">
                              <a:latin typeface="Cambria Math" panose="02040503050406030204" pitchFamily="18" charset="0"/>
                            </a:rPr>
                          </m:ctrlPr>
                        </m:sSubPr>
                        <m:e>
                          <m:r>
                            <m:rPr>
                              <m:sty m:val="p"/>
                            </m:rPr>
                            <a:rPr lang="en-US" sz="2800" b="0" i="1" smtClean="0">
                              <a:latin typeface="Cambria Math" panose="02040503050406030204" pitchFamily="18" charset="0"/>
                            </a:rPr>
                            <m:t>MERIT</m:t>
                          </m:r>
                        </m:e>
                        <m:sub>
                          <m:r>
                            <m:rPr>
                              <m:sty m:val="p"/>
                            </m:rPr>
                            <a:rPr lang="en-US" sz="2800" b="0" i="1" smtClean="0">
                              <a:latin typeface="Cambria Math" panose="02040503050406030204" pitchFamily="18" charset="0"/>
                            </a:rPr>
                            <m:t>Cost</m:t>
                          </m:r>
                        </m:sub>
                      </m:sSub>
                    </m:oMath>
                  </m:oMathPara>
                </a14:m>
                <a:endParaRPr lang="en-US" sz="2000" dirty="0"/>
              </a:p>
            </p:txBody>
          </p:sp>
        </mc:Choice>
        <mc:Fallback xmlns="">
          <p:sp>
            <p:nvSpPr>
              <p:cNvPr id="5" name="TextBox 4">
                <a:extLst>
                  <a:ext uri="{FF2B5EF4-FFF2-40B4-BE49-F238E27FC236}">
                    <a16:creationId xmlns:a16="http://schemas.microsoft.com/office/drawing/2014/main" id="{8CE1C60A-1E2A-9159-A365-9C535A7D42DC}"/>
                  </a:ext>
                </a:extLst>
              </p:cNvPr>
              <p:cNvSpPr txBox="1">
                <a:spLocks noRot="1" noChangeAspect="1" noMove="1" noResize="1" noEditPoints="1" noAdjustHandles="1" noChangeArrowheads="1" noChangeShapeType="1" noTextEdit="1"/>
              </p:cNvSpPr>
              <p:nvPr/>
            </p:nvSpPr>
            <p:spPr>
              <a:xfrm>
                <a:off x="4144440" y="1684580"/>
                <a:ext cx="3903120" cy="430887"/>
              </a:xfrm>
              <a:prstGeom prst="rect">
                <a:avLst/>
              </a:prstGeom>
              <a:blipFill>
                <a:blip r:embed="rId3"/>
                <a:stretch>
                  <a:fillRect l="-1623" t="-5714" r="-649" b="-37143"/>
                </a:stretch>
              </a:blipFill>
            </p:spPr>
            <p:txBody>
              <a:bodyPr/>
              <a:lstStyle/>
              <a:p>
                <a:r>
                  <a:rPr lang="en-US">
                    <a:noFill/>
                  </a:rPr>
                  <a:t> </a:t>
                </a:r>
              </a:p>
            </p:txBody>
          </p:sp>
        </mc:Fallback>
      </mc:AlternateContent>
    </p:spTree>
    <p:extLst>
      <p:ext uri="{BB962C8B-B14F-4D97-AF65-F5344CB8AC3E}">
        <p14:creationId xmlns:p14="http://schemas.microsoft.com/office/powerpoint/2010/main" val="156124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6480200A-A117-8657-8D15-6A66A071701A}"/>
              </a:ext>
            </a:extLst>
          </p:cNvPr>
          <p:cNvPicPr>
            <a:picLocks noChangeAspect="1"/>
          </p:cNvPicPr>
          <p:nvPr/>
        </p:nvPicPr>
        <p:blipFill>
          <a:blip r:embed="rId3"/>
          <a:stretch>
            <a:fillRect/>
          </a:stretch>
        </p:blipFill>
        <p:spPr>
          <a:xfrm>
            <a:off x="1373470" y="443240"/>
            <a:ext cx="3567710" cy="3754175"/>
          </a:xfrm>
          <a:prstGeom prst="rect">
            <a:avLst/>
          </a:prstGeom>
        </p:spPr>
      </p:pic>
      <p:pic>
        <p:nvPicPr>
          <p:cNvPr id="25" name="Picture 24">
            <a:extLst>
              <a:ext uri="{FF2B5EF4-FFF2-40B4-BE49-F238E27FC236}">
                <a16:creationId xmlns:a16="http://schemas.microsoft.com/office/drawing/2014/main" id="{7BB3D9F6-B3C6-61AF-26FD-61D987A438CE}"/>
              </a:ext>
            </a:extLst>
          </p:cNvPr>
          <p:cNvPicPr>
            <a:picLocks noChangeAspect="1"/>
          </p:cNvPicPr>
          <p:nvPr/>
        </p:nvPicPr>
        <p:blipFill>
          <a:blip r:embed="rId4"/>
          <a:stretch>
            <a:fillRect/>
          </a:stretch>
        </p:blipFill>
        <p:spPr>
          <a:xfrm>
            <a:off x="4019684" y="316336"/>
            <a:ext cx="7157360" cy="3976310"/>
          </a:xfrm>
          <a:prstGeom prst="rect">
            <a:avLst/>
          </a:prstGeom>
        </p:spPr>
      </p:pic>
      <p:sp>
        <p:nvSpPr>
          <p:cNvPr id="2" name="Title 1">
            <a:extLst>
              <a:ext uri="{FF2B5EF4-FFF2-40B4-BE49-F238E27FC236}">
                <a16:creationId xmlns:a16="http://schemas.microsoft.com/office/drawing/2014/main" id="{87569E92-EA99-8430-A307-C96DBD6BC21C}"/>
              </a:ext>
            </a:extLst>
          </p:cNvPr>
          <p:cNvSpPr>
            <a:spLocks noGrp="1"/>
          </p:cNvSpPr>
          <p:nvPr>
            <p:ph type="title"/>
          </p:nvPr>
        </p:nvSpPr>
        <p:spPr/>
        <p:txBody>
          <a:bodyPr>
            <a:normAutofit fontScale="90000"/>
          </a:bodyPr>
          <a:lstStyle/>
          <a:p>
            <a:r>
              <a:rPr lang="en-US" dirty="0"/>
              <a:t>Eliminate Branches by </a:t>
            </a:r>
            <a:r>
              <a:rPr lang="en-US" b="1" dirty="0"/>
              <a:t>Me</a:t>
            </a:r>
            <a:r>
              <a:rPr lang="en-US" dirty="0"/>
              <a:t>lding I</a:t>
            </a:r>
            <a:r>
              <a:rPr lang="en-US" b="1" dirty="0"/>
              <a:t>R</a:t>
            </a:r>
            <a:r>
              <a:rPr lang="en-US" dirty="0"/>
              <a:t> </a:t>
            </a:r>
            <a:r>
              <a:rPr lang="en-US" b="1" dirty="0"/>
              <a:t>I</a:t>
            </a:r>
            <a:r>
              <a:rPr lang="en-US" dirty="0"/>
              <a:t>ns</a:t>
            </a:r>
            <a:r>
              <a:rPr lang="en-US" b="1" dirty="0"/>
              <a:t>t</a:t>
            </a:r>
            <a:r>
              <a:rPr lang="en-US" dirty="0"/>
              <a:t>ructions</a:t>
            </a:r>
          </a:p>
        </p:txBody>
      </p:sp>
      <p:sp>
        <p:nvSpPr>
          <p:cNvPr id="3" name="Slide Number Placeholder 2">
            <a:extLst>
              <a:ext uri="{FF2B5EF4-FFF2-40B4-BE49-F238E27FC236}">
                <a16:creationId xmlns:a16="http://schemas.microsoft.com/office/drawing/2014/main" id="{7BFE5D67-D6DB-24F6-CAB1-03A6E6F928D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dirty="0"/>
          </a:p>
        </p:txBody>
      </p:sp>
      <p:sp>
        <p:nvSpPr>
          <p:cNvPr id="23" name="TextBox 22">
            <a:extLst>
              <a:ext uri="{FF2B5EF4-FFF2-40B4-BE49-F238E27FC236}">
                <a16:creationId xmlns:a16="http://schemas.microsoft.com/office/drawing/2014/main" id="{F1F78F2F-158F-9947-52FC-BE00EAA71A87}"/>
              </a:ext>
            </a:extLst>
          </p:cNvPr>
          <p:cNvSpPr txBox="1"/>
          <p:nvPr/>
        </p:nvSpPr>
        <p:spPr>
          <a:xfrm>
            <a:off x="2289138" y="3558424"/>
            <a:ext cx="1736373" cy="369332"/>
          </a:xfrm>
          <a:prstGeom prst="rect">
            <a:avLst/>
          </a:prstGeom>
          <a:noFill/>
        </p:spPr>
        <p:txBody>
          <a:bodyPr wrap="none" rtlCol="0">
            <a:spAutoFit/>
          </a:bodyPr>
          <a:lstStyle/>
          <a:p>
            <a:r>
              <a:rPr lang="en-US" sz="1800" dirty="0"/>
              <a:t>Branched code</a:t>
            </a:r>
          </a:p>
        </p:txBody>
      </p:sp>
      <p:sp>
        <p:nvSpPr>
          <p:cNvPr id="26" name="TextBox 25">
            <a:extLst>
              <a:ext uri="{FF2B5EF4-FFF2-40B4-BE49-F238E27FC236}">
                <a16:creationId xmlns:a16="http://schemas.microsoft.com/office/drawing/2014/main" id="{2BF02C17-6643-52BD-AA51-C96619D5D161}"/>
              </a:ext>
            </a:extLst>
          </p:cNvPr>
          <p:cNvSpPr txBox="1"/>
          <p:nvPr/>
        </p:nvSpPr>
        <p:spPr>
          <a:xfrm>
            <a:off x="6210804" y="3555185"/>
            <a:ext cx="2775119" cy="369332"/>
          </a:xfrm>
          <a:prstGeom prst="rect">
            <a:avLst/>
          </a:prstGeom>
          <a:noFill/>
        </p:spPr>
        <p:txBody>
          <a:bodyPr wrap="none" rtlCol="0">
            <a:spAutoFit/>
          </a:bodyPr>
          <a:lstStyle/>
          <a:p>
            <a:r>
              <a:rPr lang="en-US" sz="1800" dirty="0"/>
              <a:t>MERIT-transformed code</a:t>
            </a:r>
          </a:p>
        </p:txBody>
      </p:sp>
      <p:sp>
        <p:nvSpPr>
          <p:cNvPr id="27" name="Rectangle 26">
            <a:extLst>
              <a:ext uri="{FF2B5EF4-FFF2-40B4-BE49-F238E27FC236}">
                <a16:creationId xmlns:a16="http://schemas.microsoft.com/office/drawing/2014/main" id="{D2AB6D3C-A0B7-9E20-96ED-9458407BF4E7}"/>
              </a:ext>
            </a:extLst>
          </p:cNvPr>
          <p:cNvSpPr/>
          <p:nvPr/>
        </p:nvSpPr>
        <p:spPr>
          <a:xfrm>
            <a:off x="4950116" y="2496298"/>
            <a:ext cx="5339255" cy="69474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E835E23F-3168-6A9C-6A59-85A61B90E07B}"/>
              </a:ext>
            </a:extLst>
          </p:cNvPr>
          <p:cNvGrpSpPr/>
          <p:nvPr/>
        </p:nvGrpSpPr>
        <p:grpSpPr>
          <a:xfrm>
            <a:off x="4137102" y="2029522"/>
            <a:ext cx="813014" cy="991944"/>
            <a:chOff x="4137102" y="2029522"/>
            <a:chExt cx="813014" cy="991944"/>
          </a:xfrm>
        </p:grpSpPr>
        <p:cxnSp>
          <p:nvCxnSpPr>
            <p:cNvPr id="8" name="Straight Arrow Connector 7">
              <a:extLst>
                <a:ext uri="{FF2B5EF4-FFF2-40B4-BE49-F238E27FC236}">
                  <a16:creationId xmlns:a16="http://schemas.microsoft.com/office/drawing/2014/main" id="{801C7D32-B2F9-6E01-92B6-789F75854804}"/>
                </a:ext>
              </a:extLst>
            </p:cNvPr>
            <p:cNvCxnSpPr>
              <a:cxnSpLocks/>
            </p:cNvCxnSpPr>
            <p:nvPr/>
          </p:nvCxnSpPr>
          <p:spPr>
            <a:xfrm flipV="1">
              <a:off x="4137102" y="2029522"/>
              <a:ext cx="813014" cy="1338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08D4900-06E1-4A47-5A9B-ED98AEE4A592}"/>
                </a:ext>
              </a:extLst>
            </p:cNvPr>
            <p:cNvCxnSpPr>
              <a:cxnSpLocks/>
            </p:cNvCxnSpPr>
            <p:nvPr/>
          </p:nvCxnSpPr>
          <p:spPr>
            <a:xfrm flipV="1">
              <a:off x="4137102" y="2040673"/>
              <a:ext cx="804078" cy="98079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9" name="Straight Arrow Connector 18">
            <a:extLst>
              <a:ext uri="{FF2B5EF4-FFF2-40B4-BE49-F238E27FC236}">
                <a16:creationId xmlns:a16="http://schemas.microsoft.com/office/drawing/2014/main" id="{B219C398-2471-7097-69DF-25883360F042}"/>
              </a:ext>
            </a:extLst>
          </p:cNvPr>
          <p:cNvCxnSpPr>
            <a:cxnSpLocks/>
          </p:cNvCxnSpPr>
          <p:nvPr/>
        </p:nvCxnSpPr>
        <p:spPr>
          <a:xfrm>
            <a:off x="3850828" y="2459981"/>
            <a:ext cx="1090351" cy="16960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4A10865F-70E5-A877-C2A0-6223E88A429D}"/>
              </a:ext>
            </a:extLst>
          </p:cNvPr>
          <p:cNvGrpSpPr/>
          <p:nvPr/>
        </p:nvGrpSpPr>
        <p:grpSpPr>
          <a:xfrm>
            <a:off x="2187788" y="3924517"/>
            <a:ext cx="2148840" cy="2453230"/>
            <a:chOff x="2187788" y="3924517"/>
            <a:chExt cx="2148840" cy="2453230"/>
          </a:xfrm>
        </p:grpSpPr>
        <p:sp>
          <p:nvSpPr>
            <p:cNvPr id="17" name="TextBox 16">
              <a:extLst>
                <a:ext uri="{FF2B5EF4-FFF2-40B4-BE49-F238E27FC236}">
                  <a16:creationId xmlns:a16="http://schemas.microsoft.com/office/drawing/2014/main" id="{50A95DED-275A-2B5C-3E16-BD40CE27347F}"/>
                </a:ext>
              </a:extLst>
            </p:cNvPr>
            <p:cNvSpPr txBox="1"/>
            <p:nvPr/>
          </p:nvSpPr>
          <p:spPr>
            <a:xfrm>
              <a:off x="2919971" y="6034796"/>
              <a:ext cx="743061" cy="342951"/>
            </a:xfrm>
            <a:prstGeom prst="rect">
              <a:avLst/>
            </a:prstGeom>
            <a:noFill/>
          </p:spPr>
          <p:txBody>
            <a:bodyPr wrap="none" rtlCol="0">
              <a:spAutoFit/>
            </a:bodyPr>
            <a:lstStyle/>
            <a:p>
              <a:r>
                <a:rPr lang="en-US" sz="1800" dirty="0"/>
                <a:t>Paper</a:t>
              </a:r>
            </a:p>
          </p:txBody>
        </p:sp>
        <p:pic>
          <p:nvPicPr>
            <p:cNvPr id="12" name="Picture 11">
              <a:extLst>
                <a:ext uri="{FF2B5EF4-FFF2-40B4-BE49-F238E27FC236}">
                  <a16:creationId xmlns:a16="http://schemas.microsoft.com/office/drawing/2014/main" id="{08FA72E0-D643-666B-B3B5-507AF91417A1}"/>
                </a:ext>
              </a:extLst>
            </p:cNvPr>
            <p:cNvPicPr>
              <a:picLocks noChangeAspect="1"/>
            </p:cNvPicPr>
            <p:nvPr/>
          </p:nvPicPr>
          <p:blipFill>
            <a:blip r:embed="rId5"/>
            <a:stretch>
              <a:fillRect/>
            </a:stretch>
          </p:blipFill>
          <p:spPr>
            <a:xfrm>
              <a:off x="2187788" y="3924517"/>
              <a:ext cx="2148840" cy="2148840"/>
            </a:xfrm>
            <a:prstGeom prst="rect">
              <a:avLst/>
            </a:prstGeom>
          </p:spPr>
        </p:pic>
      </p:grpSp>
      <p:grpSp>
        <p:nvGrpSpPr>
          <p:cNvPr id="30" name="Group 29">
            <a:extLst>
              <a:ext uri="{FF2B5EF4-FFF2-40B4-BE49-F238E27FC236}">
                <a16:creationId xmlns:a16="http://schemas.microsoft.com/office/drawing/2014/main" id="{A62A86B3-9F25-5072-9582-EABBFE285786}"/>
              </a:ext>
            </a:extLst>
          </p:cNvPr>
          <p:cNvGrpSpPr/>
          <p:nvPr/>
        </p:nvGrpSpPr>
        <p:grpSpPr>
          <a:xfrm>
            <a:off x="6721715" y="3932184"/>
            <a:ext cx="2148840" cy="2466882"/>
            <a:chOff x="6721715" y="3932184"/>
            <a:chExt cx="2148840" cy="2466882"/>
          </a:xfrm>
        </p:grpSpPr>
        <p:sp>
          <p:nvSpPr>
            <p:cNvPr id="16" name="TextBox 15">
              <a:extLst>
                <a:ext uri="{FF2B5EF4-FFF2-40B4-BE49-F238E27FC236}">
                  <a16:creationId xmlns:a16="http://schemas.microsoft.com/office/drawing/2014/main" id="{F4B138C3-E5EB-B04C-CB3A-61975A2AC732}"/>
                </a:ext>
              </a:extLst>
            </p:cNvPr>
            <p:cNvSpPr txBox="1"/>
            <p:nvPr/>
          </p:nvSpPr>
          <p:spPr>
            <a:xfrm>
              <a:off x="7349298" y="6056115"/>
              <a:ext cx="838325" cy="342951"/>
            </a:xfrm>
            <a:prstGeom prst="rect">
              <a:avLst/>
            </a:prstGeom>
            <a:noFill/>
          </p:spPr>
          <p:txBody>
            <a:bodyPr wrap="none" rtlCol="0">
              <a:spAutoFit/>
            </a:bodyPr>
            <a:lstStyle/>
            <a:p>
              <a:r>
                <a:rPr lang="en-US" sz="1800" dirty="0"/>
                <a:t>Artifact</a:t>
              </a:r>
            </a:p>
          </p:txBody>
        </p:sp>
        <p:pic>
          <p:nvPicPr>
            <p:cNvPr id="20" name="Picture 19">
              <a:extLst>
                <a:ext uri="{FF2B5EF4-FFF2-40B4-BE49-F238E27FC236}">
                  <a16:creationId xmlns:a16="http://schemas.microsoft.com/office/drawing/2014/main" id="{89A3660C-8EA5-F51C-E02D-8C19A8B8DABD}"/>
                </a:ext>
              </a:extLst>
            </p:cNvPr>
            <p:cNvPicPr>
              <a:picLocks noChangeAspect="1"/>
            </p:cNvPicPr>
            <p:nvPr/>
          </p:nvPicPr>
          <p:blipFill>
            <a:blip r:embed="rId6"/>
            <a:stretch>
              <a:fillRect/>
            </a:stretch>
          </p:blipFill>
          <p:spPr>
            <a:xfrm>
              <a:off x="6721715" y="3932184"/>
              <a:ext cx="2148840" cy="2148840"/>
            </a:xfrm>
            <a:prstGeom prst="rect">
              <a:avLst/>
            </a:prstGeom>
          </p:spPr>
        </p:pic>
      </p:grpSp>
      <p:pic>
        <p:nvPicPr>
          <p:cNvPr id="4" name="Picture 3">
            <a:extLst>
              <a:ext uri="{FF2B5EF4-FFF2-40B4-BE49-F238E27FC236}">
                <a16:creationId xmlns:a16="http://schemas.microsoft.com/office/drawing/2014/main" id="{081EA2BA-2E10-BA21-E11D-EF2F4F5BD31B}"/>
              </a:ext>
            </a:extLst>
          </p:cNvPr>
          <p:cNvPicPr>
            <a:picLocks noChangeAspect="1"/>
          </p:cNvPicPr>
          <p:nvPr/>
        </p:nvPicPr>
        <p:blipFill>
          <a:blip r:embed="rId7"/>
          <a:stretch>
            <a:fillRect/>
          </a:stretch>
        </p:blipFill>
        <p:spPr>
          <a:xfrm>
            <a:off x="8985923" y="4079731"/>
            <a:ext cx="733991" cy="731520"/>
          </a:xfrm>
          <a:prstGeom prst="rect">
            <a:avLst/>
          </a:prstGeom>
        </p:spPr>
      </p:pic>
      <p:pic>
        <p:nvPicPr>
          <p:cNvPr id="6" name="Picture 5">
            <a:extLst>
              <a:ext uri="{FF2B5EF4-FFF2-40B4-BE49-F238E27FC236}">
                <a16:creationId xmlns:a16="http://schemas.microsoft.com/office/drawing/2014/main" id="{0D1D4878-F7FF-67B7-B2FD-7A370EF441D8}"/>
              </a:ext>
            </a:extLst>
          </p:cNvPr>
          <p:cNvPicPr>
            <a:picLocks noChangeAspect="1"/>
          </p:cNvPicPr>
          <p:nvPr/>
        </p:nvPicPr>
        <p:blipFill>
          <a:blip r:embed="rId8"/>
          <a:stretch>
            <a:fillRect/>
          </a:stretch>
        </p:blipFill>
        <p:spPr>
          <a:xfrm>
            <a:off x="8983468" y="5086811"/>
            <a:ext cx="736446" cy="731520"/>
          </a:xfrm>
          <a:prstGeom prst="rect">
            <a:avLst/>
          </a:prstGeom>
        </p:spPr>
      </p:pic>
    </p:spTree>
    <p:extLst>
      <p:ext uri="{BB962C8B-B14F-4D97-AF65-F5344CB8AC3E}">
        <p14:creationId xmlns:p14="http://schemas.microsoft.com/office/powerpoint/2010/main" val="293372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27"/>
                                        </p:tgtEl>
                                      </p:cBhvr>
                                    </p:animEffect>
                                    <p:set>
                                      <p:cBhvr>
                                        <p:cTn id="17" dur="1" fill="hold">
                                          <p:stCondLst>
                                            <p:cond delay="499"/>
                                          </p:stCondLst>
                                        </p:cTn>
                                        <p:tgtEl>
                                          <p:spTgt spid="27"/>
                                        </p:tgtEl>
                                        <p:attrNameLst>
                                          <p:attrName>style.visibility</p:attrName>
                                        </p:attrNameLst>
                                      </p:cBhvr>
                                      <p:to>
                                        <p:strVal val="hidden"/>
                                      </p:to>
                                    </p:set>
                                  </p:childTnLst>
                                </p:cTn>
                              </p:par>
                              <p:par>
                                <p:cTn id="18" presetID="3" presetClass="exit" presetSubtype="10" fill="hold" nodeType="withEffect">
                                  <p:stCondLst>
                                    <p:cond delay="0"/>
                                  </p:stCondLst>
                                  <p:childTnLst>
                                    <p:animEffect transition="out" filter="blinds(horizontal)">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P spid="27" grpId="1"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24C31-2998-2AAC-15B7-AF4928865686}"/>
              </a:ext>
            </a:extLst>
          </p:cNvPr>
          <p:cNvSpPr>
            <a:spLocks noGrp="1"/>
          </p:cNvSpPr>
          <p:nvPr>
            <p:ph type="title"/>
          </p:nvPr>
        </p:nvSpPr>
        <p:spPr/>
        <p:txBody>
          <a:bodyPr>
            <a:normAutofit fontScale="90000"/>
          </a:bodyPr>
          <a:lstStyle/>
          <a:p>
            <a:r>
              <a:rPr lang="en-US" dirty="0"/>
              <a:t>MERIT PGO</a:t>
            </a:r>
          </a:p>
        </p:txBody>
      </p:sp>
      <p:sp>
        <p:nvSpPr>
          <p:cNvPr id="3" name="Slide Number Placeholder 2">
            <a:extLst>
              <a:ext uri="{FF2B5EF4-FFF2-40B4-BE49-F238E27FC236}">
                <a16:creationId xmlns:a16="http://schemas.microsoft.com/office/drawing/2014/main" id="{451298BF-5015-94D4-ACA7-2C9C99392D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a:p>
        </p:txBody>
      </p:sp>
      <p:graphicFrame>
        <p:nvGraphicFramePr>
          <p:cNvPr id="17" name="Table 16">
            <a:extLst>
              <a:ext uri="{FF2B5EF4-FFF2-40B4-BE49-F238E27FC236}">
                <a16:creationId xmlns:a16="http://schemas.microsoft.com/office/drawing/2014/main" id="{3DA34A43-9151-191B-73AE-0143695B40CB}"/>
              </a:ext>
            </a:extLst>
          </p:cNvPr>
          <p:cNvGraphicFramePr>
            <a:graphicFrameLocks noGrp="1"/>
          </p:cNvGraphicFramePr>
          <p:nvPr>
            <p:extLst>
              <p:ext uri="{D42A27DB-BD31-4B8C-83A1-F6EECF244321}">
                <p14:modId xmlns:p14="http://schemas.microsoft.com/office/powerpoint/2010/main" val="3885142664"/>
              </p:ext>
            </p:extLst>
          </p:nvPr>
        </p:nvGraphicFramePr>
        <p:xfrm>
          <a:off x="1082431" y="2215857"/>
          <a:ext cx="4896340" cy="2352111"/>
        </p:xfrm>
        <a:graphic>
          <a:graphicData uri="http://schemas.openxmlformats.org/drawingml/2006/table">
            <a:tbl>
              <a:tblPr firstRow="1" bandRow="1">
                <a:tableStyleId>{BD6A85CF-B668-4C9B-B3B7-70C2B94F675D}</a:tableStyleId>
              </a:tblPr>
              <a:tblGrid>
                <a:gridCol w="722618">
                  <a:extLst>
                    <a:ext uri="{9D8B030D-6E8A-4147-A177-3AD203B41FA5}">
                      <a16:colId xmlns:a16="http://schemas.microsoft.com/office/drawing/2014/main" val="1296512991"/>
                    </a:ext>
                  </a:extLst>
                </a:gridCol>
                <a:gridCol w="1211283">
                  <a:extLst>
                    <a:ext uri="{9D8B030D-6E8A-4147-A177-3AD203B41FA5}">
                      <a16:colId xmlns:a16="http://schemas.microsoft.com/office/drawing/2014/main" val="3245162706"/>
                    </a:ext>
                  </a:extLst>
                </a:gridCol>
                <a:gridCol w="1270660">
                  <a:extLst>
                    <a:ext uri="{9D8B030D-6E8A-4147-A177-3AD203B41FA5}">
                      <a16:colId xmlns:a16="http://schemas.microsoft.com/office/drawing/2014/main" val="1784830468"/>
                    </a:ext>
                  </a:extLst>
                </a:gridCol>
                <a:gridCol w="1691779">
                  <a:extLst>
                    <a:ext uri="{9D8B030D-6E8A-4147-A177-3AD203B41FA5}">
                      <a16:colId xmlns:a16="http://schemas.microsoft.com/office/drawing/2014/main" val="4082088079"/>
                    </a:ext>
                  </a:extLst>
                </a:gridCol>
              </a:tblGrid>
              <a:tr h="632851">
                <a:tc>
                  <a:txBody>
                    <a:bodyPr/>
                    <a:lstStyle/>
                    <a:p>
                      <a:r>
                        <a:rPr lang="en-US" sz="1800" b="1" dirty="0" err="1"/>
                        <a:t>func</a:t>
                      </a:r>
                      <a:endParaRPr lang="en-US" sz="1800" b="1" dirty="0"/>
                    </a:p>
                  </a:txBody>
                  <a:tcPr/>
                </a:tc>
                <a:tc>
                  <a:txBody>
                    <a:bodyPr/>
                    <a:lstStyle/>
                    <a:p>
                      <a:r>
                        <a:rPr lang="en-US" sz="1800" b="1" dirty="0"/>
                        <a:t>Branch code</a:t>
                      </a:r>
                    </a:p>
                  </a:txBody>
                  <a:tcPr/>
                </a:tc>
                <a:tc>
                  <a:txBody>
                    <a:bodyPr/>
                    <a:lstStyle/>
                    <a:p>
                      <a:r>
                        <a:rPr lang="en-US" sz="1800" b="1" dirty="0"/>
                        <a:t>MERIT code</a:t>
                      </a:r>
                    </a:p>
                  </a:txBody>
                  <a:tcPr/>
                </a:tc>
                <a:tc>
                  <a:txBody>
                    <a:bodyPr/>
                    <a:lstStyle/>
                    <a:p>
                      <a:r>
                        <a:rPr lang="en-US" sz="1800" b="1" dirty="0"/>
                        <a:t>Transform?</a:t>
                      </a:r>
                    </a:p>
                  </a:txBody>
                  <a:tcPr/>
                </a:tc>
                <a:extLst>
                  <a:ext uri="{0D108BD9-81ED-4DB2-BD59-A6C34878D82A}">
                    <a16:rowId xmlns:a16="http://schemas.microsoft.com/office/drawing/2014/main" val="3741948893"/>
                  </a:ext>
                </a:extLst>
              </a:tr>
              <a:tr h="570677">
                <a:tc>
                  <a:txBody>
                    <a:bodyPr/>
                    <a:lstStyle/>
                    <a:p>
                      <a:r>
                        <a:rPr lang="en-US" sz="1800" dirty="0"/>
                        <a:t>foo</a:t>
                      </a:r>
                    </a:p>
                  </a:txBody>
                  <a:tcPr/>
                </a:tc>
                <a:tc>
                  <a:txBody>
                    <a:bodyPr/>
                    <a:lstStyle/>
                    <a:p>
                      <a:r>
                        <a:rPr lang="en-US" sz="1800" b="1" dirty="0">
                          <a:solidFill>
                            <a:srgbClr val="00B050"/>
                          </a:solidFill>
                        </a:rPr>
                        <a:t>10ms</a:t>
                      </a:r>
                    </a:p>
                  </a:txBody>
                  <a:tcPr/>
                </a:tc>
                <a:tc>
                  <a:txBody>
                    <a:bodyPr/>
                    <a:lstStyle/>
                    <a:p>
                      <a:r>
                        <a:rPr lang="en-US" sz="1800" b="1" dirty="0">
                          <a:solidFill>
                            <a:srgbClr val="FF0000"/>
                          </a:solidFill>
                        </a:rPr>
                        <a:t>12ms</a:t>
                      </a:r>
                    </a:p>
                  </a:txBody>
                  <a:tcPr/>
                </a:tc>
                <a:tc>
                  <a:txBody>
                    <a:bodyPr/>
                    <a:lstStyle/>
                    <a:p>
                      <a:r>
                        <a:rPr lang="en-US" sz="1800" b="1" dirty="0"/>
                        <a:t>❌</a:t>
                      </a:r>
                    </a:p>
                  </a:txBody>
                  <a:tcPr/>
                </a:tc>
                <a:extLst>
                  <a:ext uri="{0D108BD9-81ED-4DB2-BD59-A6C34878D82A}">
                    <a16:rowId xmlns:a16="http://schemas.microsoft.com/office/drawing/2014/main" val="2947752429"/>
                  </a:ext>
                </a:extLst>
              </a:tr>
              <a:tr h="570677">
                <a:tc>
                  <a:txBody>
                    <a:bodyPr/>
                    <a:lstStyle/>
                    <a:p>
                      <a:r>
                        <a:rPr lang="en-US" sz="1800" dirty="0"/>
                        <a:t>bar</a:t>
                      </a:r>
                    </a:p>
                  </a:txBody>
                  <a:tcPr/>
                </a:tc>
                <a:tc>
                  <a:txBody>
                    <a:bodyPr/>
                    <a:lstStyle/>
                    <a:p>
                      <a:r>
                        <a:rPr lang="en-US" sz="1800" b="1" dirty="0">
                          <a:solidFill>
                            <a:srgbClr val="00B050"/>
                          </a:solidFill>
                        </a:rPr>
                        <a:t>8ms</a:t>
                      </a:r>
                    </a:p>
                  </a:txBody>
                  <a:tcPr/>
                </a:tc>
                <a:tc>
                  <a:txBody>
                    <a:bodyPr/>
                    <a:lstStyle/>
                    <a:p>
                      <a:r>
                        <a:rPr lang="en-US" sz="1800" b="1" dirty="0">
                          <a:solidFill>
                            <a:srgbClr val="FF0000"/>
                          </a:solidFill>
                        </a:rPr>
                        <a:t>9ms</a:t>
                      </a:r>
                    </a:p>
                  </a:txBody>
                  <a:tcPr/>
                </a:tc>
                <a:tc>
                  <a:txBody>
                    <a:bodyPr/>
                    <a:lstStyle/>
                    <a:p>
                      <a:r>
                        <a:rPr lang="en-US" sz="1800" b="1" dirty="0"/>
                        <a:t>❌</a:t>
                      </a:r>
                    </a:p>
                  </a:txBody>
                  <a:tcPr/>
                </a:tc>
                <a:extLst>
                  <a:ext uri="{0D108BD9-81ED-4DB2-BD59-A6C34878D82A}">
                    <a16:rowId xmlns:a16="http://schemas.microsoft.com/office/drawing/2014/main" val="2108008077"/>
                  </a:ext>
                </a:extLst>
              </a:tr>
              <a:tr h="570677">
                <a:tc>
                  <a:txBody>
                    <a:bodyPr/>
                    <a:lstStyle/>
                    <a:p>
                      <a:r>
                        <a:rPr lang="en-US" sz="1800" dirty="0" err="1"/>
                        <a:t>baz</a:t>
                      </a:r>
                      <a:endParaRPr lang="en-US" sz="1800" dirty="0"/>
                    </a:p>
                  </a:txBody>
                  <a:tcPr/>
                </a:tc>
                <a:tc>
                  <a:txBody>
                    <a:bodyPr/>
                    <a:lstStyle/>
                    <a:p>
                      <a:r>
                        <a:rPr lang="en-US" sz="1800" b="1" dirty="0">
                          <a:solidFill>
                            <a:srgbClr val="FF0000"/>
                          </a:solidFill>
                        </a:rPr>
                        <a:t>14ms</a:t>
                      </a:r>
                    </a:p>
                  </a:txBody>
                  <a:tcPr/>
                </a:tc>
                <a:tc>
                  <a:txBody>
                    <a:bodyPr/>
                    <a:lstStyle/>
                    <a:p>
                      <a:r>
                        <a:rPr lang="en-US" sz="1800" b="1" dirty="0">
                          <a:solidFill>
                            <a:srgbClr val="00B050"/>
                          </a:solidFill>
                        </a:rPr>
                        <a:t>9ms</a:t>
                      </a:r>
                    </a:p>
                  </a:txBody>
                  <a:tcPr/>
                </a:tc>
                <a:tc>
                  <a:txBody>
                    <a:bodyPr/>
                    <a:lstStyle/>
                    <a:p>
                      <a:r>
                        <a:rPr lang="en-US" sz="1800" b="1" dirty="0"/>
                        <a:t>✅</a:t>
                      </a:r>
                    </a:p>
                  </a:txBody>
                  <a:tcPr/>
                </a:tc>
                <a:extLst>
                  <a:ext uri="{0D108BD9-81ED-4DB2-BD59-A6C34878D82A}">
                    <a16:rowId xmlns:a16="http://schemas.microsoft.com/office/drawing/2014/main" val="1920570965"/>
                  </a:ext>
                </a:extLst>
              </a:tr>
            </a:tbl>
          </a:graphicData>
        </a:graphic>
      </p:graphicFrame>
      <p:grpSp>
        <p:nvGrpSpPr>
          <p:cNvPr id="19" name="Group 18">
            <a:extLst>
              <a:ext uri="{FF2B5EF4-FFF2-40B4-BE49-F238E27FC236}">
                <a16:creationId xmlns:a16="http://schemas.microsoft.com/office/drawing/2014/main" id="{9F32BBA6-3B61-746F-ED64-72E28A251968}"/>
              </a:ext>
            </a:extLst>
          </p:cNvPr>
          <p:cNvGrpSpPr/>
          <p:nvPr/>
        </p:nvGrpSpPr>
        <p:grpSpPr>
          <a:xfrm>
            <a:off x="5176759" y="2898666"/>
            <a:ext cx="568388" cy="451037"/>
            <a:chOff x="1322037" y="3910295"/>
            <a:chExt cx="616356" cy="489102"/>
          </a:xfrm>
        </p:grpSpPr>
        <p:sp>
          <p:nvSpPr>
            <p:cNvPr id="20" name="Oval 19">
              <a:extLst>
                <a:ext uri="{FF2B5EF4-FFF2-40B4-BE49-F238E27FC236}">
                  <a16:creationId xmlns:a16="http://schemas.microsoft.com/office/drawing/2014/main" id="{F97D79F9-8116-2DE9-25CF-1BF6B4738ACF}"/>
                </a:ext>
              </a:extLst>
            </p:cNvPr>
            <p:cNvSpPr/>
            <p:nvPr/>
          </p:nvSpPr>
          <p:spPr>
            <a:xfrm>
              <a:off x="1534380" y="3910295"/>
              <a:ext cx="204505" cy="204505"/>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F827915-C4EC-2384-4DD3-A658FD999E54}"/>
                </a:ext>
              </a:extLst>
            </p:cNvPr>
            <p:cNvSpPr/>
            <p:nvPr/>
          </p:nvSpPr>
          <p:spPr>
            <a:xfrm>
              <a:off x="1733888" y="4194892"/>
              <a:ext cx="204505" cy="204505"/>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BE6EA44B-0723-D1A8-7675-BAE740C48747}"/>
                </a:ext>
              </a:extLst>
            </p:cNvPr>
            <p:cNvCxnSpPr>
              <a:cxnSpLocks/>
              <a:stCxn id="20" idx="5"/>
              <a:endCxn id="21" idx="1"/>
            </p:cNvCxnSpPr>
            <p:nvPr/>
          </p:nvCxnSpPr>
          <p:spPr>
            <a:xfrm>
              <a:off x="1708936" y="4084851"/>
              <a:ext cx="54901" cy="13999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3" name="Oval 22">
              <a:extLst>
                <a:ext uri="{FF2B5EF4-FFF2-40B4-BE49-F238E27FC236}">
                  <a16:creationId xmlns:a16="http://schemas.microsoft.com/office/drawing/2014/main" id="{484E47F1-EA99-12A0-02A5-198B40149AB7}"/>
                </a:ext>
              </a:extLst>
            </p:cNvPr>
            <p:cNvSpPr/>
            <p:nvPr/>
          </p:nvSpPr>
          <p:spPr>
            <a:xfrm>
              <a:off x="1322037" y="4194892"/>
              <a:ext cx="204505" cy="204505"/>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37D4CC5B-7C93-6DC3-95BF-A2D92E0C3885}"/>
                </a:ext>
              </a:extLst>
            </p:cNvPr>
            <p:cNvCxnSpPr>
              <a:cxnSpLocks/>
              <a:stCxn id="20" idx="3"/>
              <a:endCxn id="23" idx="7"/>
            </p:cNvCxnSpPr>
            <p:nvPr/>
          </p:nvCxnSpPr>
          <p:spPr>
            <a:xfrm flipH="1">
              <a:off x="1496593" y="4084851"/>
              <a:ext cx="67736" cy="13999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25" name="Group 24">
            <a:extLst>
              <a:ext uri="{FF2B5EF4-FFF2-40B4-BE49-F238E27FC236}">
                <a16:creationId xmlns:a16="http://schemas.microsoft.com/office/drawing/2014/main" id="{739F905F-6F8E-DCD0-84A5-508E91A728C5}"/>
              </a:ext>
            </a:extLst>
          </p:cNvPr>
          <p:cNvGrpSpPr/>
          <p:nvPr/>
        </p:nvGrpSpPr>
        <p:grpSpPr>
          <a:xfrm>
            <a:off x="5170842" y="3454626"/>
            <a:ext cx="568388" cy="451037"/>
            <a:chOff x="1322037" y="3910295"/>
            <a:chExt cx="616356" cy="489102"/>
          </a:xfrm>
        </p:grpSpPr>
        <p:sp>
          <p:nvSpPr>
            <p:cNvPr id="26" name="Oval 25">
              <a:extLst>
                <a:ext uri="{FF2B5EF4-FFF2-40B4-BE49-F238E27FC236}">
                  <a16:creationId xmlns:a16="http://schemas.microsoft.com/office/drawing/2014/main" id="{9BECE563-F508-E526-ED0E-0A944DF1B4F9}"/>
                </a:ext>
              </a:extLst>
            </p:cNvPr>
            <p:cNvSpPr/>
            <p:nvPr/>
          </p:nvSpPr>
          <p:spPr>
            <a:xfrm>
              <a:off x="1534380" y="3910295"/>
              <a:ext cx="204505" cy="204505"/>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AC38959-87A6-5476-48C2-74A9F96C0F02}"/>
                </a:ext>
              </a:extLst>
            </p:cNvPr>
            <p:cNvSpPr/>
            <p:nvPr/>
          </p:nvSpPr>
          <p:spPr>
            <a:xfrm>
              <a:off x="1733888" y="4194892"/>
              <a:ext cx="204505" cy="204505"/>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65CE86EC-04AC-7A7D-91F6-2FBFBE70144A}"/>
                </a:ext>
              </a:extLst>
            </p:cNvPr>
            <p:cNvCxnSpPr>
              <a:cxnSpLocks/>
              <a:stCxn id="26" idx="5"/>
              <a:endCxn id="27" idx="1"/>
            </p:cNvCxnSpPr>
            <p:nvPr/>
          </p:nvCxnSpPr>
          <p:spPr>
            <a:xfrm>
              <a:off x="1708936" y="4084851"/>
              <a:ext cx="54901" cy="13999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9" name="Oval 28">
              <a:extLst>
                <a:ext uri="{FF2B5EF4-FFF2-40B4-BE49-F238E27FC236}">
                  <a16:creationId xmlns:a16="http://schemas.microsoft.com/office/drawing/2014/main" id="{A5B6F7C0-992C-9EB4-496D-883CBC0ED4DE}"/>
                </a:ext>
              </a:extLst>
            </p:cNvPr>
            <p:cNvSpPr/>
            <p:nvPr/>
          </p:nvSpPr>
          <p:spPr>
            <a:xfrm>
              <a:off x="1322037" y="4194892"/>
              <a:ext cx="204505" cy="204505"/>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504A5FC9-F158-489A-A24A-4DF716AD590B}"/>
                </a:ext>
              </a:extLst>
            </p:cNvPr>
            <p:cNvCxnSpPr>
              <a:cxnSpLocks/>
              <a:stCxn id="26" idx="3"/>
              <a:endCxn id="29" idx="7"/>
            </p:cNvCxnSpPr>
            <p:nvPr/>
          </p:nvCxnSpPr>
          <p:spPr>
            <a:xfrm flipH="1">
              <a:off x="1496593" y="4084851"/>
              <a:ext cx="67736" cy="13999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31" name="Group 30">
            <a:extLst>
              <a:ext uri="{FF2B5EF4-FFF2-40B4-BE49-F238E27FC236}">
                <a16:creationId xmlns:a16="http://schemas.microsoft.com/office/drawing/2014/main" id="{FFB08A29-4A48-E648-535A-D61139084826}"/>
              </a:ext>
            </a:extLst>
          </p:cNvPr>
          <p:cNvGrpSpPr/>
          <p:nvPr/>
        </p:nvGrpSpPr>
        <p:grpSpPr>
          <a:xfrm>
            <a:off x="5394277" y="3988092"/>
            <a:ext cx="141607" cy="569884"/>
            <a:chOff x="3235557" y="2746733"/>
            <a:chExt cx="217029" cy="873410"/>
          </a:xfrm>
        </p:grpSpPr>
        <p:grpSp>
          <p:nvGrpSpPr>
            <p:cNvPr id="32" name="Group 31">
              <a:extLst>
                <a:ext uri="{FF2B5EF4-FFF2-40B4-BE49-F238E27FC236}">
                  <a16:creationId xmlns:a16="http://schemas.microsoft.com/office/drawing/2014/main" id="{9F3CD5C4-4DF9-B8DF-7E38-2A7E02C1255D}"/>
                </a:ext>
              </a:extLst>
            </p:cNvPr>
            <p:cNvGrpSpPr/>
            <p:nvPr/>
          </p:nvGrpSpPr>
          <p:grpSpPr>
            <a:xfrm>
              <a:off x="3235557" y="2746733"/>
              <a:ext cx="217029" cy="873410"/>
              <a:chOff x="1521856" y="3910295"/>
              <a:chExt cx="217029" cy="873410"/>
            </a:xfrm>
          </p:grpSpPr>
          <p:sp>
            <p:nvSpPr>
              <p:cNvPr id="34" name="Oval 33">
                <a:extLst>
                  <a:ext uri="{FF2B5EF4-FFF2-40B4-BE49-F238E27FC236}">
                    <a16:creationId xmlns:a16="http://schemas.microsoft.com/office/drawing/2014/main" id="{9DE488DB-65B3-657D-BA45-E90FA3C56AEA}"/>
                  </a:ext>
                </a:extLst>
              </p:cNvPr>
              <p:cNvSpPr/>
              <p:nvPr/>
            </p:nvSpPr>
            <p:spPr>
              <a:xfrm>
                <a:off x="1534380" y="3910295"/>
                <a:ext cx="204505" cy="204505"/>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D392B394-9C53-FDE6-8A06-B9C2A7491BE9}"/>
                  </a:ext>
                </a:extLst>
              </p:cNvPr>
              <p:cNvSpPr/>
              <p:nvPr/>
            </p:nvSpPr>
            <p:spPr>
              <a:xfrm>
                <a:off x="1521856" y="4579200"/>
                <a:ext cx="204505" cy="204505"/>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3A7AE324-E298-8D4D-D99F-D15E3EB2D685}"/>
                  </a:ext>
                </a:extLst>
              </p:cNvPr>
              <p:cNvSpPr/>
              <p:nvPr/>
            </p:nvSpPr>
            <p:spPr>
              <a:xfrm>
                <a:off x="1529383" y="4254661"/>
                <a:ext cx="204505" cy="204505"/>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cxnSp>
            <p:nvCxnSpPr>
              <p:cNvPr id="37" name="Straight Arrow Connector 36">
                <a:extLst>
                  <a:ext uri="{FF2B5EF4-FFF2-40B4-BE49-F238E27FC236}">
                    <a16:creationId xmlns:a16="http://schemas.microsoft.com/office/drawing/2014/main" id="{180982B9-5697-3776-CF36-192EFDB33674}"/>
                  </a:ext>
                </a:extLst>
              </p:cNvPr>
              <p:cNvCxnSpPr>
                <a:cxnSpLocks/>
                <a:stCxn id="34" idx="4"/>
                <a:endCxn id="36" idx="0"/>
              </p:cNvCxnSpPr>
              <p:nvPr/>
            </p:nvCxnSpPr>
            <p:spPr>
              <a:xfrm flipH="1">
                <a:off x="1631636" y="4114800"/>
                <a:ext cx="4997" cy="13986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cxnSp>
          <p:nvCxnSpPr>
            <p:cNvPr id="33" name="Straight Arrow Connector 32">
              <a:extLst>
                <a:ext uri="{FF2B5EF4-FFF2-40B4-BE49-F238E27FC236}">
                  <a16:creationId xmlns:a16="http://schemas.microsoft.com/office/drawing/2014/main" id="{E6E5CEBC-DBB9-0402-1D03-4F0492AB7CBE}"/>
                </a:ext>
              </a:extLst>
            </p:cNvPr>
            <p:cNvCxnSpPr>
              <a:cxnSpLocks/>
              <a:stCxn id="36" idx="4"/>
              <a:endCxn id="35" idx="0"/>
            </p:cNvCxnSpPr>
            <p:nvPr/>
          </p:nvCxnSpPr>
          <p:spPr>
            <a:xfrm flipH="1">
              <a:off x="3337810" y="3295604"/>
              <a:ext cx="7527" cy="12003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
        <p:nvSpPr>
          <p:cNvPr id="38" name="TextBox 37">
            <a:extLst>
              <a:ext uri="{FF2B5EF4-FFF2-40B4-BE49-F238E27FC236}">
                <a16:creationId xmlns:a16="http://schemas.microsoft.com/office/drawing/2014/main" id="{0221DDF9-1154-7E82-96ED-CB3335ECF71A}"/>
              </a:ext>
            </a:extLst>
          </p:cNvPr>
          <p:cNvSpPr txBox="1"/>
          <p:nvPr/>
        </p:nvSpPr>
        <p:spPr>
          <a:xfrm>
            <a:off x="6564735" y="1615692"/>
            <a:ext cx="1896673" cy="1292662"/>
          </a:xfrm>
          <a:prstGeom prst="rect">
            <a:avLst/>
          </a:prstGeom>
          <a:noFill/>
        </p:spPr>
        <p:txBody>
          <a:bodyPr wrap="none" rtlCol="0">
            <a:spAutoFit/>
          </a:bodyPr>
          <a:lstStyle/>
          <a:p>
            <a:r>
              <a:rPr lang="en-US" sz="2400" b="1" dirty="0"/>
              <a:t>Granularity</a:t>
            </a:r>
            <a:endParaRPr lang="en-US" sz="1800" b="1" dirty="0"/>
          </a:p>
          <a:p>
            <a:pPr marL="285750" indent="-285750">
              <a:buFont typeface="Arial" panose="020B0604020202020204" pitchFamily="34" charset="0"/>
              <a:buChar char="•"/>
            </a:pPr>
            <a:r>
              <a:rPr lang="en-US" sz="1800" dirty="0"/>
              <a:t>File-level</a:t>
            </a:r>
          </a:p>
          <a:p>
            <a:pPr marL="285750" indent="-285750">
              <a:buFont typeface="Arial" panose="020B0604020202020204" pitchFamily="34" charset="0"/>
              <a:buChar char="•"/>
            </a:pPr>
            <a:r>
              <a:rPr lang="en-US" sz="1800" dirty="0"/>
              <a:t>Function level</a:t>
            </a:r>
          </a:p>
          <a:p>
            <a:pPr marL="285750" indent="-285750">
              <a:buFont typeface="Arial" panose="020B0604020202020204" pitchFamily="34" charset="0"/>
              <a:buChar char="•"/>
            </a:pPr>
            <a:r>
              <a:rPr lang="en-US" sz="1800" dirty="0"/>
              <a:t>Line-level</a:t>
            </a:r>
          </a:p>
        </p:txBody>
      </p:sp>
      <p:sp>
        <p:nvSpPr>
          <p:cNvPr id="40" name="TextBox 39">
            <a:extLst>
              <a:ext uri="{FF2B5EF4-FFF2-40B4-BE49-F238E27FC236}">
                <a16:creationId xmlns:a16="http://schemas.microsoft.com/office/drawing/2014/main" id="{677653A2-AC49-996A-2644-DF746EAC12AB}"/>
              </a:ext>
            </a:extLst>
          </p:cNvPr>
          <p:cNvSpPr txBox="1"/>
          <p:nvPr/>
        </p:nvSpPr>
        <p:spPr>
          <a:xfrm>
            <a:off x="6564735" y="3188732"/>
            <a:ext cx="4583306" cy="1292662"/>
          </a:xfrm>
          <a:prstGeom prst="rect">
            <a:avLst/>
          </a:prstGeom>
          <a:noFill/>
        </p:spPr>
        <p:txBody>
          <a:bodyPr wrap="none" rtlCol="0">
            <a:spAutoFit/>
          </a:bodyPr>
          <a:lstStyle/>
          <a:p>
            <a:r>
              <a:rPr lang="en-US" sz="2400" b="1" dirty="0"/>
              <a:t>Filtering mechanism (flags)</a:t>
            </a:r>
          </a:p>
          <a:p>
            <a:pPr marL="285750" indent="-285750">
              <a:buFont typeface="Arial" panose="020B0604020202020204" pitchFamily="34" charset="0"/>
              <a:buChar char="•"/>
            </a:pPr>
            <a:r>
              <a:rPr lang="en-US" sz="1800" dirty="0"/>
              <a:t>-&lt;exclude&gt;/&lt;include&gt;-</a:t>
            </a:r>
            <a:r>
              <a:rPr lang="en-US" sz="1800" b="1" dirty="0"/>
              <a:t>file</a:t>
            </a:r>
            <a:r>
              <a:rPr lang="en-US" sz="1800" dirty="0"/>
              <a:t>-names=</a:t>
            </a:r>
            <a:r>
              <a:rPr lang="en-US" sz="1800" dirty="0" err="1"/>
              <a:t>utils.c</a:t>
            </a:r>
            <a:endParaRPr lang="en-US" sz="1800" dirty="0"/>
          </a:p>
          <a:p>
            <a:pPr marL="285750" indent="-285750">
              <a:buFont typeface="Arial" panose="020B0604020202020204" pitchFamily="34" charset="0"/>
              <a:buChar char="•"/>
            </a:pPr>
            <a:r>
              <a:rPr lang="en-US" sz="1800" dirty="0"/>
              <a:t>-&lt;exclude&gt;/&lt;include&gt;-</a:t>
            </a:r>
            <a:r>
              <a:rPr lang="en-US" sz="1800" b="1" dirty="0" err="1"/>
              <a:t>func</a:t>
            </a:r>
            <a:r>
              <a:rPr lang="en-US" sz="1800" dirty="0"/>
              <a:t>-names=foo</a:t>
            </a:r>
          </a:p>
          <a:p>
            <a:pPr marL="285750" indent="-285750">
              <a:buFont typeface="Arial" panose="020B0604020202020204" pitchFamily="34" charset="0"/>
              <a:buChar char="•"/>
            </a:pPr>
            <a:r>
              <a:rPr lang="en-US" sz="1800" dirty="0"/>
              <a:t>-&lt;exclude&gt;/&lt;include&gt;-</a:t>
            </a:r>
            <a:r>
              <a:rPr lang="en-US" sz="1800" b="1" dirty="0"/>
              <a:t>lines</a:t>
            </a:r>
            <a:r>
              <a:rPr lang="en-US" sz="1800" dirty="0"/>
              <a:t>=</a:t>
            </a:r>
            <a:r>
              <a:rPr lang="en-US" sz="1800" dirty="0" err="1"/>
              <a:t>profile.json</a:t>
            </a:r>
            <a:endParaRPr lang="en-US" sz="1800" dirty="0"/>
          </a:p>
        </p:txBody>
      </p:sp>
    </p:spTree>
    <p:extLst>
      <p:ext uri="{BB962C8B-B14F-4D97-AF65-F5344CB8AC3E}">
        <p14:creationId xmlns:p14="http://schemas.microsoft.com/office/powerpoint/2010/main" val="1959440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B7964-9260-F53A-271E-7127D4EF881B}"/>
              </a:ext>
            </a:extLst>
          </p:cNvPr>
          <p:cNvSpPr>
            <a:spLocks noGrp="1"/>
          </p:cNvSpPr>
          <p:nvPr>
            <p:ph type="title"/>
          </p:nvPr>
        </p:nvSpPr>
        <p:spPr/>
        <p:txBody>
          <a:bodyPr>
            <a:normAutofit fontScale="90000"/>
          </a:bodyPr>
          <a:lstStyle/>
          <a:p>
            <a:r>
              <a:rPr lang="en-US" dirty="0"/>
              <a:t>SPEC 2017</a:t>
            </a:r>
          </a:p>
        </p:txBody>
      </p:sp>
      <p:sp>
        <p:nvSpPr>
          <p:cNvPr id="3" name="Slide Number Placeholder 2">
            <a:extLst>
              <a:ext uri="{FF2B5EF4-FFF2-40B4-BE49-F238E27FC236}">
                <a16:creationId xmlns:a16="http://schemas.microsoft.com/office/drawing/2014/main" id="{5EE2B576-F337-C802-0B56-998C6856A75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pic>
        <p:nvPicPr>
          <p:cNvPr id="4" name="Picture 3">
            <a:extLst>
              <a:ext uri="{FF2B5EF4-FFF2-40B4-BE49-F238E27FC236}">
                <a16:creationId xmlns:a16="http://schemas.microsoft.com/office/drawing/2014/main" id="{0006BEA3-EB68-D10F-CB43-F406663C97E8}"/>
              </a:ext>
            </a:extLst>
          </p:cNvPr>
          <p:cNvPicPr>
            <a:picLocks noChangeAspect="1"/>
          </p:cNvPicPr>
          <p:nvPr/>
        </p:nvPicPr>
        <p:blipFill>
          <a:blip r:embed="rId3"/>
          <a:stretch>
            <a:fillRect/>
          </a:stretch>
        </p:blipFill>
        <p:spPr>
          <a:xfrm>
            <a:off x="2111829" y="1330661"/>
            <a:ext cx="7772400" cy="3870108"/>
          </a:xfrm>
          <a:prstGeom prst="rect">
            <a:avLst/>
          </a:prstGeom>
        </p:spPr>
      </p:pic>
      <p:sp>
        <p:nvSpPr>
          <p:cNvPr id="6" name="TextBox 5">
            <a:extLst>
              <a:ext uri="{FF2B5EF4-FFF2-40B4-BE49-F238E27FC236}">
                <a16:creationId xmlns:a16="http://schemas.microsoft.com/office/drawing/2014/main" id="{5966FC23-C2AF-A71C-09AF-BAC08C6792AB}"/>
              </a:ext>
            </a:extLst>
          </p:cNvPr>
          <p:cNvSpPr txBox="1"/>
          <p:nvPr/>
        </p:nvSpPr>
        <p:spPr>
          <a:xfrm>
            <a:off x="4778286" y="5437359"/>
            <a:ext cx="2275658" cy="1015663"/>
          </a:xfrm>
          <a:prstGeom prst="rect">
            <a:avLst/>
          </a:prstGeom>
          <a:noFill/>
        </p:spPr>
        <p:txBody>
          <a:bodyPr wrap="square">
            <a:spAutoFit/>
          </a:bodyPr>
          <a:lstStyle/>
          <a:p>
            <a:r>
              <a:rPr lang="en-US" sz="2000" dirty="0"/>
              <a:t>MERIT: 0.97</a:t>
            </a:r>
          </a:p>
          <a:p>
            <a:r>
              <a:rPr lang="en-US" sz="2000" dirty="0"/>
              <a:t>MERIT-PGO: 1.01</a:t>
            </a:r>
          </a:p>
          <a:p>
            <a:r>
              <a:rPr lang="en-US" sz="2000" dirty="0"/>
              <a:t>if-conversion: 1</a:t>
            </a:r>
          </a:p>
        </p:txBody>
      </p:sp>
    </p:spTree>
    <p:extLst>
      <p:ext uri="{BB962C8B-B14F-4D97-AF65-F5344CB8AC3E}">
        <p14:creationId xmlns:p14="http://schemas.microsoft.com/office/powerpoint/2010/main" val="2798520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23100-43AB-F97A-CAAF-B8273FCCE68C}"/>
              </a:ext>
            </a:extLst>
          </p:cNvPr>
          <p:cNvSpPr>
            <a:spLocks noGrp="1"/>
          </p:cNvSpPr>
          <p:nvPr>
            <p:ph type="title"/>
          </p:nvPr>
        </p:nvSpPr>
        <p:spPr/>
        <p:txBody>
          <a:bodyPr>
            <a:normAutofit fontScale="90000"/>
          </a:bodyPr>
          <a:lstStyle/>
          <a:p>
            <a:r>
              <a:rPr lang="en-US" dirty="0"/>
              <a:t>Python (</a:t>
            </a:r>
            <a:r>
              <a:rPr lang="en-US" dirty="0" err="1"/>
              <a:t>Pyperformance</a:t>
            </a:r>
            <a:r>
              <a:rPr lang="en-US" dirty="0"/>
              <a:t>)</a:t>
            </a:r>
          </a:p>
        </p:txBody>
      </p:sp>
      <p:sp>
        <p:nvSpPr>
          <p:cNvPr id="3" name="Slide Number Placeholder 2">
            <a:extLst>
              <a:ext uri="{FF2B5EF4-FFF2-40B4-BE49-F238E27FC236}">
                <a16:creationId xmlns:a16="http://schemas.microsoft.com/office/drawing/2014/main" id="{CDC34156-3182-842B-D04A-1E0666CC30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pic>
        <p:nvPicPr>
          <p:cNvPr id="4" name="Picture 3">
            <a:extLst>
              <a:ext uri="{FF2B5EF4-FFF2-40B4-BE49-F238E27FC236}">
                <a16:creationId xmlns:a16="http://schemas.microsoft.com/office/drawing/2014/main" id="{2DC08597-5BE0-8ACB-3D42-87EB7222E522}"/>
              </a:ext>
            </a:extLst>
          </p:cNvPr>
          <p:cNvPicPr>
            <a:picLocks noChangeAspect="1"/>
          </p:cNvPicPr>
          <p:nvPr/>
        </p:nvPicPr>
        <p:blipFill>
          <a:blip r:embed="rId3"/>
          <a:stretch>
            <a:fillRect/>
          </a:stretch>
        </p:blipFill>
        <p:spPr>
          <a:xfrm>
            <a:off x="1354777" y="930877"/>
            <a:ext cx="9558927" cy="4721530"/>
          </a:xfrm>
          <a:prstGeom prst="rect">
            <a:avLst/>
          </a:prstGeom>
        </p:spPr>
      </p:pic>
      <p:sp>
        <p:nvSpPr>
          <p:cNvPr id="5" name="TextBox 4">
            <a:extLst>
              <a:ext uri="{FF2B5EF4-FFF2-40B4-BE49-F238E27FC236}">
                <a16:creationId xmlns:a16="http://schemas.microsoft.com/office/drawing/2014/main" id="{E2FB7F17-24E3-6D86-7253-92EF39ED5665}"/>
              </a:ext>
            </a:extLst>
          </p:cNvPr>
          <p:cNvSpPr txBox="1"/>
          <p:nvPr/>
        </p:nvSpPr>
        <p:spPr>
          <a:xfrm>
            <a:off x="5183405" y="5710138"/>
            <a:ext cx="2513957" cy="707886"/>
          </a:xfrm>
          <a:prstGeom prst="rect">
            <a:avLst/>
          </a:prstGeom>
          <a:noFill/>
        </p:spPr>
        <p:txBody>
          <a:bodyPr wrap="square">
            <a:spAutoFit/>
          </a:bodyPr>
          <a:lstStyle/>
          <a:p>
            <a:r>
              <a:rPr lang="en-US" sz="2000" dirty="0"/>
              <a:t>MERIT: 1</a:t>
            </a:r>
          </a:p>
          <a:p>
            <a:r>
              <a:rPr lang="en-US" sz="2000" dirty="0"/>
              <a:t>if-conversion: 0.99</a:t>
            </a:r>
          </a:p>
        </p:txBody>
      </p:sp>
    </p:spTree>
    <p:extLst>
      <p:ext uri="{BB962C8B-B14F-4D97-AF65-F5344CB8AC3E}">
        <p14:creationId xmlns:p14="http://schemas.microsoft.com/office/powerpoint/2010/main" val="2276445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53D49-7455-A61A-58B5-9BCFE51B6580}"/>
              </a:ext>
            </a:extLst>
          </p:cNvPr>
          <p:cNvSpPr>
            <a:spLocks noGrp="1"/>
          </p:cNvSpPr>
          <p:nvPr>
            <p:ph type="title"/>
          </p:nvPr>
        </p:nvSpPr>
        <p:spPr/>
        <p:txBody>
          <a:bodyPr>
            <a:normAutofit fontScale="90000"/>
          </a:bodyPr>
          <a:lstStyle/>
          <a:p>
            <a:r>
              <a:rPr lang="en-US" dirty="0"/>
              <a:t>Branches Destroy Program Efficiency</a:t>
            </a:r>
          </a:p>
        </p:txBody>
      </p:sp>
      <p:sp>
        <p:nvSpPr>
          <p:cNvPr id="3" name="Slide Number Placeholder 2">
            <a:extLst>
              <a:ext uri="{FF2B5EF4-FFF2-40B4-BE49-F238E27FC236}">
                <a16:creationId xmlns:a16="http://schemas.microsoft.com/office/drawing/2014/main" id="{C9E99A9F-8ABA-0B21-2836-E80412E7693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pic>
        <p:nvPicPr>
          <p:cNvPr id="43" name="Picture 2" descr="computers - Is depth and number of stages the same measure for a CPU  pipeline? - Electrical Engineering Stack Exchange">
            <a:extLst>
              <a:ext uri="{FF2B5EF4-FFF2-40B4-BE49-F238E27FC236}">
                <a16:creationId xmlns:a16="http://schemas.microsoft.com/office/drawing/2014/main" id="{0B088ECD-85DF-26B6-A91C-413CC28F55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75" y="1163447"/>
            <a:ext cx="3810000" cy="2413000"/>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3FD29C12-EC2D-3020-17DF-5ECFDB590B5A}"/>
              </a:ext>
            </a:extLst>
          </p:cNvPr>
          <p:cNvSpPr/>
          <p:nvPr/>
        </p:nvSpPr>
        <p:spPr>
          <a:xfrm>
            <a:off x="5931378" y="1406332"/>
            <a:ext cx="465083" cy="217011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F5875FFD-CAC9-D3C9-EA4B-4906C559F748}"/>
              </a:ext>
            </a:extLst>
          </p:cNvPr>
          <p:cNvSpPr txBox="1"/>
          <p:nvPr/>
        </p:nvSpPr>
        <p:spPr>
          <a:xfrm>
            <a:off x="5552026" y="3645696"/>
            <a:ext cx="1101584" cy="307777"/>
          </a:xfrm>
          <a:prstGeom prst="rect">
            <a:avLst/>
          </a:prstGeom>
          <a:noFill/>
        </p:spPr>
        <p:txBody>
          <a:bodyPr wrap="none" rtlCol="0">
            <a:spAutoFit/>
          </a:bodyPr>
          <a:lstStyle/>
          <a:p>
            <a:r>
              <a:rPr lang="en-US" dirty="0"/>
              <a:t>High ILP ✅</a:t>
            </a:r>
          </a:p>
        </p:txBody>
      </p:sp>
      <p:grpSp>
        <p:nvGrpSpPr>
          <p:cNvPr id="61" name="Group 60">
            <a:extLst>
              <a:ext uri="{FF2B5EF4-FFF2-40B4-BE49-F238E27FC236}">
                <a16:creationId xmlns:a16="http://schemas.microsoft.com/office/drawing/2014/main" id="{FD8A14BE-F926-FED6-828B-596FD96B03E3}"/>
              </a:ext>
            </a:extLst>
          </p:cNvPr>
          <p:cNvGrpSpPr/>
          <p:nvPr/>
        </p:nvGrpSpPr>
        <p:grpSpPr>
          <a:xfrm>
            <a:off x="3123908" y="3784629"/>
            <a:ext cx="2322586" cy="584290"/>
            <a:chOff x="3786638" y="4079168"/>
            <a:chExt cx="2322586" cy="584290"/>
          </a:xfrm>
        </p:grpSpPr>
        <p:sp>
          <p:nvSpPr>
            <p:cNvPr id="62" name="Right Arrow 61">
              <a:extLst>
                <a:ext uri="{FF2B5EF4-FFF2-40B4-BE49-F238E27FC236}">
                  <a16:creationId xmlns:a16="http://schemas.microsoft.com/office/drawing/2014/main" id="{8A09E8F6-EA8E-F4A5-78E4-0DD6143D7BC1}"/>
                </a:ext>
              </a:extLst>
            </p:cNvPr>
            <p:cNvSpPr/>
            <p:nvPr/>
          </p:nvSpPr>
          <p:spPr>
            <a:xfrm rot="20391019">
              <a:off x="3786638" y="4324396"/>
              <a:ext cx="2322586" cy="339062"/>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745435DC-8A34-7828-C9B6-B67C594822B6}"/>
                </a:ext>
              </a:extLst>
            </p:cNvPr>
            <p:cNvSpPr txBox="1"/>
            <p:nvPr/>
          </p:nvSpPr>
          <p:spPr>
            <a:xfrm rot="20368219">
              <a:off x="4021955" y="4079168"/>
              <a:ext cx="1587358" cy="369332"/>
            </a:xfrm>
            <a:prstGeom prst="rect">
              <a:avLst/>
            </a:prstGeom>
            <a:noFill/>
          </p:spPr>
          <p:txBody>
            <a:bodyPr wrap="none" rtlCol="0">
              <a:spAutoFit/>
            </a:bodyPr>
            <a:lstStyle/>
            <a:p>
              <a:r>
                <a:rPr lang="en-US" dirty="0"/>
                <a:t>Guess correct</a:t>
              </a:r>
            </a:p>
          </p:txBody>
        </p:sp>
      </p:grpSp>
      <p:grpSp>
        <p:nvGrpSpPr>
          <p:cNvPr id="64" name="Group 63">
            <a:extLst>
              <a:ext uri="{FF2B5EF4-FFF2-40B4-BE49-F238E27FC236}">
                <a16:creationId xmlns:a16="http://schemas.microsoft.com/office/drawing/2014/main" id="{4811209B-B43C-C927-5902-B5449F14B17C}"/>
              </a:ext>
            </a:extLst>
          </p:cNvPr>
          <p:cNvGrpSpPr/>
          <p:nvPr/>
        </p:nvGrpSpPr>
        <p:grpSpPr>
          <a:xfrm>
            <a:off x="3159121" y="4760513"/>
            <a:ext cx="1684429" cy="607343"/>
            <a:chOff x="3972040" y="5133516"/>
            <a:chExt cx="1684429" cy="607343"/>
          </a:xfrm>
        </p:grpSpPr>
        <p:sp>
          <p:nvSpPr>
            <p:cNvPr id="65" name="Right Arrow 64">
              <a:extLst>
                <a:ext uri="{FF2B5EF4-FFF2-40B4-BE49-F238E27FC236}">
                  <a16:creationId xmlns:a16="http://schemas.microsoft.com/office/drawing/2014/main" id="{00FD4521-C004-D20F-D8CD-191B87BF2A95}"/>
                </a:ext>
              </a:extLst>
            </p:cNvPr>
            <p:cNvSpPr/>
            <p:nvPr/>
          </p:nvSpPr>
          <p:spPr>
            <a:xfrm>
              <a:off x="3972040" y="5401797"/>
              <a:ext cx="1684429" cy="33906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45ADE02C-6B0F-4FBF-D971-6CBF02D74F29}"/>
                </a:ext>
              </a:extLst>
            </p:cNvPr>
            <p:cNvSpPr txBox="1"/>
            <p:nvPr/>
          </p:nvSpPr>
          <p:spPr>
            <a:xfrm>
              <a:off x="3996610" y="5133516"/>
              <a:ext cx="1475147" cy="369332"/>
            </a:xfrm>
            <a:prstGeom prst="rect">
              <a:avLst/>
            </a:prstGeom>
            <a:noFill/>
          </p:spPr>
          <p:txBody>
            <a:bodyPr wrap="none" rtlCol="0">
              <a:spAutoFit/>
            </a:bodyPr>
            <a:lstStyle/>
            <a:p>
              <a:r>
                <a:rPr lang="en-US" dirty="0"/>
                <a:t>Guess wrong</a:t>
              </a:r>
            </a:p>
          </p:txBody>
        </p:sp>
      </p:grpSp>
      <p:sp>
        <p:nvSpPr>
          <p:cNvPr id="67" name="TextBox 66">
            <a:extLst>
              <a:ext uri="{FF2B5EF4-FFF2-40B4-BE49-F238E27FC236}">
                <a16:creationId xmlns:a16="http://schemas.microsoft.com/office/drawing/2014/main" id="{B7871B23-91E8-54CE-3FB0-3344E4B8B5AC}"/>
              </a:ext>
            </a:extLst>
          </p:cNvPr>
          <p:cNvSpPr txBox="1"/>
          <p:nvPr/>
        </p:nvSpPr>
        <p:spPr>
          <a:xfrm>
            <a:off x="4864268" y="4628801"/>
            <a:ext cx="2365880" cy="954107"/>
          </a:xfrm>
          <a:prstGeom prst="rect">
            <a:avLst/>
          </a:prstGeom>
          <a:noFill/>
          <a:ln w="28575">
            <a:solidFill>
              <a:schemeClr val="tx1"/>
            </a:solidFill>
          </a:ln>
        </p:spPr>
        <p:txBody>
          <a:bodyPr wrap="square" rtlCol="0">
            <a:spAutoFit/>
          </a:bodyPr>
          <a:lstStyle/>
          <a:p>
            <a:pPr marL="457200" lvl="1" indent="-457200">
              <a:buAutoNum type="arabicPeriod"/>
            </a:pPr>
            <a:r>
              <a:rPr lang="en-US" dirty="0"/>
              <a:t>Flush pipeline</a:t>
            </a:r>
          </a:p>
          <a:p>
            <a:pPr marL="457200" lvl="1" indent="-457200">
              <a:buAutoNum type="arabicPeriod"/>
            </a:pPr>
            <a:r>
              <a:rPr lang="en-US" dirty="0"/>
              <a:t>Stall</a:t>
            </a:r>
          </a:p>
          <a:p>
            <a:pPr marL="457200" lvl="1" indent="-457200">
              <a:buAutoNum type="arabicPeriod"/>
            </a:pPr>
            <a:r>
              <a:rPr lang="en-US" dirty="0"/>
              <a:t>Re-fetch instructions</a:t>
            </a:r>
          </a:p>
          <a:p>
            <a:pPr marL="457200" lvl="1" indent="-457200">
              <a:buAutoNum type="arabicPeriod"/>
            </a:pPr>
            <a:r>
              <a:rPr lang="en-US" dirty="0"/>
              <a:t>Re-issue instructions</a:t>
            </a:r>
          </a:p>
        </p:txBody>
      </p:sp>
      <p:sp>
        <p:nvSpPr>
          <p:cNvPr id="68" name="TextBox 67">
            <a:extLst>
              <a:ext uri="{FF2B5EF4-FFF2-40B4-BE49-F238E27FC236}">
                <a16:creationId xmlns:a16="http://schemas.microsoft.com/office/drawing/2014/main" id="{0030D826-1A6F-F592-34EE-231DEE576953}"/>
              </a:ext>
            </a:extLst>
          </p:cNvPr>
          <p:cNvSpPr txBox="1"/>
          <p:nvPr/>
        </p:nvSpPr>
        <p:spPr>
          <a:xfrm>
            <a:off x="7568596" y="4752933"/>
            <a:ext cx="2514859" cy="707886"/>
          </a:xfrm>
          <a:prstGeom prst="rect">
            <a:avLst/>
          </a:prstGeom>
          <a:noFill/>
        </p:spPr>
        <p:txBody>
          <a:bodyPr wrap="square">
            <a:spAutoFit/>
          </a:bodyPr>
          <a:lstStyle/>
          <a:p>
            <a:r>
              <a:rPr lang="en-US" sz="2000" dirty="0"/>
              <a:t>~18 cycles wasted</a:t>
            </a:r>
            <a:r>
              <a:rPr lang="en-US" sz="2000" baseline="30000" dirty="0"/>
              <a:t>[1]</a:t>
            </a:r>
            <a:r>
              <a:rPr lang="en-US" sz="2000" dirty="0"/>
              <a:t> + ILP destruction!</a:t>
            </a:r>
          </a:p>
        </p:txBody>
      </p:sp>
      <p:cxnSp>
        <p:nvCxnSpPr>
          <p:cNvPr id="69" name="Straight Arrow Connector 68">
            <a:extLst>
              <a:ext uri="{FF2B5EF4-FFF2-40B4-BE49-F238E27FC236}">
                <a16:creationId xmlns:a16="http://schemas.microsoft.com/office/drawing/2014/main" id="{7D408EC0-E5EA-6732-9084-D7ECCC5A7E1D}"/>
              </a:ext>
            </a:extLst>
          </p:cNvPr>
          <p:cNvCxnSpPr>
            <a:cxnSpLocks/>
            <a:stCxn id="67" idx="3"/>
            <a:endCxn id="68" idx="1"/>
          </p:cNvCxnSpPr>
          <p:nvPr/>
        </p:nvCxnSpPr>
        <p:spPr>
          <a:xfrm>
            <a:off x="7230148" y="5105855"/>
            <a:ext cx="338448" cy="1021"/>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0FCE68C7-1E56-BD23-46F7-496F8245960F}"/>
              </a:ext>
            </a:extLst>
          </p:cNvPr>
          <p:cNvGrpSpPr/>
          <p:nvPr/>
        </p:nvGrpSpPr>
        <p:grpSpPr>
          <a:xfrm>
            <a:off x="10260422" y="3962604"/>
            <a:ext cx="1898720" cy="2143411"/>
            <a:chOff x="9706887" y="4223661"/>
            <a:chExt cx="1898720" cy="2143411"/>
          </a:xfrm>
        </p:grpSpPr>
        <p:grpSp>
          <p:nvGrpSpPr>
            <p:cNvPr id="71" name="Group 70">
              <a:extLst>
                <a:ext uri="{FF2B5EF4-FFF2-40B4-BE49-F238E27FC236}">
                  <a16:creationId xmlns:a16="http://schemas.microsoft.com/office/drawing/2014/main" id="{14CC320A-830A-420F-8CA8-CC77BBD3C34B}"/>
                </a:ext>
              </a:extLst>
            </p:cNvPr>
            <p:cNvGrpSpPr/>
            <p:nvPr/>
          </p:nvGrpSpPr>
          <p:grpSpPr>
            <a:xfrm>
              <a:off x="10036574" y="5590865"/>
              <a:ext cx="778780" cy="776207"/>
              <a:chOff x="8512233" y="4194267"/>
              <a:chExt cx="1060760" cy="1057255"/>
            </a:xfrm>
          </p:grpSpPr>
          <p:pic>
            <p:nvPicPr>
              <p:cNvPr id="76" name="Picture 75">
                <a:extLst>
                  <a:ext uri="{FF2B5EF4-FFF2-40B4-BE49-F238E27FC236}">
                    <a16:creationId xmlns:a16="http://schemas.microsoft.com/office/drawing/2014/main" id="{FC43B788-409F-119B-FB33-00B5DAC530CF}"/>
                  </a:ext>
                </a:extLst>
              </p:cNvPr>
              <p:cNvPicPr>
                <a:picLocks noChangeAspect="1"/>
              </p:cNvPicPr>
              <p:nvPr/>
            </p:nvPicPr>
            <p:blipFill>
              <a:blip r:embed="rId4"/>
              <a:stretch>
                <a:fillRect/>
              </a:stretch>
            </p:blipFill>
            <p:spPr>
              <a:xfrm>
                <a:off x="8512233" y="4369549"/>
                <a:ext cx="881973" cy="881973"/>
              </a:xfrm>
              <a:prstGeom prst="rect">
                <a:avLst/>
              </a:prstGeom>
            </p:spPr>
          </p:pic>
          <p:pic>
            <p:nvPicPr>
              <p:cNvPr id="77" name="Picture 76">
                <a:extLst>
                  <a:ext uri="{FF2B5EF4-FFF2-40B4-BE49-F238E27FC236}">
                    <a16:creationId xmlns:a16="http://schemas.microsoft.com/office/drawing/2014/main" id="{253118D2-F6FA-156D-2577-6E8496B660CE}"/>
                  </a:ext>
                </a:extLst>
              </p:cNvPr>
              <p:cNvPicPr>
                <a:picLocks noChangeAspect="1"/>
              </p:cNvPicPr>
              <p:nvPr/>
            </p:nvPicPr>
            <p:blipFill>
              <a:blip r:embed="rId5"/>
              <a:stretch>
                <a:fillRect/>
              </a:stretch>
            </p:blipFill>
            <p:spPr>
              <a:xfrm rot="1156604">
                <a:off x="8864446" y="4194267"/>
                <a:ext cx="708547" cy="708547"/>
              </a:xfrm>
              <a:prstGeom prst="rect">
                <a:avLst/>
              </a:prstGeom>
            </p:spPr>
          </p:pic>
        </p:grpSp>
        <p:pic>
          <p:nvPicPr>
            <p:cNvPr id="72" name="Picture 71">
              <a:extLst>
                <a:ext uri="{FF2B5EF4-FFF2-40B4-BE49-F238E27FC236}">
                  <a16:creationId xmlns:a16="http://schemas.microsoft.com/office/drawing/2014/main" id="{0AB17CF8-4874-255E-D306-E60040C913BD}"/>
                </a:ext>
              </a:extLst>
            </p:cNvPr>
            <p:cNvPicPr>
              <a:picLocks noChangeAspect="1"/>
            </p:cNvPicPr>
            <p:nvPr/>
          </p:nvPicPr>
          <p:blipFill>
            <a:blip r:embed="rId6"/>
            <a:stretch>
              <a:fillRect/>
            </a:stretch>
          </p:blipFill>
          <p:spPr>
            <a:xfrm>
              <a:off x="9706887" y="4671604"/>
              <a:ext cx="920305" cy="920305"/>
            </a:xfrm>
            <a:prstGeom prst="rect">
              <a:avLst/>
            </a:prstGeom>
          </p:spPr>
        </p:pic>
        <p:pic>
          <p:nvPicPr>
            <p:cNvPr id="73" name="Picture 2" descr="Python - Free brands and logotypes icons">
              <a:extLst>
                <a:ext uri="{FF2B5EF4-FFF2-40B4-BE49-F238E27FC236}">
                  <a16:creationId xmlns:a16="http://schemas.microsoft.com/office/drawing/2014/main" id="{E4AAF910-7EA5-A1A7-24EF-EBE86C8279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6171" y="4223661"/>
              <a:ext cx="576527" cy="576527"/>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4" descr="Learn SQLite | Introduction to SQLite">
              <a:extLst>
                <a:ext uri="{FF2B5EF4-FFF2-40B4-BE49-F238E27FC236}">
                  <a16:creationId xmlns:a16="http://schemas.microsoft.com/office/drawing/2014/main" id="{494E676F-2AD4-4E43-EC90-6D76230D289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42454" y="4849975"/>
              <a:ext cx="863153" cy="408986"/>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2" descr="Apache Cassandra: 9 Key Benefits You Should Know">
              <a:extLst>
                <a:ext uri="{FF2B5EF4-FFF2-40B4-BE49-F238E27FC236}">
                  <a16:creationId xmlns:a16="http://schemas.microsoft.com/office/drawing/2014/main" id="{EEC181F8-DD7F-5EC1-5F34-A7839314A1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93984" y="5270358"/>
              <a:ext cx="778591" cy="521960"/>
            </a:xfrm>
            <a:prstGeom prst="rect">
              <a:avLst/>
            </a:prstGeom>
            <a:noFill/>
            <a:extLst>
              <a:ext uri="{909E8E84-426E-40DD-AFC4-6F175D3DCCD1}">
                <a14:hiddenFill xmlns:a14="http://schemas.microsoft.com/office/drawing/2010/main">
                  <a:solidFill>
                    <a:srgbClr val="FFFFFF"/>
                  </a:solidFill>
                </a14:hiddenFill>
              </a:ext>
            </a:extLst>
          </p:spPr>
        </p:pic>
      </p:grpSp>
      <p:sp>
        <p:nvSpPr>
          <p:cNvPr id="78" name="TextBox 77">
            <a:extLst>
              <a:ext uri="{FF2B5EF4-FFF2-40B4-BE49-F238E27FC236}">
                <a16:creationId xmlns:a16="http://schemas.microsoft.com/office/drawing/2014/main" id="{5493BA19-EFBE-C977-53D4-4CBF0FC4080F}"/>
              </a:ext>
            </a:extLst>
          </p:cNvPr>
          <p:cNvSpPr txBox="1"/>
          <p:nvPr/>
        </p:nvSpPr>
        <p:spPr>
          <a:xfrm>
            <a:off x="8844519" y="6119949"/>
            <a:ext cx="3355406" cy="261610"/>
          </a:xfrm>
          <a:prstGeom prst="rect">
            <a:avLst/>
          </a:prstGeom>
          <a:noFill/>
        </p:spPr>
        <p:txBody>
          <a:bodyPr wrap="none" rtlCol="0">
            <a:spAutoFit/>
          </a:bodyPr>
          <a:lstStyle/>
          <a:p>
            <a:r>
              <a:rPr lang="en-US" sz="1100" dirty="0"/>
              <a:t>[1] Branch prediction is not a solved problem, 2019</a:t>
            </a:r>
          </a:p>
        </p:txBody>
      </p:sp>
      <p:grpSp>
        <p:nvGrpSpPr>
          <p:cNvPr id="4" name="Group 3">
            <a:extLst>
              <a:ext uri="{FF2B5EF4-FFF2-40B4-BE49-F238E27FC236}">
                <a16:creationId xmlns:a16="http://schemas.microsoft.com/office/drawing/2014/main" id="{2EA86B76-87AD-FFC2-5E65-7CE819E6BA25}"/>
              </a:ext>
            </a:extLst>
          </p:cNvPr>
          <p:cNvGrpSpPr/>
          <p:nvPr/>
        </p:nvGrpSpPr>
        <p:grpSpPr>
          <a:xfrm>
            <a:off x="1586045" y="4056366"/>
            <a:ext cx="1581824" cy="1625100"/>
            <a:chOff x="1586045" y="4056366"/>
            <a:chExt cx="1581824" cy="1625100"/>
          </a:xfrm>
        </p:grpSpPr>
        <p:grpSp>
          <p:nvGrpSpPr>
            <p:cNvPr id="48" name="Group 47">
              <a:extLst>
                <a:ext uri="{FF2B5EF4-FFF2-40B4-BE49-F238E27FC236}">
                  <a16:creationId xmlns:a16="http://schemas.microsoft.com/office/drawing/2014/main" id="{6E4E2CCC-3A68-482F-73BD-C1A101F38726}"/>
                </a:ext>
              </a:extLst>
            </p:cNvPr>
            <p:cNvGrpSpPr/>
            <p:nvPr/>
          </p:nvGrpSpPr>
          <p:grpSpPr>
            <a:xfrm>
              <a:off x="1586045" y="4420571"/>
              <a:ext cx="1581824" cy="1260895"/>
              <a:chOff x="1546461" y="3075764"/>
              <a:chExt cx="1702791" cy="1361868"/>
            </a:xfrm>
          </p:grpSpPr>
          <p:grpSp>
            <p:nvGrpSpPr>
              <p:cNvPr id="49" name="Group 48">
                <a:extLst>
                  <a:ext uri="{FF2B5EF4-FFF2-40B4-BE49-F238E27FC236}">
                    <a16:creationId xmlns:a16="http://schemas.microsoft.com/office/drawing/2014/main" id="{8647A714-FCC6-B04D-5BF6-E8D6F90A165B}"/>
                  </a:ext>
                </a:extLst>
              </p:cNvPr>
              <p:cNvGrpSpPr/>
              <p:nvPr/>
            </p:nvGrpSpPr>
            <p:grpSpPr>
              <a:xfrm>
                <a:off x="1546461" y="3075764"/>
                <a:ext cx="1498288" cy="1361868"/>
                <a:chOff x="592351" y="2876757"/>
                <a:chExt cx="1498288" cy="1361868"/>
              </a:xfrm>
            </p:grpSpPr>
            <p:grpSp>
              <p:nvGrpSpPr>
                <p:cNvPr id="51" name="Group 50">
                  <a:extLst>
                    <a:ext uri="{FF2B5EF4-FFF2-40B4-BE49-F238E27FC236}">
                      <a16:creationId xmlns:a16="http://schemas.microsoft.com/office/drawing/2014/main" id="{FFBF173E-CC8F-7329-725A-EC9B632EC5E6}"/>
                    </a:ext>
                  </a:extLst>
                </p:cNvPr>
                <p:cNvGrpSpPr/>
                <p:nvPr/>
              </p:nvGrpSpPr>
              <p:grpSpPr>
                <a:xfrm>
                  <a:off x="592351" y="2876757"/>
                  <a:ext cx="1117288" cy="1361868"/>
                  <a:chOff x="550471" y="2876757"/>
                  <a:chExt cx="1117288" cy="1361868"/>
                </a:xfrm>
              </p:grpSpPr>
              <p:sp>
                <p:nvSpPr>
                  <p:cNvPr id="55" name="Oval 54">
                    <a:extLst>
                      <a:ext uri="{FF2B5EF4-FFF2-40B4-BE49-F238E27FC236}">
                        <a16:creationId xmlns:a16="http://schemas.microsoft.com/office/drawing/2014/main" id="{427ED8D0-92A0-13EE-C8E5-ADF79B7F9809}"/>
                      </a:ext>
                    </a:extLst>
                  </p:cNvPr>
                  <p:cNvSpPr/>
                  <p:nvPr/>
                </p:nvSpPr>
                <p:spPr>
                  <a:xfrm>
                    <a:off x="1275212" y="2876757"/>
                    <a:ext cx="381000" cy="3810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a:t>
                    </a:r>
                  </a:p>
                </p:txBody>
              </p:sp>
              <p:sp>
                <p:nvSpPr>
                  <p:cNvPr id="56" name="Oval 55">
                    <a:extLst>
                      <a:ext uri="{FF2B5EF4-FFF2-40B4-BE49-F238E27FC236}">
                        <a16:creationId xmlns:a16="http://schemas.microsoft.com/office/drawing/2014/main" id="{228B3E9F-02AA-8785-7BBE-754258D4B63F}"/>
                      </a:ext>
                    </a:extLst>
                  </p:cNvPr>
                  <p:cNvSpPr/>
                  <p:nvPr/>
                </p:nvSpPr>
                <p:spPr>
                  <a:xfrm>
                    <a:off x="922429" y="3400031"/>
                    <a:ext cx="381000" cy="381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B</a:t>
                    </a:r>
                  </a:p>
                </p:txBody>
              </p:sp>
              <p:sp>
                <p:nvSpPr>
                  <p:cNvPr id="57" name="Oval 56">
                    <a:extLst>
                      <a:ext uri="{FF2B5EF4-FFF2-40B4-BE49-F238E27FC236}">
                        <a16:creationId xmlns:a16="http://schemas.microsoft.com/office/drawing/2014/main" id="{28211171-ACDD-4753-43C4-D52C28D02F42}"/>
                      </a:ext>
                    </a:extLst>
                  </p:cNvPr>
                  <p:cNvSpPr/>
                  <p:nvPr/>
                </p:nvSpPr>
                <p:spPr>
                  <a:xfrm>
                    <a:off x="1286759" y="3857625"/>
                    <a:ext cx="381000" cy="381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D</a:t>
                    </a:r>
                  </a:p>
                </p:txBody>
              </p:sp>
              <p:cxnSp>
                <p:nvCxnSpPr>
                  <p:cNvPr id="58" name="Straight Arrow Connector 57">
                    <a:extLst>
                      <a:ext uri="{FF2B5EF4-FFF2-40B4-BE49-F238E27FC236}">
                        <a16:creationId xmlns:a16="http://schemas.microsoft.com/office/drawing/2014/main" id="{5BBE9A19-8589-DA12-A0E7-0951465B5EDA}"/>
                      </a:ext>
                    </a:extLst>
                  </p:cNvPr>
                  <p:cNvCxnSpPr>
                    <a:stCxn id="55" idx="3"/>
                    <a:endCxn id="56" idx="0"/>
                  </p:cNvCxnSpPr>
                  <p:nvPr/>
                </p:nvCxnSpPr>
                <p:spPr>
                  <a:xfrm flipH="1">
                    <a:off x="1112929" y="3201961"/>
                    <a:ext cx="218079" cy="19807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a:extLst>
                      <a:ext uri="{FF2B5EF4-FFF2-40B4-BE49-F238E27FC236}">
                        <a16:creationId xmlns:a16="http://schemas.microsoft.com/office/drawing/2014/main" id="{46F16319-5494-357A-401F-8595C7092DFF}"/>
                      </a:ext>
                    </a:extLst>
                  </p:cNvPr>
                  <p:cNvCxnSpPr>
                    <a:cxnSpLocks/>
                    <a:stCxn id="56" idx="4"/>
                    <a:endCxn id="57" idx="1"/>
                  </p:cNvCxnSpPr>
                  <p:nvPr/>
                </p:nvCxnSpPr>
                <p:spPr>
                  <a:xfrm>
                    <a:off x="1112929" y="3781032"/>
                    <a:ext cx="229626" cy="13238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ED4F90F1-6CBE-51BA-2A40-74F5C2C67AE0}"/>
                      </a:ext>
                    </a:extLst>
                  </p:cNvPr>
                  <p:cNvSpPr txBox="1"/>
                  <p:nvPr/>
                </p:nvSpPr>
                <p:spPr>
                  <a:xfrm>
                    <a:off x="550471" y="3011563"/>
                    <a:ext cx="628459" cy="365666"/>
                  </a:xfrm>
                  <a:prstGeom prst="rect">
                    <a:avLst/>
                  </a:prstGeom>
                  <a:noFill/>
                </p:spPr>
                <p:txBody>
                  <a:bodyPr wrap="none" rtlCol="0">
                    <a:spAutoFit/>
                  </a:bodyPr>
                  <a:lstStyle/>
                  <a:p>
                    <a:r>
                      <a:rPr lang="en-US" sz="1600" dirty="0"/>
                      <a:t>then</a:t>
                    </a:r>
                  </a:p>
                </p:txBody>
              </p:sp>
            </p:grpSp>
            <p:sp>
              <p:nvSpPr>
                <p:cNvPr id="52" name="Oval 51">
                  <a:extLst>
                    <a:ext uri="{FF2B5EF4-FFF2-40B4-BE49-F238E27FC236}">
                      <a16:creationId xmlns:a16="http://schemas.microsoft.com/office/drawing/2014/main" id="{AAFEC7C9-AA5F-1665-97FE-4255E77E6211}"/>
                    </a:ext>
                  </a:extLst>
                </p:cNvPr>
                <p:cNvSpPr/>
                <p:nvPr/>
              </p:nvSpPr>
              <p:spPr>
                <a:xfrm>
                  <a:off x="1709639" y="3402100"/>
                  <a:ext cx="381000" cy="381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a:t>
                  </a:r>
                </a:p>
              </p:txBody>
            </p:sp>
            <p:cxnSp>
              <p:nvCxnSpPr>
                <p:cNvPr id="53" name="Straight Arrow Connector 52">
                  <a:extLst>
                    <a:ext uri="{FF2B5EF4-FFF2-40B4-BE49-F238E27FC236}">
                      <a16:creationId xmlns:a16="http://schemas.microsoft.com/office/drawing/2014/main" id="{BE778F9D-D160-6EB6-722B-7B73C34DE55B}"/>
                    </a:ext>
                  </a:extLst>
                </p:cNvPr>
                <p:cNvCxnSpPr>
                  <a:cxnSpLocks/>
                  <a:stCxn id="55" idx="5"/>
                  <a:endCxn id="52" idx="0"/>
                </p:cNvCxnSpPr>
                <p:nvPr/>
              </p:nvCxnSpPr>
              <p:spPr>
                <a:xfrm>
                  <a:off x="1642297" y="3201961"/>
                  <a:ext cx="257842" cy="20013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54" name="Straight Arrow Connector 53">
                  <a:extLst>
                    <a:ext uri="{FF2B5EF4-FFF2-40B4-BE49-F238E27FC236}">
                      <a16:creationId xmlns:a16="http://schemas.microsoft.com/office/drawing/2014/main" id="{29BAAEB7-4D54-0AB7-F850-401B2AB5FA34}"/>
                    </a:ext>
                  </a:extLst>
                </p:cNvPr>
                <p:cNvCxnSpPr>
                  <a:cxnSpLocks/>
                  <a:stCxn id="52" idx="4"/>
                  <a:endCxn id="57" idx="7"/>
                </p:cNvCxnSpPr>
                <p:nvPr/>
              </p:nvCxnSpPr>
              <p:spPr>
                <a:xfrm flipH="1">
                  <a:off x="1653843" y="3783100"/>
                  <a:ext cx="246296" cy="13032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50" name="TextBox 49">
                <a:extLst>
                  <a:ext uri="{FF2B5EF4-FFF2-40B4-BE49-F238E27FC236}">
                    <a16:creationId xmlns:a16="http://schemas.microsoft.com/office/drawing/2014/main" id="{C15A6447-B188-431E-F385-E7EFFD043BFA}"/>
                  </a:ext>
                </a:extLst>
              </p:cNvPr>
              <p:cNvSpPr txBox="1"/>
              <p:nvPr/>
            </p:nvSpPr>
            <p:spPr>
              <a:xfrm>
                <a:off x="2689483" y="3203033"/>
                <a:ext cx="559769" cy="338554"/>
              </a:xfrm>
              <a:prstGeom prst="rect">
                <a:avLst/>
              </a:prstGeom>
              <a:noFill/>
            </p:spPr>
            <p:txBody>
              <a:bodyPr wrap="none" rtlCol="0">
                <a:spAutoFit/>
              </a:bodyPr>
              <a:lstStyle/>
              <a:p>
                <a:r>
                  <a:rPr lang="en-US" sz="1600" dirty="0"/>
                  <a:t>else</a:t>
                </a:r>
              </a:p>
            </p:txBody>
          </p:sp>
        </p:grpSp>
        <p:sp>
          <p:nvSpPr>
            <p:cNvPr id="5" name="TextBox 4">
              <a:extLst>
                <a:ext uri="{FF2B5EF4-FFF2-40B4-BE49-F238E27FC236}">
                  <a16:creationId xmlns:a16="http://schemas.microsoft.com/office/drawing/2014/main" id="{345EFE01-51EB-BE7F-79BA-931942BAA4FE}"/>
                </a:ext>
              </a:extLst>
            </p:cNvPr>
            <p:cNvSpPr txBox="1"/>
            <p:nvPr/>
          </p:nvSpPr>
          <p:spPr>
            <a:xfrm>
              <a:off x="2116108" y="4056366"/>
              <a:ext cx="628049" cy="338554"/>
            </a:xfrm>
            <a:prstGeom prst="rect">
              <a:avLst/>
            </a:prstGeom>
            <a:noFill/>
          </p:spPr>
          <p:txBody>
            <a:bodyPr wrap="square">
              <a:spAutoFit/>
            </a:bodyPr>
            <a:lstStyle/>
            <a:p>
              <a:r>
                <a:rPr lang="en-US" sz="1600" dirty="0"/>
                <a:t>if</a:t>
              </a:r>
              <a:r>
                <a:rPr lang="en-US" sz="1600" dirty="0">
                  <a:solidFill>
                    <a:srgbClr val="FF0000"/>
                  </a:solidFill>
                </a:rPr>
                <a:t> (X) </a:t>
              </a:r>
              <a:endParaRPr lang="en-US" sz="1600" dirty="0"/>
            </a:p>
          </p:txBody>
        </p:sp>
      </p:grpSp>
    </p:spTree>
    <p:extLst>
      <p:ext uri="{BB962C8B-B14F-4D97-AF65-F5344CB8AC3E}">
        <p14:creationId xmlns:p14="http://schemas.microsoft.com/office/powerpoint/2010/main" val="4108024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p:bldP spid="67" grpId="0" animBg="1"/>
      <p:bldP spid="68" grpId="0"/>
      <p:bldP spid="78"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DD2FD-3365-94A4-1C66-4FDEA92F4C90}"/>
              </a:ext>
            </a:extLst>
          </p:cNvPr>
          <p:cNvSpPr>
            <a:spLocks noGrp="1"/>
          </p:cNvSpPr>
          <p:nvPr>
            <p:ph type="title"/>
          </p:nvPr>
        </p:nvSpPr>
        <p:spPr/>
        <p:txBody>
          <a:bodyPr>
            <a:normAutofit fontScale="90000"/>
          </a:bodyPr>
          <a:lstStyle/>
          <a:p>
            <a:r>
              <a:rPr lang="en-US" dirty="0"/>
              <a:t>Existing Methods </a:t>
            </a:r>
          </a:p>
        </p:txBody>
      </p:sp>
      <p:sp>
        <p:nvSpPr>
          <p:cNvPr id="3" name="Slide Number Placeholder 2">
            <a:extLst>
              <a:ext uri="{FF2B5EF4-FFF2-40B4-BE49-F238E27FC236}">
                <a16:creationId xmlns:a16="http://schemas.microsoft.com/office/drawing/2014/main" id="{F5E38418-D6F5-E7D5-55FD-1BC1E1199A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4" name="TextBox 3">
            <a:extLst>
              <a:ext uri="{FF2B5EF4-FFF2-40B4-BE49-F238E27FC236}">
                <a16:creationId xmlns:a16="http://schemas.microsoft.com/office/drawing/2014/main" id="{88B67111-457C-9A7B-D0CE-B710A6D73492}"/>
              </a:ext>
            </a:extLst>
          </p:cNvPr>
          <p:cNvSpPr txBox="1"/>
          <p:nvPr/>
        </p:nvSpPr>
        <p:spPr>
          <a:xfrm>
            <a:off x="632829" y="1166070"/>
            <a:ext cx="10825399" cy="1015663"/>
          </a:xfrm>
          <a:prstGeom prst="rect">
            <a:avLst/>
          </a:prstGeom>
          <a:noFill/>
        </p:spPr>
        <p:txBody>
          <a:bodyPr wrap="none" rtlCol="0">
            <a:spAutoFit/>
          </a:bodyPr>
          <a:lstStyle/>
          <a:p>
            <a:r>
              <a:rPr lang="en-US" sz="2000" b="1" dirty="0"/>
              <a:t>Hardware</a:t>
            </a:r>
            <a:r>
              <a:rPr lang="en-US" sz="2000" dirty="0"/>
              <a:t>: Branch predictor</a:t>
            </a:r>
          </a:p>
          <a:p>
            <a:pPr marL="342900" indent="-342900">
              <a:buFont typeface="Arial" panose="020B0604020202020204" pitchFamily="34" charset="0"/>
              <a:buChar char="•"/>
            </a:pPr>
            <a:r>
              <a:rPr lang="en-US" sz="2000" dirty="0"/>
              <a:t>TAGE-SC-L</a:t>
            </a:r>
            <a:r>
              <a:rPr lang="en-US" sz="2000" baseline="30000" dirty="0"/>
              <a:t>[1]</a:t>
            </a:r>
            <a:r>
              <a:rPr lang="en-US" sz="2000" dirty="0"/>
              <a:t> predictors reach 97% accuracy</a:t>
            </a:r>
          </a:p>
          <a:p>
            <a:pPr marL="342900" indent="-342900">
              <a:buFont typeface="Arial" panose="020B0604020202020204" pitchFamily="34" charset="0"/>
              <a:buChar char="•"/>
            </a:pPr>
            <a:r>
              <a:rPr lang="en-US" sz="2000" dirty="0"/>
              <a:t>Failure on </a:t>
            </a:r>
            <a:r>
              <a:rPr lang="en-US" sz="2000" i="1" dirty="0"/>
              <a:t>data-dependent </a:t>
            </a:r>
            <a:r>
              <a:rPr lang="en-US" sz="2000" dirty="0"/>
              <a:t>branches (hash probing, graph traversal, </a:t>
            </a:r>
            <a:r>
              <a:rPr lang="en-US" sz="2000" dirty="0" err="1"/>
              <a:t>etc</a:t>
            </a:r>
            <a:r>
              <a:rPr lang="en-US" sz="2000" dirty="0"/>
              <a:t>)</a:t>
            </a:r>
            <a:r>
              <a:rPr lang="en-US" altLang="zh-CN" sz="2000" dirty="0"/>
              <a:t>,</a:t>
            </a:r>
            <a:r>
              <a:rPr lang="zh-CN" altLang="en-US" sz="2000" dirty="0"/>
              <a:t> </a:t>
            </a:r>
            <a:r>
              <a:rPr lang="en-US" altLang="zh-CN" sz="2000" dirty="0"/>
              <a:t>with</a:t>
            </a:r>
            <a:r>
              <a:rPr lang="zh-CN" altLang="en-US" sz="2000" dirty="0"/>
              <a:t> </a:t>
            </a:r>
            <a:r>
              <a:rPr lang="en-US" altLang="zh-CN" sz="2000" dirty="0"/>
              <a:t>mem</a:t>
            </a:r>
            <a:r>
              <a:rPr lang="zh-CN" altLang="en-US" sz="2000" dirty="0"/>
              <a:t> </a:t>
            </a:r>
            <a:r>
              <a:rPr lang="en-US" altLang="zh-CN" sz="2000" dirty="0"/>
              <a:t>access</a:t>
            </a:r>
            <a:endParaRPr lang="en-US" sz="2000" dirty="0"/>
          </a:p>
        </p:txBody>
      </p:sp>
      <p:sp>
        <p:nvSpPr>
          <p:cNvPr id="5" name="TextBox 4">
            <a:extLst>
              <a:ext uri="{FF2B5EF4-FFF2-40B4-BE49-F238E27FC236}">
                <a16:creationId xmlns:a16="http://schemas.microsoft.com/office/drawing/2014/main" id="{CF0B19B1-754A-9EA9-E972-D0D672B32FA9}"/>
              </a:ext>
            </a:extLst>
          </p:cNvPr>
          <p:cNvSpPr txBox="1"/>
          <p:nvPr/>
        </p:nvSpPr>
        <p:spPr>
          <a:xfrm>
            <a:off x="632830" y="2366399"/>
            <a:ext cx="8719054" cy="707886"/>
          </a:xfrm>
          <a:prstGeom prst="rect">
            <a:avLst/>
          </a:prstGeom>
          <a:noFill/>
        </p:spPr>
        <p:txBody>
          <a:bodyPr wrap="square" rtlCol="0">
            <a:spAutoFit/>
          </a:bodyPr>
          <a:lstStyle/>
          <a:p>
            <a:r>
              <a:rPr lang="en-US" sz="2000" b="1" dirty="0"/>
              <a:t>Software</a:t>
            </a:r>
            <a:r>
              <a:rPr lang="en-US" sz="2000" dirty="0"/>
              <a:t>: if-conversion</a:t>
            </a:r>
          </a:p>
          <a:p>
            <a:pPr marL="342900" indent="-342900">
              <a:buFont typeface="Arial" panose="020B0604020202020204" pitchFamily="34" charset="0"/>
              <a:buChar char="•"/>
            </a:pPr>
            <a:r>
              <a:rPr lang="en-US" sz="2000" dirty="0"/>
              <a:t>Branched code -&gt; straight-line code</a:t>
            </a:r>
          </a:p>
        </p:txBody>
      </p:sp>
      <p:sp>
        <p:nvSpPr>
          <p:cNvPr id="30" name="TextBox 29">
            <a:extLst>
              <a:ext uri="{FF2B5EF4-FFF2-40B4-BE49-F238E27FC236}">
                <a16:creationId xmlns:a16="http://schemas.microsoft.com/office/drawing/2014/main" id="{93154C35-DF79-0E4B-1A0A-2EB827366C02}"/>
              </a:ext>
            </a:extLst>
          </p:cNvPr>
          <p:cNvSpPr txBox="1"/>
          <p:nvPr/>
        </p:nvSpPr>
        <p:spPr>
          <a:xfrm>
            <a:off x="8520118" y="6053954"/>
            <a:ext cx="3584571" cy="276999"/>
          </a:xfrm>
          <a:prstGeom prst="rect">
            <a:avLst/>
          </a:prstGeom>
          <a:noFill/>
        </p:spPr>
        <p:txBody>
          <a:bodyPr wrap="none" rtlCol="0">
            <a:spAutoFit/>
          </a:bodyPr>
          <a:lstStyle/>
          <a:p>
            <a:r>
              <a:rPr lang="en-US" sz="1200" dirty="0"/>
              <a:t>[1] Tage-</a:t>
            </a:r>
            <a:r>
              <a:rPr lang="en-US" sz="1200" dirty="0" err="1"/>
              <a:t>sc</a:t>
            </a:r>
            <a:r>
              <a:rPr lang="en-US" sz="1200" dirty="0"/>
              <a:t>-l branch predictors again, JWAC-5, 2016</a:t>
            </a:r>
          </a:p>
        </p:txBody>
      </p:sp>
      <p:grpSp>
        <p:nvGrpSpPr>
          <p:cNvPr id="6" name="Group 5">
            <a:extLst>
              <a:ext uri="{FF2B5EF4-FFF2-40B4-BE49-F238E27FC236}">
                <a16:creationId xmlns:a16="http://schemas.microsoft.com/office/drawing/2014/main" id="{C4E23E14-0BBC-E37A-86FA-025E0EEA07C0}"/>
              </a:ext>
            </a:extLst>
          </p:cNvPr>
          <p:cNvGrpSpPr/>
          <p:nvPr/>
        </p:nvGrpSpPr>
        <p:grpSpPr>
          <a:xfrm>
            <a:off x="2417843" y="3207971"/>
            <a:ext cx="6428128" cy="2802551"/>
            <a:chOff x="2417843" y="3207971"/>
            <a:chExt cx="6428128" cy="2802551"/>
          </a:xfrm>
        </p:grpSpPr>
        <p:grpSp>
          <p:nvGrpSpPr>
            <p:cNvPr id="59" name="Group 58">
              <a:extLst>
                <a:ext uri="{FF2B5EF4-FFF2-40B4-BE49-F238E27FC236}">
                  <a16:creationId xmlns:a16="http://schemas.microsoft.com/office/drawing/2014/main" id="{24BACB16-AAEA-3162-D1BC-ED58AF78D1A3}"/>
                </a:ext>
              </a:extLst>
            </p:cNvPr>
            <p:cNvGrpSpPr/>
            <p:nvPr/>
          </p:nvGrpSpPr>
          <p:grpSpPr>
            <a:xfrm>
              <a:off x="2417843" y="3207971"/>
              <a:ext cx="6428128" cy="2802551"/>
              <a:chOff x="2417843" y="3207971"/>
              <a:chExt cx="6428128" cy="2802551"/>
            </a:xfrm>
          </p:grpSpPr>
          <p:grpSp>
            <p:nvGrpSpPr>
              <p:cNvPr id="7" name="Group 6">
                <a:extLst>
                  <a:ext uri="{FF2B5EF4-FFF2-40B4-BE49-F238E27FC236}">
                    <a16:creationId xmlns:a16="http://schemas.microsoft.com/office/drawing/2014/main" id="{1A0FF598-5F4F-F0D6-6772-B8D6B512280C}"/>
                  </a:ext>
                </a:extLst>
              </p:cNvPr>
              <p:cNvGrpSpPr/>
              <p:nvPr/>
            </p:nvGrpSpPr>
            <p:grpSpPr>
              <a:xfrm>
                <a:off x="2417843" y="3992619"/>
                <a:ext cx="1788810" cy="1768448"/>
                <a:chOff x="1457467" y="2731046"/>
                <a:chExt cx="1788810" cy="1768448"/>
              </a:xfrm>
            </p:grpSpPr>
            <p:grpSp>
              <p:nvGrpSpPr>
                <p:cNvPr id="18" name="Group 17">
                  <a:extLst>
                    <a:ext uri="{FF2B5EF4-FFF2-40B4-BE49-F238E27FC236}">
                      <a16:creationId xmlns:a16="http://schemas.microsoft.com/office/drawing/2014/main" id="{F43F183C-1C89-1DF1-094E-815D29370BEE}"/>
                    </a:ext>
                  </a:extLst>
                </p:cNvPr>
                <p:cNvGrpSpPr/>
                <p:nvPr/>
              </p:nvGrpSpPr>
              <p:grpSpPr>
                <a:xfrm>
                  <a:off x="1457467" y="2731046"/>
                  <a:ext cx="1727739" cy="1768448"/>
                  <a:chOff x="503357" y="2532039"/>
                  <a:chExt cx="1727739" cy="1768448"/>
                </a:xfrm>
              </p:grpSpPr>
              <p:grpSp>
                <p:nvGrpSpPr>
                  <p:cNvPr id="20" name="Group 19">
                    <a:extLst>
                      <a:ext uri="{FF2B5EF4-FFF2-40B4-BE49-F238E27FC236}">
                        <a16:creationId xmlns:a16="http://schemas.microsoft.com/office/drawing/2014/main" id="{26BF244D-DFBC-B345-B1F3-2465F1635D5A}"/>
                      </a:ext>
                    </a:extLst>
                  </p:cNvPr>
                  <p:cNvGrpSpPr/>
                  <p:nvPr/>
                </p:nvGrpSpPr>
                <p:grpSpPr>
                  <a:xfrm>
                    <a:off x="503357" y="2532039"/>
                    <a:ext cx="1206282" cy="1768448"/>
                    <a:chOff x="461477" y="2532039"/>
                    <a:chExt cx="1206282" cy="1768448"/>
                  </a:xfrm>
                </p:grpSpPr>
                <p:sp>
                  <p:nvSpPr>
                    <p:cNvPr id="24" name="Oval 23">
                      <a:extLst>
                        <a:ext uri="{FF2B5EF4-FFF2-40B4-BE49-F238E27FC236}">
                          <a16:creationId xmlns:a16="http://schemas.microsoft.com/office/drawing/2014/main" id="{E98D6FC2-B098-EEFE-7421-C53B34A3F64C}"/>
                        </a:ext>
                      </a:extLst>
                    </p:cNvPr>
                    <p:cNvSpPr/>
                    <p:nvPr/>
                  </p:nvSpPr>
                  <p:spPr>
                    <a:xfrm>
                      <a:off x="1286759" y="2532039"/>
                      <a:ext cx="381000" cy="381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a:t>
                      </a:r>
                    </a:p>
                  </p:txBody>
                </p:sp>
                <p:sp>
                  <p:nvSpPr>
                    <p:cNvPr id="25" name="Oval 24">
                      <a:extLst>
                        <a:ext uri="{FF2B5EF4-FFF2-40B4-BE49-F238E27FC236}">
                          <a16:creationId xmlns:a16="http://schemas.microsoft.com/office/drawing/2014/main" id="{F793AF79-3228-A937-B7EC-70DB741D751F}"/>
                        </a:ext>
                      </a:extLst>
                    </p:cNvPr>
                    <p:cNvSpPr/>
                    <p:nvPr/>
                  </p:nvSpPr>
                  <p:spPr>
                    <a:xfrm>
                      <a:off x="816859" y="3228975"/>
                      <a:ext cx="381000" cy="381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t>
                      </a:r>
                    </a:p>
                  </p:txBody>
                </p:sp>
                <p:sp>
                  <p:nvSpPr>
                    <p:cNvPr id="26" name="Oval 25">
                      <a:extLst>
                        <a:ext uri="{FF2B5EF4-FFF2-40B4-BE49-F238E27FC236}">
                          <a16:creationId xmlns:a16="http://schemas.microsoft.com/office/drawing/2014/main" id="{73E9AE3D-FA93-8B8A-F91E-66ECD6C3D26E}"/>
                        </a:ext>
                      </a:extLst>
                    </p:cNvPr>
                    <p:cNvSpPr/>
                    <p:nvPr/>
                  </p:nvSpPr>
                  <p:spPr>
                    <a:xfrm>
                      <a:off x="1286759" y="3919487"/>
                      <a:ext cx="381000" cy="381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a:t>
                      </a:r>
                    </a:p>
                  </p:txBody>
                </p:sp>
                <p:cxnSp>
                  <p:nvCxnSpPr>
                    <p:cNvPr id="27" name="Straight Arrow Connector 26">
                      <a:extLst>
                        <a:ext uri="{FF2B5EF4-FFF2-40B4-BE49-F238E27FC236}">
                          <a16:creationId xmlns:a16="http://schemas.microsoft.com/office/drawing/2014/main" id="{63F68209-F3C8-AFB8-945E-3B1FE8AAE15A}"/>
                        </a:ext>
                      </a:extLst>
                    </p:cNvPr>
                    <p:cNvCxnSpPr>
                      <a:stCxn id="24" idx="3"/>
                      <a:endCxn id="25" idx="0"/>
                    </p:cNvCxnSpPr>
                    <p:nvPr/>
                  </p:nvCxnSpPr>
                  <p:spPr>
                    <a:xfrm flipH="1">
                      <a:off x="1007359" y="2857243"/>
                      <a:ext cx="335196" cy="3717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AD5D9C61-00FF-364C-AA41-2AFBB23B9132}"/>
                        </a:ext>
                      </a:extLst>
                    </p:cNvPr>
                    <p:cNvCxnSpPr>
                      <a:cxnSpLocks/>
                      <a:stCxn id="25" idx="4"/>
                      <a:endCxn id="26" idx="1"/>
                    </p:cNvCxnSpPr>
                    <p:nvPr/>
                  </p:nvCxnSpPr>
                  <p:spPr>
                    <a:xfrm>
                      <a:off x="1007359" y="3609975"/>
                      <a:ext cx="335196" cy="36530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8D958798-2C20-5DF8-79A7-9321F0B97C5A}"/>
                        </a:ext>
                      </a:extLst>
                    </p:cNvPr>
                    <p:cNvSpPr txBox="1"/>
                    <p:nvPr/>
                  </p:nvSpPr>
                  <p:spPr>
                    <a:xfrm>
                      <a:off x="461477" y="2746410"/>
                      <a:ext cx="583814" cy="338554"/>
                    </a:xfrm>
                    <a:prstGeom prst="rect">
                      <a:avLst/>
                    </a:prstGeom>
                    <a:noFill/>
                  </p:spPr>
                  <p:txBody>
                    <a:bodyPr wrap="none" rtlCol="0">
                      <a:spAutoFit/>
                    </a:bodyPr>
                    <a:lstStyle/>
                    <a:p>
                      <a:r>
                        <a:rPr lang="en-US" sz="1600" dirty="0"/>
                        <a:t>then</a:t>
                      </a:r>
                    </a:p>
                  </p:txBody>
                </p:sp>
              </p:grpSp>
              <p:sp>
                <p:nvSpPr>
                  <p:cNvPr id="21" name="Oval 20">
                    <a:extLst>
                      <a:ext uri="{FF2B5EF4-FFF2-40B4-BE49-F238E27FC236}">
                        <a16:creationId xmlns:a16="http://schemas.microsoft.com/office/drawing/2014/main" id="{6D0D8016-1FAD-CCD7-D7A1-BC8485EA32C1}"/>
                      </a:ext>
                    </a:extLst>
                  </p:cNvPr>
                  <p:cNvSpPr/>
                  <p:nvPr/>
                </p:nvSpPr>
                <p:spPr>
                  <a:xfrm>
                    <a:off x="1850096" y="3228975"/>
                    <a:ext cx="381000" cy="381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t>
                    </a:r>
                  </a:p>
                </p:txBody>
              </p:sp>
              <p:cxnSp>
                <p:nvCxnSpPr>
                  <p:cNvPr id="22" name="Straight Arrow Connector 21">
                    <a:extLst>
                      <a:ext uri="{FF2B5EF4-FFF2-40B4-BE49-F238E27FC236}">
                        <a16:creationId xmlns:a16="http://schemas.microsoft.com/office/drawing/2014/main" id="{095210E7-42AC-19BF-4AFC-30DE6FB2380E}"/>
                      </a:ext>
                    </a:extLst>
                  </p:cNvPr>
                  <p:cNvCxnSpPr>
                    <a:cxnSpLocks/>
                    <a:stCxn id="24" idx="5"/>
                    <a:endCxn id="21" idx="0"/>
                  </p:cNvCxnSpPr>
                  <p:nvPr/>
                </p:nvCxnSpPr>
                <p:spPr>
                  <a:xfrm>
                    <a:off x="1653843" y="2857243"/>
                    <a:ext cx="386753" cy="3717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C033A1A2-E441-DE90-B2D5-FD434D33FB4A}"/>
                      </a:ext>
                    </a:extLst>
                  </p:cNvPr>
                  <p:cNvCxnSpPr>
                    <a:cxnSpLocks/>
                    <a:stCxn id="21" idx="4"/>
                    <a:endCxn id="26" idx="7"/>
                  </p:cNvCxnSpPr>
                  <p:nvPr/>
                </p:nvCxnSpPr>
                <p:spPr>
                  <a:xfrm flipH="1">
                    <a:off x="1653843" y="3609975"/>
                    <a:ext cx="386753" cy="36530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19" name="TextBox 18">
                  <a:extLst>
                    <a:ext uri="{FF2B5EF4-FFF2-40B4-BE49-F238E27FC236}">
                      <a16:creationId xmlns:a16="http://schemas.microsoft.com/office/drawing/2014/main" id="{F207529C-6B4C-79E9-B817-FACE1BBE729E}"/>
                    </a:ext>
                  </a:extLst>
                </p:cNvPr>
                <p:cNvSpPr txBox="1"/>
                <p:nvPr/>
              </p:nvSpPr>
              <p:spPr>
                <a:xfrm>
                  <a:off x="2686508" y="2978007"/>
                  <a:ext cx="559769" cy="338554"/>
                </a:xfrm>
                <a:prstGeom prst="rect">
                  <a:avLst/>
                </a:prstGeom>
                <a:noFill/>
              </p:spPr>
              <p:txBody>
                <a:bodyPr wrap="none" rtlCol="0">
                  <a:spAutoFit/>
                </a:bodyPr>
                <a:lstStyle/>
                <a:p>
                  <a:r>
                    <a:rPr lang="en-US" sz="1600"/>
                    <a:t>else</a:t>
                  </a:r>
                </a:p>
              </p:txBody>
            </p:sp>
          </p:grpSp>
          <p:grpSp>
            <p:nvGrpSpPr>
              <p:cNvPr id="8" name="Group 7">
                <a:extLst>
                  <a:ext uri="{FF2B5EF4-FFF2-40B4-BE49-F238E27FC236}">
                    <a16:creationId xmlns:a16="http://schemas.microsoft.com/office/drawing/2014/main" id="{5B91EB85-B976-D343-3BB0-69B3E04B1128}"/>
                  </a:ext>
                </a:extLst>
              </p:cNvPr>
              <p:cNvGrpSpPr/>
              <p:nvPr/>
            </p:nvGrpSpPr>
            <p:grpSpPr>
              <a:xfrm>
                <a:off x="7458764" y="3624245"/>
                <a:ext cx="1063865" cy="2386277"/>
                <a:chOff x="3224570" y="2639080"/>
                <a:chExt cx="1063865" cy="2386277"/>
              </a:xfrm>
            </p:grpSpPr>
            <p:sp>
              <p:nvSpPr>
                <p:cNvPr id="13" name="Oval 12">
                  <a:extLst>
                    <a:ext uri="{FF2B5EF4-FFF2-40B4-BE49-F238E27FC236}">
                      <a16:creationId xmlns:a16="http://schemas.microsoft.com/office/drawing/2014/main" id="{AA288F74-7BB2-B741-8C8F-95CE8727E074}"/>
                    </a:ext>
                  </a:extLst>
                </p:cNvPr>
                <p:cNvSpPr/>
                <p:nvPr/>
              </p:nvSpPr>
              <p:spPr>
                <a:xfrm>
                  <a:off x="3565544" y="2639080"/>
                  <a:ext cx="381000" cy="381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a:t>
                  </a:r>
                </a:p>
              </p:txBody>
            </p:sp>
            <p:sp>
              <p:nvSpPr>
                <p:cNvPr id="14" name="TextBox 13">
                  <a:extLst>
                    <a:ext uri="{FF2B5EF4-FFF2-40B4-BE49-F238E27FC236}">
                      <a16:creationId xmlns:a16="http://schemas.microsoft.com/office/drawing/2014/main" id="{0E108668-682A-D811-08E5-A2513600011F}"/>
                    </a:ext>
                  </a:extLst>
                </p:cNvPr>
                <p:cNvSpPr txBox="1"/>
                <p:nvPr/>
              </p:nvSpPr>
              <p:spPr>
                <a:xfrm>
                  <a:off x="3224570" y="4153745"/>
                  <a:ext cx="1063865" cy="338554"/>
                </a:xfrm>
                <a:prstGeom prst="rect">
                  <a:avLst/>
                </a:prstGeom>
                <a:noFill/>
                <a:ln w="28575">
                  <a:solidFill>
                    <a:schemeClr val="tx1"/>
                  </a:solidFill>
                </a:ln>
              </p:spPr>
              <p:txBody>
                <a:bodyPr wrap="square" rtlCol="0">
                  <a:spAutoFit/>
                </a:bodyPr>
                <a:lstStyle/>
                <a:p>
                  <a:r>
                    <a:rPr lang="en-US" sz="1600" dirty="0">
                      <a:solidFill>
                        <a:srgbClr val="FF0000"/>
                      </a:solidFill>
                    </a:rPr>
                    <a:t>X</a:t>
                  </a:r>
                  <a:r>
                    <a:rPr lang="en-US" sz="1600" dirty="0"/>
                    <a:t> ? B : C</a:t>
                  </a:r>
                </a:p>
              </p:txBody>
            </p:sp>
            <p:cxnSp>
              <p:nvCxnSpPr>
                <p:cNvPr id="15" name="Straight Arrow Connector 14">
                  <a:extLst>
                    <a:ext uri="{FF2B5EF4-FFF2-40B4-BE49-F238E27FC236}">
                      <a16:creationId xmlns:a16="http://schemas.microsoft.com/office/drawing/2014/main" id="{EEDFB0C2-0D5D-533F-5252-29590782D219}"/>
                    </a:ext>
                  </a:extLst>
                </p:cNvPr>
                <p:cNvCxnSpPr>
                  <a:cxnSpLocks/>
                  <a:stCxn id="13" idx="4"/>
                  <a:endCxn id="31" idx="0"/>
                </p:cNvCxnSpPr>
                <p:nvPr/>
              </p:nvCxnSpPr>
              <p:spPr>
                <a:xfrm>
                  <a:off x="3756044" y="3020080"/>
                  <a:ext cx="459" cy="13381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6" name="Oval 15">
                  <a:extLst>
                    <a:ext uri="{FF2B5EF4-FFF2-40B4-BE49-F238E27FC236}">
                      <a16:creationId xmlns:a16="http://schemas.microsoft.com/office/drawing/2014/main" id="{AE1E59CF-5C8F-F4EA-8BB7-8185492ADE7E}"/>
                    </a:ext>
                  </a:extLst>
                </p:cNvPr>
                <p:cNvSpPr/>
                <p:nvPr/>
              </p:nvSpPr>
              <p:spPr>
                <a:xfrm>
                  <a:off x="3566002" y="4644357"/>
                  <a:ext cx="381000" cy="381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a:t>
                  </a:r>
                </a:p>
              </p:txBody>
            </p:sp>
            <p:cxnSp>
              <p:nvCxnSpPr>
                <p:cNvPr id="17" name="Straight Arrow Connector 16">
                  <a:extLst>
                    <a:ext uri="{FF2B5EF4-FFF2-40B4-BE49-F238E27FC236}">
                      <a16:creationId xmlns:a16="http://schemas.microsoft.com/office/drawing/2014/main" id="{56E4D60C-3188-2115-3A13-916F26B69EFE}"/>
                    </a:ext>
                  </a:extLst>
                </p:cNvPr>
                <p:cNvCxnSpPr>
                  <a:cxnSpLocks/>
                  <a:stCxn id="14" idx="2"/>
                  <a:endCxn id="16" idx="0"/>
                </p:cNvCxnSpPr>
                <p:nvPr/>
              </p:nvCxnSpPr>
              <p:spPr>
                <a:xfrm flipH="1">
                  <a:off x="3756502" y="4492299"/>
                  <a:ext cx="1" cy="15205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9" name="Right Arrow 8">
                <a:extLst>
                  <a:ext uri="{FF2B5EF4-FFF2-40B4-BE49-F238E27FC236}">
                    <a16:creationId xmlns:a16="http://schemas.microsoft.com/office/drawing/2014/main" id="{0A0F981F-C05D-9E93-6D6F-6AEAFB27A7B3}"/>
                  </a:ext>
                </a:extLst>
              </p:cNvPr>
              <p:cNvSpPr/>
              <p:nvPr/>
            </p:nvSpPr>
            <p:spPr>
              <a:xfrm>
                <a:off x="4715528" y="4505279"/>
                <a:ext cx="2160656" cy="5031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2BA0C28-8F15-5A4A-EE50-C80FF43E7C23}"/>
                  </a:ext>
                </a:extLst>
              </p:cNvPr>
              <p:cNvSpPr txBox="1"/>
              <p:nvPr/>
            </p:nvSpPr>
            <p:spPr>
              <a:xfrm>
                <a:off x="4854485" y="5004669"/>
                <a:ext cx="1710724" cy="369332"/>
              </a:xfrm>
              <a:prstGeom prst="rect">
                <a:avLst/>
              </a:prstGeom>
              <a:noFill/>
            </p:spPr>
            <p:txBody>
              <a:bodyPr wrap="square" rtlCol="0">
                <a:spAutoFit/>
              </a:bodyPr>
              <a:lstStyle/>
              <a:p>
                <a:r>
                  <a:rPr lang="en-US" sz="1800" b="1" dirty="0"/>
                  <a:t>if-conversion</a:t>
                </a:r>
              </a:p>
            </p:txBody>
          </p:sp>
          <p:sp>
            <p:nvSpPr>
              <p:cNvPr id="11" name="TextBox 10">
                <a:extLst>
                  <a:ext uri="{FF2B5EF4-FFF2-40B4-BE49-F238E27FC236}">
                    <a16:creationId xmlns:a16="http://schemas.microsoft.com/office/drawing/2014/main" id="{F76BCF1E-E845-3776-2D2C-31D42A30F005}"/>
                  </a:ext>
                </a:extLst>
              </p:cNvPr>
              <p:cNvSpPr txBox="1"/>
              <p:nvPr/>
            </p:nvSpPr>
            <p:spPr>
              <a:xfrm>
                <a:off x="2761726" y="3257799"/>
                <a:ext cx="1523494" cy="338554"/>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1600" dirty="0"/>
                  <a:t>Branched code</a:t>
                </a:r>
              </a:p>
            </p:txBody>
          </p:sp>
          <p:sp>
            <p:nvSpPr>
              <p:cNvPr id="12" name="TextBox 11">
                <a:extLst>
                  <a:ext uri="{FF2B5EF4-FFF2-40B4-BE49-F238E27FC236}">
                    <a16:creationId xmlns:a16="http://schemas.microsoft.com/office/drawing/2014/main" id="{B94C94D2-810F-E8F2-B62F-F64770261F8B}"/>
                  </a:ext>
                </a:extLst>
              </p:cNvPr>
              <p:cNvSpPr txBox="1"/>
              <p:nvPr/>
            </p:nvSpPr>
            <p:spPr>
              <a:xfrm>
                <a:off x="7101134" y="3207971"/>
                <a:ext cx="1744837" cy="338554"/>
              </a:xfrm>
              <a:prstGeom prst="rect">
                <a:avLst/>
              </a:prstGeom>
              <a:ln>
                <a:solidFill>
                  <a:schemeClr val="accent3">
                    <a:lumMod val="60000"/>
                    <a:lumOff val="40000"/>
                  </a:schemeClr>
                </a:solid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1600" dirty="0"/>
                  <a:t>Straight-line code</a:t>
                </a:r>
              </a:p>
            </p:txBody>
          </p:sp>
          <p:sp>
            <p:nvSpPr>
              <p:cNvPr id="31" name="TextBox 30">
                <a:extLst>
                  <a:ext uri="{FF2B5EF4-FFF2-40B4-BE49-F238E27FC236}">
                    <a16:creationId xmlns:a16="http://schemas.microsoft.com/office/drawing/2014/main" id="{640A9984-0208-293C-F67D-C0654EB45A27}"/>
                  </a:ext>
                </a:extLst>
              </p:cNvPr>
              <p:cNvSpPr txBox="1"/>
              <p:nvPr/>
            </p:nvSpPr>
            <p:spPr>
              <a:xfrm>
                <a:off x="7378337" y="4139056"/>
                <a:ext cx="1224720" cy="338554"/>
              </a:xfrm>
              <a:prstGeom prst="rect">
                <a:avLst/>
              </a:prstGeom>
              <a:noFill/>
              <a:ln w="28575">
                <a:solidFill>
                  <a:schemeClr val="tx1"/>
                </a:solidFill>
              </a:ln>
            </p:spPr>
            <p:txBody>
              <a:bodyPr wrap="square" rtlCol="0">
                <a:spAutoFit/>
              </a:bodyPr>
              <a:lstStyle/>
              <a:p>
                <a:r>
                  <a:rPr lang="en-US" altLang="zh-CN" sz="1600" dirty="0">
                    <a:solidFill>
                      <a:schemeClr val="tx1"/>
                    </a:solidFill>
                  </a:rPr>
                  <a:t>compute</a:t>
                </a:r>
                <a:r>
                  <a:rPr lang="zh-CN" altLang="en-US" sz="1600" dirty="0">
                    <a:solidFill>
                      <a:schemeClr val="tx1"/>
                    </a:solidFill>
                  </a:rPr>
                  <a:t> </a:t>
                </a:r>
                <a:r>
                  <a:rPr lang="en-US" altLang="zh-CN" sz="1600" dirty="0">
                    <a:solidFill>
                      <a:schemeClr val="tx1"/>
                    </a:solidFill>
                  </a:rPr>
                  <a:t>B</a:t>
                </a:r>
                <a:endParaRPr lang="en-US" sz="1600" dirty="0">
                  <a:solidFill>
                    <a:schemeClr val="tx1"/>
                  </a:solidFill>
                </a:endParaRPr>
              </a:p>
            </p:txBody>
          </p:sp>
          <p:sp>
            <p:nvSpPr>
              <p:cNvPr id="32" name="TextBox 31">
                <a:extLst>
                  <a:ext uri="{FF2B5EF4-FFF2-40B4-BE49-F238E27FC236}">
                    <a16:creationId xmlns:a16="http://schemas.microsoft.com/office/drawing/2014/main" id="{2DB1429F-21D7-9976-13B6-317C74DA86B7}"/>
                  </a:ext>
                </a:extLst>
              </p:cNvPr>
              <p:cNvSpPr txBox="1"/>
              <p:nvPr/>
            </p:nvSpPr>
            <p:spPr>
              <a:xfrm>
                <a:off x="7378337" y="4638983"/>
                <a:ext cx="1224720" cy="338554"/>
              </a:xfrm>
              <a:prstGeom prst="rect">
                <a:avLst/>
              </a:prstGeom>
              <a:noFill/>
              <a:ln w="28575">
                <a:solidFill>
                  <a:schemeClr val="tx1"/>
                </a:solidFill>
              </a:ln>
            </p:spPr>
            <p:txBody>
              <a:bodyPr wrap="square" rtlCol="0">
                <a:spAutoFit/>
              </a:bodyPr>
              <a:lstStyle/>
              <a:p>
                <a:r>
                  <a:rPr lang="en-US" altLang="zh-CN" sz="1600" dirty="0">
                    <a:solidFill>
                      <a:schemeClr val="tx1"/>
                    </a:solidFill>
                  </a:rPr>
                  <a:t>compute</a:t>
                </a:r>
                <a:r>
                  <a:rPr lang="zh-CN" altLang="en-US" sz="1600" dirty="0">
                    <a:solidFill>
                      <a:schemeClr val="tx1"/>
                    </a:solidFill>
                  </a:rPr>
                  <a:t> </a:t>
                </a:r>
                <a:r>
                  <a:rPr lang="en-US" altLang="zh-CN" sz="1600" dirty="0">
                    <a:solidFill>
                      <a:schemeClr val="tx1"/>
                    </a:solidFill>
                  </a:rPr>
                  <a:t>C</a:t>
                </a:r>
                <a:endParaRPr lang="en-US" sz="1600" dirty="0">
                  <a:solidFill>
                    <a:schemeClr val="tx1"/>
                  </a:solidFill>
                </a:endParaRPr>
              </a:p>
            </p:txBody>
          </p:sp>
          <p:cxnSp>
            <p:nvCxnSpPr>
              <p:cNvPr id="37" name="Straight Arrow Connector 36">
                <a:extLst>
                  <a:ext uri="{FF2B5EF4-FFF2-40B4-BE49-F238E27FC236}">
                    <a16:creationId xmlns:a16="http://schemas.microsoft.com/office/drawing/2014/main" id="{6ECA53AF-70F1-3A1F-3036-FE1C39A4B55F}"/>
                  </a:ext>
                </a:extLst>
              </p:cNvPr>
              <p:cNvCxnSpPr>
                <a:cxnSpLocks/>
                <a:stCxn id="31" idx="2"/>
                <a:endCxn id="32" idx="0"/>
              </p:cNvCxnSpPr>
              <p:nvPr/>
            </p:nvCxnSpPr>
            <p:spPr>
              <a:xfrm>
                <a:off x="7990697" y="4477610"/>
                <a:ext cx="0" cy="16137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2B5B2ADA-7D7B-41C3-7BE9-8973F6B0AB2F}"/>
                  </a:ext>
                </a:extLst>
              </p:cNvPr>
              <p:cNvCxnSpPr>
                <a:cxnSpLocks/>
                <a:stCxn id="32" idx="2"/>
                <a:endCxn id="14" idx="0"/>
              </p:cNvCxnSpPr>
              <p:nvPr/>
            </p:nvCxnSpPr>
            <p:spPr>
              <a:xfrm>
                <a:off x="7990697" y="4977537"/>
                <a:ext cx="0" cy="16137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33" name="TextBox 32">
              <a:extLst>
                <a:ext uri="{FF2B5EF4-FFF2-40B4-BE49-F238E27FC236}">
                  <a16:creationId xmlns:a16="http://schemas.microsoft.com/office/drawing/2014/main" id="{DA5A2E27-F300-1CAB-1768-79FFBC363EE6}"/>
                </a:ext>
              </a:extLst>
            </p:cNvPr>
            <p:cNvSpPr txBox="1"/>
            <p:nvPr/>
          </p:nvSpPr>
          <p:spPr>
            <a:xfrm>
              <a:off x="3125094" y="3646433"/>
              <a:ext cx="680584" cy="338554"/>
            </a:xfrm>
            <a:prstGeom prst="rect">
              <a:avLst/>
            </a:prstGeom>
            <a:noFill/>
          </p:spPr>
          <p:txBody>
            <a:bodyPr wrap="square">
              <a:spAutoFit/>
            </a:bodyPr>
            <a:lstStyle/>
            <a:p>
              <a:r>
                <a:rPr lang="en-US" sz="1600" dirty="0"/>
                <a:t>if </a:t>
              </a:r>
              <a:r>
                <a:rPr lang="en-US" sz="1600" dirty="0">
                  <a:solidFill>
                    <a:srgbClr val="FF0000"/>
                  </a:solidFill>
                </a:rPr>
                <a:t>(X)</a:t>
              </a:r>
              <a:r>
                <a:rPr lang="en-US" sz="1600" dirty="0"/>
                <a:t> </a:t>
              </a:r>
            </a:p>
          </p:txBody>
        </p:sp>
      </p:grpSp>
    </p:spTree>
    <p:extLst>
      <p:ext uri="{BB962C8B-B14F-4D97-AF65-F5344CB8AC3E}">
        <p14:creationId xmlns:p14="http://schemas.microsoft.com/office/powerpoint/2010/main" val="85469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EE7FC-50E6-8E2D-D5B4-AC6DF1F942EE}"/>
              </a:ext>
            </a:extLst>
          </p:cNvPr>
          <p:cNvSpPr>
            <a:spLocks noGrp="1"/>
          </p:cNvSpPr>
          <p:nvPr>
            <p:ph type="title"/>
          </p:nvPr>
        </p:nvSpPr>
        <p:spPr/>
        <p:txBody>
          <a:bodyPr>
            <a:normAutofit fontScale="90000"/>
          </a:bodyPr>
          <a:lstStyle/>
          <a:p>
            <a:r>
              <a:rPr lang="en-US" dirty="0"/>
              <a:t>Existing Methods </a:t>
            </a:r>
          </a:p>
        </p:txBody>
      </p:sp>
      <p:sp>
        <p:nvSpPr>
          <p:cNvPr id="3" name="Slide Number Placeholder 2">
            <a:extLst>
              <a:ext uri="{FF2B5EF4-FFF2-40B4-BE49-F238E27FC236}">
                <a16:creationId xmlns:a16="http://schemas.microsoft.com/office/drawing/2014/main" id="{69EDB9D5-E336-7A38-4690-A7BE36643D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4" name="TextBox 3">
            <a:extLst>
              <a:ext uri="{FF2B5EF4-FFF2-40B4-BE49-F238E27FC236}">
                <a16:creationId xmlns:a16="http://schemas.microsoft.com/office/drawing/2014/main" id="{DD534531-ED37-CBCC-B866-0AEBCCBD1BA0}"/>
              </a:ext>
            </a:extLst>
          </p:cNvPr>
          <p:cNvSpPr txBox="1"/>
          <p:nvPr/>
        </p:nvSpPr>
        <p:spPr>
          <a:xfrm>
            <a:off x="309694" y="1166070"/>
            <a:ext cx="3923382" cy="461665"/>
          </a:xfrm>
          <a:prstGeom prst="rect">
            <a:avLst/>
          </a:prstGeom>
          <a:noFill/>
        </p:spPr>
        <p:txBody>
          <a:bodyPr wrap="none" rtlCol="0">
            <a:spAutoFit/>
          </a:bodyPr>
          <a:lstStyle/>
          <a:p>
            <a:r>
              <a:rPr lang="en-US" sz="2400" b="1" dirty="0">
                <a:solidFill>
                  <a:schemeClr val="bg2">
                    <a:lumMod val="75000"/>
                  </a:schemeClr>
                </a:solidFill>
              </a:rPr>
              <a:t>Hardware</a:t>
            </a:r>
            <a:r>
              <a:rPr lang="en-US" sz="2400" dirty="0">
                <a:solidFill>
                  <a:schemeClr val="bg2">
                    <a:lumMod val="75000"/>
                  </a:schemeClr>
                </a:solidFill>
              </a:rPr>
              <a:t>: Branch predictor</a:t>
            </a:r>
          </a:p>
        </p:txBody>
      </p:sp>
      <p:sp>
        <p:nvSpPr>
          <p:cNvPr id="5" name="TextBox 4">
            <a:extLst>
              <a:ext uri="{FF2B5EF4-FFF2-40B4-BE49-F238E27FC236}">
                <a16:creationId xmlns:a16="http://schemas.microsoft.com/office/drawing/2014/main" id="{60704C17-75BE-D57E-B479-6C268229D9C7}"/>
              </a:ext>
            </a:extLst>
          </p:cNvPr>
          <p:cNvSpPr txBox="1"/>
          <p:nvPr/>
        </p:nvSpPr>
        <p:spPr>
          <a:xfrm>
            <a:off x="309694" y="1613298"/>
            <a:ext cx="10327546" cy="1200329"/>
          </a:xfrm>
          <a:prstGeom prst="rect">
            <a:avLst/>
          </a:prstGeom>
          <a:noFill/>
        </p:spPr>
        <p:txBody>
          <a:bodyPr wrap="square" rtlCol="0">
            <a:spAutoFit/>
          </a:bodyPr>
          <a:lstStyle/>
          <a:p>
            <a:r>
              <a:rPr lang="en-US" sz="2400" b="1" dirty="0"/>
              <a:t>Software</a:t>
            </a:r>
            <a:r>
              <a:rPr lang="en-US" sz="2400" dirty="0"/>
              <a:t>: if-conversion</a:t>
            </a:r>
          </a:p>
          <a:p>
            <a:pPr marL="342900" indent="-342900">
              <a:buFont typeface="Arial" panose="020B0604020202020204" pitchFamily="34" charset="0"/>
              <a:buChar char="•"/>
            </a:pPr>
            <a:r>
              <a:rPr lang="en-US" sz="2400" dirty="0">
                <a:solidFill>
                  <a:schemeClr val="bg2">
                    <a:lumMod val="75000"/>
                  </a:schemeClr>
                </a:solidFill>
              </a:rPr>
              <a:t>Branched code </a:t>
            </a:r>
            <a:r>
              <a:rPr lang="en-US" sz="2400" b="1" dirty="0">
                <a:solidFill>
                  <a:schemeClr val="bg2">
                    <a:lumMod val="75000"/>
                  </a:schemeClr>
                </a:solidFill>
              </a:rPr>
              <a:t>-&gt;</a:t>
            </a:r>
            <a:r>
              <a:rPr lang="en-US" sz="2400" dirty="0">
                <a:solidFill>
                  <a:schemeClr val="bg2">
                    <a:lumMod val="75000"/>
                  </a:schemeClr>
                </a:solidFill>
              </a:rPr>
              <a:t> straight-line code</a:t>
            </a:r>
          </a:p>
          <a:p>
            <a:pPr marL="342900" indent="-342900">
              <a:buFont typeface="Arial" panose="020B0604020202020204" pitchFamily="34" charset="0"/>
              <a:buChar char="•"/>
            </a:pPr>
            <a:r>
              <a:rPr lang="en-US" sz="2400" dirty="0">
                <a:solidFill>
                  <a:srgbClr val="FF0000"/>
                </a:solidFill>
              </a:rPr>
              <a:t>Architecture-dependent</a:t>
            </a:r>
          </a:p>
        </p:txBody>
      </p:sp>
      <p:grpSp>
        <p:nvGrpSpPr>
          <p:cNvPr id="6" name="Group 5">
            <a:extLst>
              <a:ext uri="{FF2B5EF4-FFF2-40B4-BE49-F238E27FC236}">
                <a16:creationId xmlns:a16="http://schemas.microsoft.com/office/drawing/2014/main" id="{2B46160B-8F93-145E-C7BB-0259383E9292}"/>
              </a:ext>
            </a:extLst>
          </p:cNvPr>
          <p:cNvGrpSpPr/>
          <p:nvPr/>
        </p:nvGrpSpPr>
        <p:grpSpPr>
          <a:xfrm>
            <a:off x="2181139" y="2848997"/>
            <a:ext cx="8962228" cy="1819375"/>
            <a:chOff x="2181139" y="3411060"/>
            <a:chExt cx="8962228" cy="1819375"/>
          </a:xfrm>
        </p:grpSpPr>
        <p:grpSp>
          <p:nvGrpSpPr>
            <p:cNvPr id="7" name="Group 6">
              <a:extLst>
                <a:ext uri="{FF2B5EF4-FFF2-40B4-BE49-F238E27FC236}">
                  <a16:creationId xmlns:a16="http://schemas.microsoft.com/office/drawing/2014/main" id="{02011AB2-FC5C-DA20-FFA1-24BA2C4D89E0}"/>
                </a:ext>
              </a:extLst>
            </p:cNvPr>
            <p:cNvGrpSpPr/>
            <p:nvPr/>
          </p:nvGrpSpPr>
          <p:grpSpPr>
            <a:xfrm>
              <a:off x="2181139" y="3411060"/>
              <a:ext cx="8962228" cy="1204966"/>
              <a:chOff x="2298585" y="3429000"/>
              <a:chExt cx="8962228" cy="1204966"/>
            </a:xfrm>
          </p:grpSpPr>
          <p:sp>
            <p:nvSpPr>
              <p:cNvPr id="9" name="TextBox 8">
                <a:extLst>
                  <a:ext uri="{FF2B5EF4-FFF2-40B4-BE49-F238E27FC236}">
                    <a16:creationId xmlns:a16="http://schemas.microsoft.com/office/drawing/2014/main" id="{5A0C0FD6-47B3-9BF2-B6AE-E3DCF69C7214}"/>
                  </a:ext>
                </a:extLst>
              </p:cNvPr>
              <p:cNvSpPr txBox="1"/>
              <p:nvPr/>
            </p:nvSpPr>
            <p:spPr>
              <a:xfrm>
                <a:off x="7607505" y="4233856"/>
                <a:ext cx="3653308" cy="400110"/>
              </a:xfrm>
              <a:prstGeom prst="rect">
                <a:avLst/>
              </a:prstGeom>
              <a:noFill/>
            </p:spPr>
            <p:txBody>
              <a:bodyPr wrap="none" rtlCol="0">
                <a:spAutoFit/>
              </a:bodyPr>
              <a:lstStyle/>
              <a:p>
                <a:r>
                  <a:rPr lang="en-US" sz="2000" dirty="0"/>
                  <a:t>// governed by </a:t>
                </a:r>
                <a:r>
                  <a:rPr lang="en-US" sz="2000" dirty="0" err="1"/>
                  <a:t>hw</a:t>
                </a:r>
                <a:r>
                  <a:rPr lang="en-US" sz="2000" dirty="0"/>
                  <a:t> predicates ✅</a:t>
                </a:r>
              </a:p>
            </p:txBody>
          </p:sp>
          <p:sp>
            <p:nvSpPr>
              <p:cNvPr id="10" name="TextBox 9">
                <a:extLst>
                  <a:ext uri="{FF2B5EF4-FFF2-40B4-BE49-F238E27FC236}">
                    <a16:creationId xmlns:a16="http://schemas.microsoft.com/office/drawing/2014/main" id="{CFA9CEE9-40B4-B402-46BD-9EF02A23987C}"/>
                  </a:ext>
                </a:extLst>
              </p:cNvPr>
              <p:cNvSpPr txBox="1"/>
              <p:nvPr/>
            </p:nvSpPr>
            <p:spPr>
              <a:xfrm>
                <a:off x="2298585" y="3429000"/>
                <a:ext cx="6631944" cy="461665"/>
              </a:xfrm>
              <a:prstGeom prst="rect">
                <a:avLst/>
              </a:prstGeom>
              <a:noFill/>
            </p:spPr>
            <p:txBody>
              <a:bodyPr wrap="none" rtlCol="0">
                <a:spAutoFit/>
              </a:bodyPr>
              <a:lstStyle/>
              <a:p>
                <a:pPr marL="285750" indent="-285750">
                  <a:buFont typeface="Arial" panose="020B0604020202020204" pitchFamily="34" charset="0"/>
                  <a:buChar char="•"/>
                </a:pPr>
                <a:r>
                  <a:rPr lang="en-US" sz="2400" dirty="0"/>
                  <a:t>ISA </a:t>
                </a:r>
                <a:r>
                  <a:rPr lang="en-US" sz="2400" b="1" dirty="0"/>
                  <a:t>supports</a:t>
                </a:r>
                <a:r>
                  <a:rPr lang="en-US" sz="2400" dirty="0"/>
                  <a:t> memory predication (AArch32)</a:t>
                </a:r>
              </a:p>
            </p:txBody>
          </p:sp>
        </p:grpSp>
        <p:pic>
          <p:nvPicPr>
            <p:cNvPr id="8" name="Picture 7">
              <a:extLst>
                <a:ext uri="{FF2B5EF4-FFF2-40B4-BE49-F238E27FC236}">
                  <a16:creationId xmlns:a16="http://schemas.microsoft.com/office/drawing/2014/main" id="{635BA74F-24AE-6398-6EA6-86D9B25293DB}"/>
                </a:ext>
              </a:extLst>
            </p:cNvPr>
            <p:cNvPicPr>
              <a:picLocks noChangeAspect="1"/>
            </p:cNvPicPr>
            <p:nvPr/>
          </p:nvPicPr>
          <p:blipFill>
            <a:blip r:embed="rId3"/>
            <a:stretch>
              <a:fillRect/>
            </a:stretch>
          </p:blipFill>
          <p:spPr>
            <a:xfrm>
              <a:off x="2494910" y="3808457"/>
              <a:ext cx="4995149" cy="1421978"/>
            </a:xfrm>
            <a:prstGeom prst="rect">
              <a:avLst/>
            </a:prstGeom>
          </p:spPr>
        </p:pic>
      </p:grpSp>
      <p:grpSp>
        <p:nvGrpSpPr>
          <p:cNvPr id="11" name="Group 10">
            <a:extLst>
              <a:ext uri="{FF2B5EF4-FFF2-40B4-BE49-F238E27FC236}">
                <a16:creationId xmlns:a16="http://schemas.microsoft.com/office/drawing/2014/main" id="{2DEE9043-4BC6-7EA0-8925-D4FE9BF0A971}"/>
              </a:ext>
            </a:extLst>
          </p:cNvPr>
          <p:cNvGrpSpPr/>
          <p:nvPr/>
        </p:nvGrpSpPr>
        <p:grpSpPr>
          <a:xfrm>
            <a:off x="2181139" y="4687557"/>
            <a:ext cx="6753772" cy="1688076"/>
            <a:chOff x="2181139" y="5098618"/>
            <a:chExt cx="6753772" cy="1688076"/>
          </a:xfrm>
        </p:grpSpPr>
        <p:grpSp>
          <p:nvGrpSpPr>
            <p:cNvPr id="12" name="Group 11">
              <a:extLst>
                <a:ext uri="{FF2B5EF4-FFF2-40B4-BE49-F238E27FC236}">
                  <a16:creationId xmlns:a16="http://schemas.microsoft.com/office/drawing/2014/main" id="{14D59EC1-427B-AC3C-2B0C-25C932ADF2BF}"/>
                </a:ext>
              </a:extLst>
            </p:cNvPr>
            <p:cNvGrpSpPr/>
            <p:nvPr/>
          </p:nvGrpSpPr>
          <p:grpSpPr>
            <a:xfrm>
              <a:off x="2181139" y="5098618"/>
              <a:ext cx="6753772" cy="1135785"/>
              <a:chOff x="2298585" y="5059350"/>
              <a:chExt cx="6753772" cy="1135785"/>
            </a:xfrm>
          </p:grpSpPr>
          <p:sp>
            <p:nvSpPr>
              <p:cNvPr id="14" name="TextBox 13">
                <a:extLst>
                  <a:ext uri="{FF2B5EF4-FFF2-40B4-BE49-F238E27FC236}">
                    <a16:creationId xmlns:a16="http://schemas.microsoft.com/office/drawing/2014/main" id="{43DBB625-E193-D348-EBF0-0741313D2194}"/>
                  </a:ext>
                </a:extLst>
              </p:cNvPr>
              <p:cNvSpPr txBox="1"/>
              <p:nvPr/>
            </p:nvSpPr>
            <p:spPr>
              <a:xfrm>
                <a:off x="2298585" y="5059350"/>
                <a:ext cx="6753772" cy="461665"/>
              </a:xfrm>
              <a:prstGeom prst="rect">
                <a:avLst/>
              </a:prstGeom>
              <a:noFill/>
            </p:spPr>
            <p:txBody>
              <a:bodyPr wrap="none" rtlCol="0">
                <a:spAutoFit/>
              </a:bodyPr>
              <a:lstStyle/>
              <a:p>
                <a:pPr marL="285750" indent="-285750">
                  <a:buFont typeface="Arial" panose="020B0604020202020204" pitchFamily="34" charset="0"/>
                  <a:buChar char="•"/>
                </a:pPr>
                <a:r>
                  <a:rPr lang="en-US" sz="2400" dirty="0"/>
                  <a:t>ISA </a:t>
                </a:r>
                <a:r>
                  <a:rPr lang="en-US" sz="2400" b="1" dirty="0">
                    <a:solidFill>
                      <a:srgbClr val="FF0000"/>
                    </a:solidFill>
                  </a:rPr>
                  <a:t>lacks</a:t>
                </a:r>
                <a:r>
                  <a:rPr lang="en-US" sz="2400" b="1" dirty="0"/>
                  <a:t> </a:t>
                </a:r>
                <a:r>
                  <a:rPr lang="en-US" sz="2400" dirty="0"/>
                  <a:t>memory predication (x86, AArch64)</a:t>
                </a:r>
              </a:p>
            </p:txBody>
          </p:sp>
          <p:sp>
            <p:nvSpPr>
              <p:cNvPr id="15" name="TextBox 14">
                <a:extLst>
                  <a:ext uri="{FF2B5EF4-FFF2-40B4-BE49-F238E27FC236}">
                    <a16:creationId xmlns:a16="http://schemas.microsoft.com/office/drawing/2014/main" id="{1A9AF8C9-E2E0-4184-1220-BB1139A42B8C}"/>
                  </a:ext>
                </a:extLst>
              </p:cNvPr>
              <p:cNvSpPr txBox="1"/>
              <p:nvPr/>
            </p:nvSpPr>
            <p:spPr>
              <a:xfrm>
                <a:off x="6213446" y="5795025"/>
                <a:ext cx="2510559" cy="400110"/>
              </a:xfrm>
              <a:prstGeom prst="rect">
                <a:avLst/>
              </a:prstGeom>
              <a:noFill/>
            </p:spPr>
            <p:txBody>
              <a:bodyPr wrap="none" rtlCol="0">
                <a:spAutoFit/>
              </a:bodyPr>
              <a:lstStyle/>
              <a:p>
                <a:r>
                  <a:rPr lang="en-US" sz="2000" dirty="0"/>
                  <a:t>// faults if p invalid ❌</a:t>
                </a:r>
              </a:p>
            </p:txBody>
          </p:sp>
        </p:grpSp>
        <p:pic>
          <p:nvPicPr>
            <p:cNvPr id="13" name="Picture 12">
              <a:extLst>
                <a:ext uri="{FF2B5EF4-FFF2-40B4-BE49-F238E27FC236}">
                  <a16:creationId xmlns:a16="http://schemas.microsoft.com/office/drawing/2014/main" id="{F44C1C8C-4E42-5EE3-F318-3064B242C891}"/>
                </a:ext>
              </a:extLst>
            </p:cNvPr>
            <p:cNvPicPr>
              <a:picLocks noChangeAspect="1"/>
            </p:cNvPicPr>
            <p:nvPr/>
          </p:nvPicPr>
          <p:blipFill>
            <a:blip r:embed="rId4"/>
            <a:stretch>
              <a:fillRect/>
            </a:stretch>
          </p:blipFill>
          <p:spPr>
            <a:xfrm>
              <a:off x="2490100" y="5520523"/>
              <a:ext cx="3619949" cy="1266171"/>
            </a:xfrm>
            <a:prstGeom prst="rect">
              <a:avLst/>
            </a:prstGeom>
          </p:spPr>
        </p:pic>
      </p:grpSp>
      <p:grpSp>
        <p:nvGrpSpPr>
          <p:cNvPr id="16" name="Group 15">
            <a:extLst>
              <a:ext uri="{FF2B5EF4-FFF2-40B4-BE49-F238E27FC236}">
                <a16:creationId xmlns:a16="http://schemas.microsoft.com/office/drawing/2014/main" id="{6A198144-7BBB-7A97-6ED0-4B2BD449A3C4}"/>
              </a:ext>
            </a:extLst>
          </p:cNvPr>
          <p:cNvGrpSpPr/>
          <p:nvPr/>
        </p:nvGrpSpPr>
        <p:grpSpPr>
          <a:xfrm>
            <a:off x="141154" y="4323583"/>
            <a:ext cx="1816972" cy="1524446"/>
            <a:chOff x="285426" y="4127383"/>
            <a:chExt cx="1816972" cy="1524446"/>
          </a:xfrm>
        </p:grpSpPr>
        <p:grpSp>
          <p:nvGrpSpPr>
            <p:cNvPr id="17" name="Group 16">
              <a:extLst>
                <a:ext uri="{FF2B5EF4-FFF2-40B4-BE49-F238E27FC236}">
                  <a16:creationId xmlns:a16="http://schemas.microsoft.com/office/drawing/2014/main" id="{BB849ED7-D190-A051-6056-81C06C21D9DA}"/>
                </a:ext>
              </a:extLst>
            </p:cNvPr>
            <p:cNvGrpSpPr/>
            <p:nvPr/>
          </p:nvGrpSpPr>
          <p:grpSpPr>
            <a:xfrm>
              <a:off x="285426" y="4482558"/>
              <a:ext cx="1816972" cy="1169271"/>
              <a:chOff x="7006162" y="4580874"/>
              <a:chExt cx="1816972" cy="1169271"/>
            </a:xfrm>
          </p:grpSpPr>
          <p:sp>
            <p:nvSpPr>
              <p:cNvPr id="20" name="TextBox 19">
                <a:extLst>
                  <a:ext uri="{FF2B5EF4-FFF2-40B4-BE49-F238E27FC236}">
                    <a16:creationId xmlns:a16="http://schemas.microsoft.com/office/drawing/2014/main" id="{31E75753-41E5-0961-AF21-59C2619B399C}"/>
                  </a:ext>
                </a:extLst>
              </p:cNvPr>
              <p:cNvSpPr txBox="1"/>
              <p:nvPr/>
            </p:nvSpPr>
            <p:spPr>
              <a:xfrm>
                <a:off x="7064319" y="4580874"/>
                <a:ext cx="1758815" cy="338554"/>
              </a:xfrm>
              <a:prstGeom prst="rect">
                <a:avLst/>
              </a:prstGeom>
              <a:solidFill>
                <a:schemeClr val="tx1"/>
              </a:solidFill>
              <a:ln w="28575">
                <a:solidFill>
                  <a:schemeClr val="tx1"/>
                </a:solidFill>
              </a:ln>
            </p:spPr>
            <p:txBody>
              <a:bodyPr wrap="none" rtlCol="0">
                <a:spAutoFit/>
              </a:bodyPr>
              <a:lstStyle/>
              <a:p>
                <a:r>
                  <a:rPr lang="en-US" sz="1600" dirty="0" err="1">
                    <a:solidFill>
                      <a:schemeClr val="bg1"/>
                    </a:solidFill>
                  </a:rPr>
                  <a:t>cond</a:t>
                </a:r>
                <a:r>
                  <a:rPr lang="en-US" sz="1600" dirty="0">
                    <a:solidFill>
                      <a:schemeClr val="bg1"/>
                    </a:solidFill>
                  </a:rPr>
                  <a:t> ? </a:t>
                </a:r>
                <a:r>
                  <a:rPr lang="en-US" sz="1600" dirty="0">
                    <a:solidFill>
                      <a:srgbClr val="FFFF00"/>
                    </a:solidFill>
                  </a:rPr>
                  <a:t>loaded</a:t>
                </a:r>
                <a:r>
                  <a:rPr lang="en-US" sz="1600" dirty="0">
                    <a:solidFill>
                      <a:schemeClr val="bg2"/>
                    </a:solidFill>
                  </a:rPr>
                  <a:t> </a:t>
                </a:r>
                <a:r>
                  <a:rPr lang="en-US" sz="1600" dirty="0">
                    <a:solidFill>
                      <a:schemeClr val="bg1"/>
                    </a:solidFill>
                  </a:rPr>
                  <a:t>: </a:t>
                </a:r>
                <a:r>
                  <a:rPr lang="en-US" sz="1600" dirty="0">
                    <a:solidFill>
                      <a:schemeClr val="accent5">
                        <a:lumMod val="60000"/>
                        <a:lumOff val="40000"/>
                      </a:schemeClr>
                    </a:solidFill>
                  </a:rPr>
                  <a:t>0</a:t>
                </a:r>
              </a:p>
            </p:txBody>
          </p:sp>
          <p:sp>
            <p:nvSpPr>
              <p:cNvPr id="21" name="TextBox 20">
                <a:extLst>
                  <a:ext uri="{FF2B5EF4-FFF2-40B4-BE49-F238E27FC236}">
                    <a16:creationId xmlns:a16="http://schemas.microsoft.com/office/drawing/2014/main" id="{5F808FB1-0C49-85D6-8301-8F06149B2F8C}"/>
                  </a:ext>
                </a:extLst>
              </p:cNvPr>
              <p:cNvSpPr txBox="1"/>
              <p:nvPr/>
            </p:nvSpPr>
            <p:spPr>
              <a:xfrm>
                <a:off x="7006162" y="5411591"/>
                <a:ext cx="1744837" cy="338554"/>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1600" dirty="0">
                    <a:solidFill>
                      <a:schemeClr val="bg2">
                        <a:lumMod val="50000"/>
                      </a:schemeClr>
                    </a:solidFill>
                  </a:rPr>
                  <a:t>Straight-line code</a:t>
                </a:r>
              </a:p>
            </p:txBody>
          </p:sp>
        </p:grpSp>
        <p:sp>
          <p:nvSpPr>
            <p:cNvPr id="18" name="TextBox 17">
              <a:extLst>
                <a:ext uri="{FF2B5EF4-FFF2-40B4-BE49-F238E27FC236}">
                  <a16:creationId xmlns:a16="http://schemas.microsoft.com/office/drawing/2014/main" id="{FF6E87C3-434C-7AB2-A3CC-3AAA6A4D0201}"/>
                </a:ext>
              </a:extLst>
            </p:cNvPr>
            <p:cNvSpPr txBox="1"/>
            <p:nvPr/>
          </p:nvSpPr>
          <p:spPr>
            <a:xfrm>
              <a:off x="436228" y="4127383"/>
              <a:ext cx="381836" cy="369332"/>
            </a:xfrm>
            <a:prstGeom prst="rect">
              <a:avLst/>
            </a:prstGeom>
            <a:noFill/>
          </p:spPr>
          <p:txBody>
            <a:bodyPr wrap="none" rtlCol="0">
              <a:spAutoFit/>
            </a:bodyPr>
            <a:lstStyle/>
            <a:p>
              <a:r>
                <a:rPr lang="en-US" dirty="0"/>
                <a:t>…</a:t>
              </a:r>
            </a:p>
          </p:txBody>
        </p:sp>
        <p:sp>
          <p:nvSpPr>
            <p:cNvPr id="19" name="TextBox 18">
              <a:extLst>
                <a:ext uri="{FF2B5EF4-FFF2-40B4-BE49-F238E27FC236}">
                  <a16:creationId xmlns:a16="http://schemas.microsoft.com/office/drawing/2014/main" id="{AF8E68B6-9D6A-F1A1-C41B-EA673A3AF771}"/>
                </a:ext>
              </a:extLst>
            </p:cNvPr>
            <p:cNvSpPr txBox="1"/>
            <p:nvPr/>
          </p:nvSpPr>
          <p:spPr>
            <a:xfrm>
              <a:off x="436228" y="4892256"/>
              <a:ext cx="381836" cy="369332"/>
            </a:xfrm>
            <a:prstGeom prst="rect">
              <a:avLst/>
            </a:prstGeom>
            <a:noFill/>
          </p:spPr>
          <p:txBody>
            <a:bodyPr wrap="none" rtlCol="0">
              <a:spAutoFit/>
            </a:bodyPr>
            <a:lstStyle/>
            <a:p>
              <a:r>
                <a:rPr lang="en-US" dirty="0"/>
                <a:t>…</a:t>
              </a:r>
            </a:p>
          </p:txBody>
        </p:sp>
      </p:grpSp>
      <p:cxnSp>
        <p:nvCxnSpPr>
          <p:cNvPr id="22" name="Straight Arrow Connector 21">
            <a:extLst>
              <a:ext uri="{FF2B5EF4-FFF2-40B4-BE49-F238E27FC236}">
                <a16:creationId xmlns:a16="http://schemas.microsoft.com/office/drawing/2014/main" id="{474AB182-1404-6D13-6938-EBBEB58FE047}"/>
              </a:ext>
            </a:extLst>
          </p:cNvPr>
          <p:cNvCxnSpPr>
            <a:stCxn id="20" idx="3"/>
            <a:endCxn id="8" idx="1"/>
          </p:cNvCxnSpPr>
          <p:nvPr/>
        </p:nvCxnSpPr>
        <p:spPr>
          <a:xfrm flipV="1">
            <a:off x="1958126" y="3957383"/>
            <a:ext cx="536784" cy="8906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B2211F9A-3F07-2D2C-BE17-E578397C61E9}"/>
              </a:ext>
            </a:extLst>
          </p:cNvPr>
          <p:cNvCxnSpPr>
            <a:cxnSpLocks/>
            <a:stCxn id="20" idx="3"/>
            <a:endCxn id="13" idx="1"/>
          </p:cNvCxnSpPr>
          <p:nvPr/>
        </p:nvCxnSpPr>
        <p:spPr>
          <a:xfrm>
            <a:off x="1958126" y="4848035"/>
            <a:ext cx="531974" cy="8945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B51350B6-457D-411A-9C13-551F5EE88062}"/>
              </a:ext>
            </a:extLst>
          </p:cNvPr>
          <p:cNvSpPr txBox="1"/>
          <p:nvPr/>
        </p:nvSpPr>
        <p:spPr>
          <a:xfrm>
            <a:off x="8671160" y="5093087"/>
            <a:ext cx="3428076" cy="1323439"/>
          </a:xfrm>
          <a:prstGeom prst="rect">
            <a:avLst/>
          </a:prstGeom>
          <a:noFill/>
          <a:ln w="28575">
            <a:solidFill>
              <a:srgbClr val="FF0000"/>
            </a:solidFill>
          </a:ln>
        </p:spPr>
        <p:txBody>
          <a:bodyPr wrap="square" rtlCol="0">
            <a:spAutoFit/>
          </a:bodyPr>
          <a:lstStyle/>
          <a:p>
            <a:r>
              <a:rPr lang="en-US" sz="2000" b="1" dirty="0"/>
              <a:t>Problem</a:t>
            </a:r>
            <a:r>
              <a:rPr lang="en-US" sz="2000" dirty="0"/>
              <a:t>: if-conversion skips any branch block that has </a:t>
            </a:r>
            <a:r>
              <a:rPr lang="en-US" sz="2000" b="1" dirty="0"/>
              <a:t>memory operations</a:t>
            </a:r>
            <a:r>
              <a:rPr lang="en-US" sz="2000" dirty="0"/>
              <a:t>, high mispredictions hurt ILP!</a:t>
            </a:r>
          </a:p>
        </p:txBody>
      </p:sp>
      <p:sp>
        <p:nvSpPr>
          <p:cNvPr id="25" name="Rounded Rectangular Callout 24">
            <a:extLst>
              <a:ext uri="{FF2B5EF4-FFF2-40B4-BE49-F238E27FC236}">
                <a16:creationId xmlns:a16="http://schemas.microsoft.com/office/drawing/2014/main" id="{21E35118-9439-52C8-81E8-4B8997967732}"/>
              </a:ext>
            </a:extLst>
          </p:cNvPr>
          <p:cNvSpPr/>
          <p:nvPr/>
        </p:nvSpPr>
        <p:spPr>
          <a:xfrm>
            <a:off x="6425548" y="1540546"/>
            <a:ext cx="3693886" cy="1111184"/>
          </a:xfrm>
          <a:prstGeom prst="wedgeRoundRectCallout">
            <a:avLst>
              <a:gd name="adj1" fmla="val -38547"/>
              <a:gd name="adj2" fmla="val 77140"/>
              <a:gd name="adj3" fmla="val 16667"/>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Memory predication: </a:t>
            </a:r>
            <a:r>
              <a:rPr lang="en-US" sz="1600" dirty="0" err="1">
                <a:solidFill>
                  <a:schemeClr val="tx1"/>
                </a:solidFill>
              </a:rPr>
              <a:t>ld</a:t>
            </a:r>
            <a:r>
              <a:rPr lang="en-US" sz="1600" dirty="0">
                <a:solidFill>
                  <a:schemeClr val="tx1"/>
                </a:solidFill>
              </a:rPr>
              <a:t>/st is issued unconditionally and the </a:t>
            </a:r>
            <a:r>
              <a:rPr lang="en-US" sz="1600" dirty="0" err="1">
                <a:solidFill>
                  <a:schemeClr val="tx1"/>
                </a:solidFill>
              </a:rPr>
              <a:t>hw</a:t>
            </a:r>
            <a:r>
              <a:rPr lang="en-US" sz="1600" dirty="0">
                <a:solidFill>
                  <a:schemeClr val="tx1"/>
                </a:solidFill>
              </a:rPr>
              <a:t> will handle (nullify) any unexpected behavior</a:t>
            </a:r>
          </a:p>
        </p:txBody>
      </p:sp>
    </p:spTree>
    <p:extLst>
      <p:ext uri="{BB962C8B-B14F-4D97-AF65-F5344CB8AC3E}">
        <p14:creationId xmlns:p14="http://schemas.microsoft.com/office/powerpoint/2010/main" val="305826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8A7E5-A295-80B2-3203-65AF9DB70FC1}"/>
              </a:ext>
            </a:extLst>
          </p:cNvPr>
          <p:cNvSpPr>
            <a:spLocks noGrp="1"/>
          </p:cNvSpPr>
          <p:nvPr>
            <p:ph type="title"/>
          </p:nvPr>
        </p:nvSpPr>
        <p:spPr/>
        <p:txBody>
          <a:bodyPr>
            <a:normAutofit fontScale="90000"/>
          </a:bodyPr>
          <a:lstStyle/>
          <a:p>
            <a:r>
              <a:rPr lang="en-US" dirty="0"/>
              <a:t>Compilation Stages</a:t>
            </a:r>
          </a:p>
        </p:txBody>
      </p:sp>
      <p:sp>
        <p:nvSpPr>
          <p:cNvPr id="3" name="Slide Number Placeholder 2">
            <a:extLst>
              <a:ext uri="{FF2B5EF4-FFF2-40B4-BE49-F238E27FC236}">
                <a16:creationId xmlns:a16="http://schemas.microsoft.com/office/drawing/2014/main" id="{EAAF5F99-F12D-87C8-57EE-9F02F1E4969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4" name="TextBox 3">
            <a:extLst>
              <a:ext uri="{FF2B5EF4-FFF2-40B4-BE49-F238E27FC236}">
                <a16:creationId xmlns:a16="http://schemas.microsoft.com/office/drawing/2014/main" id="{65186CC0-A2BB-17F4-6A05-32C274F5E97A}"/>
              </a:ext>
            </a:extLst>
          </p:cNvPr>
          <p:cNvSpPr txBox="1"/>
          <p:nvPr/>
        </p:nvSpPr>
        <p:spPr>
          <a:xfrm>
            <a:off x="634258" y="1427822"/>
            <a:ext cx="332142" cy="338554"/>
          </a:xfrm>
          <a:prstGeom prst="rect">
            <a:avLst/>
          </a:prstGeom>
          <a:noFill/>
        </p:spPr>
        <p:txBody>
          <a:bodyPr wrap="none" rtlCol="0">
            <a:spAutoFit/>
          </a:bodyPr>
          <a:lstStyle/>
          <a:p>
            <a:r>
              <a:rPr lang="en-US" sz="1600" dirty="0"/>
              <a:t>C</a:t>
            </a:r>
          </a:p>
        </p:txBody>
      </p:sp>
      <p:sp>
        <p:nvSpPr>
          <p:cNvPr id="5" name="TextBox 4">
            <a:extLst>
              <a:ext uri="{FF2B5EF4-FFF2-40B4-BE49-F238E27FC236}">
                <a16:creationId xmlns:a16="http://schemas.microsoft.com/office/drawing/2014/main" id="{159976E5-1471-E3A7-4C66-194DEE220F8E}"/>
              </a:ext>
            </a:extLst>
          </p:cNvPr>
          <p:cNvSpPr txBox="1"/>
          <p:nvPr/>
        </p:nvSpPr>
        <p:spPr>
          <a:xfrm>
            <a:off x="528611" y="2036871"/>
            <a:ext cx="572593" cy="338554"/>
          </a:xfrm>
          <a:prstGeom prst="rect">
            <a:avLst/>
          </a:prstGeom>
          <a:noFill/>
        </p:spPr>
        <p:txBody>
          <a:bodyPr wrap="none" rtlCol="0">
            <a:spAutoFit/>
          </a:bodyPr>
          <a:lstStyle/>
          <a:p>
            <a:r>
              <a:rPr lang="en-US" sz="1600" dirty="0"/>
              <a:t>C++</a:t>
            </a:r>
          </a:p>
        </p:txBody>
      </p:sp>
      <p:sp>
        <p:nvSpPr>
          <p:cNvPr id="6" name="TextBox 5">
            <a:extLst>
              <a:ext uri="{FF2B5EF4-FFF2-40B4-BE49-F238E27FC236}">
                <a16:creationId xmlns:a16="http://schemas.microsoft.com/office/drawing/2014/main" id="{4DE5275B-A99F-B3F8-3A87-3597CC7BBE8A}"/>
              </a:ext>
            </a:extLst>
          </p:cNvPr>
          <p:cNvSpPr txBox="1"/>
          <p:nvPr/>
        </p:nvSpPr>
        <p:spPr>
          <a:xfrm>
            <a:off x="608996" y="2687715"/>
            <a:ext cx="458780" cy="338554"/>
          </a:xfrm>
          <a:prstGeom prst="rect">
            <a:avLst/>
          </a:prstGeom>
          <a:noFill/>
        </p:spPr>
        <p:txBody>
          <a:bodyPr wrap="none" rtlCol="0">
            <a:spAutoFit/>
          </a:bodyPr>
          <a:lstStyle/>
          <a:p>
            <a:r>
              <a:rPr lang="en-US" sz="1600" dirty="0"/>
              <a:t>Go</a:t>
            </a:r>
          </a:p>
        </p:txBody>
      </p:sp>
      <p:sp>
        <p:nvSpPr>
          <p:cNvPr id="7" name="TextBox 6">
            <a:extLst>
              <a:ext uri="{FF2B5EF4-FFF2-40B4-BE49-F238E27FC236}">
                <a16:creationId xmlns:a16="http://schemas.microsoft.com/office/drawing/2014/main" id="{DEF073E7-228B-DEB0-A034-47B2C2E0113D}"/>
              </a:ext>
            </a:extLst>
          </p:cNvPr>
          <p:cNvSpPr txBox="1"/>
          <p:nvPr/>
        </p:nvSpPr>
        <p:spPr>
          <a:xfrm>
            <a:off x="466231" y="3286171"/>
            <a:ext cx="606256" cy="338554"/>
          </a:xfrm>
          <a:prstGeom prst="rect">
            <a:avLst/>
          </a:prstGeom>
          <a:noFill/>
        </p:spPr>
        <p:txBody>
          <a:bodyPr wrap="none" rtlCol="0">
            <a:spAutoFit/>
          </a:bodyPr>
          <a:lstStyle/>
          <a:p>
            <a:r>
              <a:rPr lang="en-US" sz="1600" dirty="0"/>
              <a:t>Rust</a:t>
            </a:r>
          </a:p>
        </p:txBody>
      </p:sp>
      <p:sp>
        <p:nvSpPr>
          <p:cNvPr id="8" name="Rectangle 7">
            <a:extLst>
              <a:ext uri="{FF2B5EF4-FFF2-40B4-BE49-F238E27FC236}">
                <a16:creationId xmlns:a16="http://schemas.microsoft.com/office/drawing/2014/main" id="{786E1D44-0009-E787-3326-34A50E8C2BC9}"/>
              </a:ext>
            </a:extLst>
          </p:cNvPr>
          <p:cNvSpPr/>
          <p:nvPr/>
        </p:nvSpPr>
        <p:spPr>
          <a:xfrm>
            <a:off x="1564036" y="1790009"/>
            <a:ext cx="1182847" cy="15118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Front-end</a:t>
            </a:r>
          </a:p>
        </p:txBody>
      </p:sp>
      <p:cxnSp>
        <p:nvCxnSpPr>
          <p:cNvPr id="9" name="Straight Arrow Connector 8">
            <a:extLst>
              <a:ext uri="{FF2B5EF4-FFF2-40B4-BE49-F238E27FC236}">
                <a16:creationId xmlns:a16="http://schemas.microsoft.com/office/drawing/2014/main" id="{8F88ACA8-65FB-C6DD-1757-86D0DD016340}"/>
              </a:ext>
            </a:extLst>
          </p:cNvPr>
          <p:cNvCxnSpPr>
            <a:cxnSpLocks/>
            <a:stCxn id="4" idx="3"/>
            <a:endCxn id="8" idx="1"/>
          </p:cNvCxnSpPr>
          <p:nvPr/>
        </p:nvCxnSpPr>
        <p:spPr>
          <a:xfrm>
            <a:off x="966400" y="1597099"/>
            <a:ext cx="597636" cy="9488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67F6E2DF-6723-CB32-D63C-99B85ED2F340}"/>
              </a:ext>
            </a:extLst>
          </p:cNvPr>
          <p:cNvCxnSpPr>
            <a:cxnSpLocks/>
            <a:stCxn id="5" idx="3"/>
            <a:endCxn id="8" idx="1"/>
          </p:cNvCxnSpPr>
          <p:nvPr/>
        </p:nvCxnSpPr>
        <p:spPr>
          <a:xfrm>
            <a:off x="1101204" y="2206148"/>
            <a:ext cx="462832" cy="3398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14FA2C4-524C-B3D2-38E4-7B3810C4263A}"/>
              </a:ext>
            </a:extLst>
          </p:cNvPr>
          <p:cNvCxnSpPr>
            <a:cxnSpLocks/>
            <a:stCxn id="6" idx="3"/>
            <a:endCxn id="8" idx="1"/>
          </p:cNvCxnSpPr>
          <p:nvPr/>
        </p:nvCxnSpPr>
        <p:spPr>
          <a:xfrm flipV="1">
            <a:off x="1067776" y="2545954"/>
            <a:ext cx="496260" cy="3110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89F2FE17-10FB-AF31-88EC-32143F2B51D5}"/>
              </a:ext>
            </a:extLst>
          </p:cNvPr>
          <p:cNvCxnSpPr>
            <a:cxnSpLocks/>
            <a:stCxn id="7" idx="3"/>
            <a:endCxn id="8" idx="1"/>
          </p:cNvCxnSpPr>
          <p:nvPr/>
        </p:nvCxnSpPr>
        <p:spPr>
          <a:xfrm flipV="1">
            <a:off x="1072487" y="2545954"/>
            <a:ext cx="491549" cy="90949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3" name="Group 12">
            <a:extLst>
              <a:ext uri="{FF2B5EF4-FFF2-40B4-BE49-F238E27FC236}">
                <a16:creationId xmlns:a16="http://schemas.microsoft.com/office/drawing/2014/main" id="{0659AEA5-8A30-C148-5EC2-33A5E1B77484}"/>
              </a:ext>
            </a:extLst>
          </p:cNvPr>
          <p:cNvGrpSpPr/>
          <p:nvPr/>
        </p:nvGrpSpPr>
        <p:grpSpPr>
          <a:xfrm>
            <a:off x="7304128" y="2962362"/>
            <a:ext cx="1509904" cy="503195"/>
            <a:chOff x="7333318" y="3008391"/>
            <a:chExt cx="1509904" cy="503195"/>
          </a:xfrm>
        </p:grpSpPr>
        <p:sp>
          <p:nvSpPr>
            <p:cNvPr id="14" name="TextBox 13">
              <a:extLst>
                <a:ext uri="{FF2B5EF4-FFF2-40B4-BE49-F238E27FC236}">
                  <a16:creationId xmlns:a16="http://schemas.microsoft.com/office/drawing/2014/main" id="{F9E86E76-2FDF-201F-02F7-71CF5B997B5C}"/>
                </a:ext>
              </a:extLst>
            </p:cNvPr>
            <p:cNvSpPr txBox="1"/>
            <p:nvPr/>
          </p:nvSpPr>
          <p:spPr>
            <a:xfrm>
              <a:off x="7333318" y="3079132"/>
              <a:ext cx="1505540" cy="369332"/>
            </a:xfrm>
            <a:prstGeom prst="rect">
              <a:avLst/>
            </a:prstGeom>
            <a:noFill/>
          </p:spPr>
          <p:txBody>
            <a:bodyPr wrap="none" rtlCol="0">
              <a:spAutoFit/>
            </a:bodyPr>
            <a:lstStyle/>
            <a:p>
              <a:r>
                <a:rPr lang="en-US" sz="1800" dirty="0"/>
                <a:t>If-conversion</a:t>
              </a:r>
            </a:p>
          </p:txBody>
        </p:sp>
        <p:sp>
          <p:nvSpPr>
            <p:cNvPr id="15" name="Rounded Rectangular Callout 14">
              <a:extLst>
                <a:ext uri="{FF2B5EF4-FFF2-40B4-BE49-F238E27FC236}">
                  <a16:creationId xmlns:a16="http://schemas.microsoft.com/office/drawing/2014/main" id="{DE6F8F19-5F3C-CDA1-44CB-D1B0781F67EA}"/>
                </a:ext>
              </a:extLst>
            </p:cNvPr>
            <p:cNvSpPr/>
            <p:nvPr/>
          </p:nvSpPr>
          <p:spPr>
            <a:xfrm rot="10800000">
              <a:off x="7334625" y="3008391"/>
              <a:ext cx="1508597" cy="503195"/>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Connector 15">
            <a:extLst>
              <a:ext uri="{FF2B5EF4-FFF2-40B4-BE49-F238E27FC236}">
                <a16:creationId xmlns:a16="http://schemas.microsoft.com/office/drawing/2014/main" id="{5A5C50A8-9900-2403-4670-575F5F43642E}"/>
              </a:ext>
            </a:extLst>
          </p:cNvPr>
          <p:cNvCxnSpPr>
            <a:cxnSpLocks/>
          </p:cNvCxnSpPr>
          <p:nvPr/>
        </p:nvCxnSpPr>
        <p:spPr>
          <a:xfrm>
            <a:off x="7046377" y="1216404"/>
            <a:ext cx="0" cy="2911507"/>
          </a:xfrm>
          <a:prstGeom prst="line">
            <a:avLst/>
          </a:prstGeom>
          <a:ln w="28575">
            <a:prstDash val="dash"/>
          </a:ln>
        </p:spPr>
        <p:style>
          <a:lnRef idx="2">
            <a:schemeClr val="dk1"/>
          </a:lnRef>
          <a:fillRef idx="0">
            <a:schemeClr val="dk1"/>
          </a:fillRef>
          <a:effectRef idx="1">
            <a:schemeClr val="dk1"/>
          </a:effectRef>
          <a:fontRef idx="minor">
            <a:schemeClr val="tx1"/>
          </a:fontRef>
        </p:style>
      </p:cxnSp>
      <p:sp>
        <p:nvSpPr>
          <p:cNvPr id="17" name="TextBox 16">
            <a:extLst>
              <a:ext uri="{FF2B5EF4-FFF2-40B4-BE49-F238E27FC236}">
                <a16:creationId xmlns:a16="http://schemas.microsoft.com/office/drawing/2014/main" id="{D7B371E7-60C0-AFE6-1BA7-BF066CFA79EB}"/>
              </a:ext>
            </a:extLst>
          </p:cNvPr>
          <p:cNvSpPr txBox="1"/>
          <p:nvPr/>
        </p:nvSpPr>
        <p:spPr>
          <a:xfrm>
            <a:off x="7333888" y="1022921"/>
            <a:ext cx="2113464" cy="400110"/>
          </a:xfrm>
          <a:prstGeom prst="rect">
            <a:avLst/>
          </a:prstGeom>
          <a:noFill/>
        </p:spPr>
        <p:txBody>
          <a:bodyPr wrap="none" rtlCol="0">
            <a:spAutoFit/>
          </a:bodyPr>
          <a:lstStyle/>
          <a:p>
            <a:r>
              <a:rPr lang="en-US" sz="2000" dirty="0">
                <a:solidFill>
                  <a:srgbClr val="FF0000"/>
                </a:solidFill>
              </a:rPr>
              <a:t>target-dependent</a:t>
            </a:r>
          </a:p>
        </p:txBody>
      </p:sp>
      <p:sp>
        <p:nvSpPr>
          <p:cNvPr id="18" name="TextBox 17">
            <a:extLst>
              <a:ext uri="{FF2B5EF4-FFF2-40B4-BE49-F238E27FC236}">
                <a16:creationId xmlns:a16="http://schemas.microsoft.com/office/drawing/2014/main" id="{C10F1ED9-F929-FCB0-6E09-B6279F19BD39}"/>
              </a:ext>
            </a:extLst>
          </p:cNvPr>
          <p:cNvSpPr txBox="1"/>
          <p:nvPr/>
        </p:nvSpPr>
        <p:spPr>
          <a:xfrm>
            <a:off x="3012670" y="1009239"/>
            <a:ext cx="2315442" cy="400110"/>
          </a:xfrm>
          <a:prstGeom prst="rect">
            <a:avLst/>
          </a:prstGeom>
          <a:noFill/>
        </p:spPr>
        <p:txBody>
          <a:bodyPr wrap="none" rtlCol="0">
            <a:spAutoFit/>
          </a:bodyPr>
          <a:lstStyle/>
          <a:p>
            <a:r>
              <a:rPr lang="en-US" sz="2000" dirty="0">
                <a:solidFill>
                  <a:schemeClr val="accent6"/>
                </a:solidFill>
              </a:rPr>
              <a:t>target-independent</a:t>
            </a:r>
          </a:p>
        </p:txBody>
      </p:sp>
      <p:sp>
        <p:nvSpPr>
          <p:cNvPr id="19" name="TextBox 18">
            <a:extLst>
              <a:ext uri="{FF2B5EF4-FFF2-40B4-BE49-F238E27FC236}">
                <a16:creationId xmlns:a16="http://schemas.microsoft.com/office/drawing/2014/main" id="{F67DEB61-B1F1-1986-18E0-30DB01F92393}"/>
              </a:ext>
            </a:extLst>
          </p:cNvPr>
          <p:cNvSpPr txBox="1"/>
          <p:nvPr/>
        </p:nvSpPr>
        <p:spPr>
          <a:xfrm>
            <a:off x="1899628" y="4708435"/>
            <a:ext cx="8392743" cy="830997"/>
          </a:xfrm>
          <a:prstGeom prst="rect">
            <a:avLst/>
          </a:prstGeom>
          <a:noFill/>
          <a:ln w="28575">
            <a:solidFill>
              <a:schemeClr val="accent1"/>
            </a:solidFill>
          </a:ln>
        </p:spPr>
        <p:txBody>
          <a:bodyPr wrap="square" rtlCol="0">
            <a:spAutoFit/>
          </a:bodyPr>
          <a:lstStyle/>
          <a:p>
            <a:pPr algn="ctr"/>
            <a:r>
              <a:rPr lang="en-US" sz="2400" b="1" dirty="0"/>
              <a:t>Intuition</a:t>
            </a:r>
            <a:r>
              <a:rPr lang="en-US" sz="2400" dirty="0"/>
              <a:t>: Lift branch elimination from </a:t>
            </a:r>
            <a:r>
              <a:rPr lang="en-US" sz="2400" dirty="0">
                <a:solidFill>
                  <a:srgbClr val="FF0000"/>
                </a:solidFill>
              </a:rPr>
              <a:t>target-dependent</a:t>
            </a:r>
            <a:r>
              <a:rPr lang="en-US" sz="2400" dirty="0"/>
              <a:t> back-end, to </a:t>
            </a:r>
            <a:r>
              <a:rPr lang="en-US" sz="2400" dirty="0">
                <a:solidFill>
                  <a:srgbClr val="00B050"/>
                </a:solidFill>
              </a:rPr>
              <a:t>target-independent</a:t>
            </a:r>
            <a:r>
              <a:rPr lang="en-US" sz="2400" dirty="0"/>
              <a:t> middle-end</a:t>
            </a:r>
          </a:p>
        </p:txBody>
      </p:sp>
      <p:grpSp>
        <p:nvGrpSpPr>
          <p:cNvPr id="21" name="Group 20">
            <a:extLst>
              <a:ext uri="{FF2B5EF4-FFF2-40B4-BE49-F238E27FC236}">
                <a16:creationId xmlns:a16="http://schemas.microsoft.com/office/drawing/2014/main" id="{D4AE64BD-C24A-1767-F7B7-1A5BBAAF29A6}"/>
              </a:ext>
            </a:extLst>
          </p:cNvPr>
          <p:cNvGrpSpPr/>
          <p:nvPr/>
        </p:nvGrpSpPr>
        <p:grpSpPr>
          <a:xfrm>
            <a:off x="2746883" y="2220983"/>
            <a:ext cx="3038724" cy="649943"/>
            <a:chOff x="2746883" y="2220983"/>
            <a:chExt cx="3038724" cy="649943"/>
          </a:xfrm>
        </p:grpSpPr>
        <p:sp>
          <p:nvSpPr>
            <p:cNvPr id="23" name="Rounded Rectangle 22">
              <a:extLst>
                <a:ext uri="{FF2B5EF4-FFF2-40B4-BE49-F238E27FC236}">
                  <a16:creationId xmlns:a16="http://schemas.microsoft.com/office/drawing/2014/main" id="{5DB5E04F-B182-2C09-74F9-6499825A755E}"/>
                </a:ext>
              </a:extLst>
            </p:cNvPr>
            <p:cNvSpPr/>
            <p:nvPr/>
          </p:nvSpPr>
          <p:spPr>
            <a:xfrm>
              <a:off x="3981974" y="2220983"/>
              <a:ext cx="1803633" cy="64994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Middle-end</a:t>
              </a:r>
            </a:p>
          </p:txBody>
        </p:sp>
        <p:cxnSp>
          <p:nvCxnSpPr>
            <p:cNvPr id="25" name="Straight Arrow Connector 24">
              <a:extLst>
                <a:ext uri="{FF2B5EF4-FFF2-40B4-BE49-F238E27FC236}">
                  <a16:creationId xmlns:a16="http://schemas.microsoft.com/office/drawing/2014/main" id="{8E17C68B-433D-54ED-7615-4A093B84FCE8}"/>
                </a:ext>
              </a:extLst>
            </p:cNvPr>
            <p:cNvCxnSpPr>
              <a:cxnSpLocks/>
              <a:stCxn id="8" idx="3"/>
              <a:endCxn id="23" idx="1"/>
            </p:cNvCxnSpPr>
            <p:nvPr/>
          </p:nvCxnSpPr>
          <p:spPr>
            <a:xfrm>
              <a:off x="2746883" y="2545954"/>
              <a:ext cx="1235091"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pic>
        <p:nvPicPr>
          <p:cNvPr id="22" name="Picture 2" descr="LLVM - Wikipedia">
            <a:extLst>
              <a:ext uri="{FF2B5EF4-FFF2-40B4-BE49-F238E27FC236}">
                <a16:creationId xmlns:a16="http://schemas.microsoft.com/office/drawing/2014/main" id="{401AE79A-CEFA-771E-8C2F-F16A08BBCB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3892" y="1746400"/>
            <a:ext cx="632803" cy="396616"/>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81241496-0F23-2EAB-5D88-F1941A12AD1F}"/>
              </a:ext>
            </a:extLst>
          </p:cNvPr>
          <p:cNvGrpSpPr/>
          <p:nvPr/>
        </p:nvGrpSpPr>
        <p:grpSpPr>
          <a:xfrm>
            <a:off x="5785607" y="1535762"/>
            <a:ext cx="4520690" cy="1945048"/>
            <a:chOff x="5785607" y="1535762"/>
            <a:chExt cx="4520690" cy="1945048"/>
          </a:xfrm>
        </p:grpSpPr>
        <p:sp>
          <p:nvSpPr>
            <p:cNvPr id="29" name="Rounded Rectangle 28">
              <a:extLst>
                <a:ext uri="{FF2B5EF4-FFF2-40B4-BE49-F238E27FC236}">
                  <a16:creationId xmlns:a16="http://schemas.microsoft.com/office/drawing/2014/main" id="{1B9B9029-FD7E-B640-A9AE-9CE043E37C8C}"/>
                </a:ext>
              </a:extLst>
            </p:cNvPr>
            <p:cNvSpPr/>
            <p:nvPr/>
          </p:nvSpPr>
          <p:spPr>
            <a:xfrm>
              <a:off x="7155434" y="2220981"/>
              <a:ext cx="1661396" cy="64994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Back-end</a:t>
              </a:r>
            </a:p>
          </p:txBody>
        </p:sp>
        <p:cxnSp>
          <p:nvCxnSpPr>
            <p:cNvPr id="31" name="Straight Arrow Connector 30">
              <a:extLst>
                <a:ext uri="{FF2B5EF4-FFF2-40B4-BE49-F238E27FC236}">
                  <a16:creationId xmlns:a16="http://schemas.microsoft.com/office/drawing/2014/main" id="{17952F01-1BB1-8C25-9380-E188648F040B}"/>
                </a:ext>
              </a:extLst>
            </p:cNvPr>
            <p:cNvCxnSpPr>
              <a:cxnSpLocks/>
              <a:stCxn id="23" idx="3"/>
              <a:endCxn id="29" idx="1"/>
            </p:cNvCxnSpPr>
            <p:nvPr/>
          </p:nvCxnSpPr>
          <p:spPr>
            <a:xfrm flipV="1">
              <a:off x="5785607" y="2545953"/>
              <a:ext cx="1369827" cy="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BBF36AF0-F440-C50A-96CC-86EB91B8F403}"/>
                </a:ext>
              </a:extLst>
            </p:cNvPr>
            <p:cNvSpPr txBox="1"/>
            <p:nvPr/>
          </p:nvSpPr>
          <p:spPr>
            <a:xfrm>
              <a:off x="9287543" y="1535762"/>
              <a:ext cx="514885" cy="338554"/>
            </a:xfrm>
            <a:prstGeom prst="rect">
              <a:avLst/>
            </a:prstGeom>
            <a:noFill/>
          </p:spPr>
          <p:txBody>
            <a:bodyPr wrap="none" rtlCol="0">
              <a:spAutoFit/>
            </a:bodyPr>
            <a:lstStyle/>
            <a:p>
              <a:r>
                <a:rPr lang="en-US" sz="1600" dirty="0"/>
                <a:t>x86</a:t>
              </a:r>
            </a:p>
          </p:txBody>
        </p:sp>
        <p:sp>
          <p:nvSpPr>
            <p:cNvPr id="33" name="TextBox 32">
              <a:extLst>
                <a:ext uri="{FF2B5EF4-FFF2-40B4-BE49-F238E27FC236}">
                  <a16:creationId xmlns:a16="http://schemas.microsoft.com/office/drawing/2014/main" id="{43DE904F-9887-C4A1-2833-88F5C9363668}"/>
                </a:ext>
              </a:extLst>
            </p:cNvPr>
            <p:cNvSpPr txBox="1"/>
            <p:nvPr/>
          </p:nvSpPr>
          <p:spPr>
            <a:xfrm>
              <a:off x="9270722" y="1999522"/>
              <a:ext cx="639919" cy="338554"/>
            </a:xfrm>
            <a:prstGeom prst="rect">
              <a:avLst/>
            </a:prstGeom>
            <a:noFill/>
          </p:spPr>
          <p:txBody>
            <a:bodyPr wrap="none" rtlCol="0">
              <a:spAutoFit/>
            </a:bodyPr>
            <a:lstStyle/>
            <a:p>
              <a:r>
                <a:rPr lang="en-US" sz="1600" dirty="0"/>
                <a:t>ARM</a:t>
              </a:r>
            </a:p>
          </p:txBody>
        </p:sp>
        <p:sp>
          <p:nvSpPr>
            <p:cNvPr id="34" name="TextBox 33">
              <a:extLst>
                <a:ext uri="{FF2B5EF4-FFF2-40B4-BE49-F238E27FC236}">
                  <a16:creationId xmlns:a16="http://schemas.microsoft.com/office/drawing/2014/main" id="{CEBDCAE2-0FAD-46E3-4351-9C225ED8EDBE}"/>
                </a:ext>
              </a:extLst>
            </p:cNvPr>
            <p:cNvSpPr txBox="1"/>
            <p:nvPr/>
          </p:nvSpPr>
          <p:spPr>
            <a:xfrm>
              <a:off x="9257612" y="2545953"/>
              <a:ext cx="878767" cy="338554"/>
            </a:xfrm>
            <a:prstGeom prst="rect">
              <a:avLst/>
            </a:prstGeom>
            <a:noFill/>
          </p:spPr>
          <p:txBody>
            <a:bodyPr wrap="none" rtlCol="0">
              <a:spAutoFit/>
            </a:bodyPr>
            <a:lstStyle/>
            <a:p>
              <a:r>
                <a:rPr lang="en-US" sz="1600" dirty="0"/>
                <a:t>RISC-V</a:t>
              </a:r>
            </a:p>
          </p:txBody>
        </p:sp>
        <p:sp>
          <p:nvSpPr>
            <p:cNvPr id="35" name="TextBox 34">
              <a:extLst>
                <a:ext uri="{FF2B5EF4-FFF2-40B4-BE49-F238E27FC236}">
                  <a16:creationId xmlns:a16="http://schemas.microsoft.com/office/drawing/2014/main" id="{293BDE72-E70C-EA65-5929-3AF96AF19942}"/>
                </a:ext>
              </a:extLst>
            </p:cNvPr>
            <p:cNvSpPr txBox="1"/>
            <p:nvPr/>
          </p:nvSpPr>
          <p:spPr>
            <a:xfrm>
              <a:off x="9257612" y="3142256"/>
              <a:ext cx="1048685" cy="338554"/>
            </a:xfrm>
            <a:prstGeom prst="rect">
              <a:avLst/>
            </a:prstGeom>
            <a:noFill/>
          </p:spPr>
          <p:txBody>
            <a:bodyPr wrap="none" rtlCol="0">
              <a:spAutoFit/>
            </a:bodyPr>
            <a:lstStyle/>
            <a:p>
              <a:r>
                <a:rPr lang="en-US" sz="1600" dirty="0"/>
                <a:t>PowerPC</a:t>
              </a:r>
            </a:p>
          </p:txBody>
        </p:sp>
        <p:cxnSp>
          <p:nvCxnSpPr>
            <p:cNvPr id="36" name="Straight Arrow Connector 35">
              <a:extLst>
                <a:ext uri="{FF2B5EF4-FFF2-40B4-BE49-F238E27FC236}">
                  <a16:creationId xmlns:a16="http://schemas.microsoft.com/office/drawing/2014/main" id="{EEC2B36B-22BD-038A-419B-9DE40E0907DA}"/>
                </a:ext>
              </a:extLst>
            </p:cNvPr>
            <p:cNvCxnSpPr>
              <a:cxnSpLocks/>
              <a:stCxn id="29" idx="3"/>
              <a:endCxn id="32" idx="1"/>
            </p:cNvCxnSpPr>
            <p:nvPr/>
          </p:nvCxnSpPr>
          <p:spPr>
            <a:xfrm flipV="1">
              <a:off x="8816830" y="1705039"/>
              <a:ext cx="470713" cy="8409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43A14F9A-E5CB-566F-96C8-72FF5F42E0D3}"/>
                </a:ext>
              </a:extLst>
            </p:cNvPr>
            <p:cNvCxnSpPr>
              <a:cxnSpLocks/>
              <a:stCxn id="29" idx="3"/>
              <a:endCxn id="33" idx="1"/>
            </p:cNvCxnSpPr>
            <p:nvPr/>
          </p:nvCxnSpPr>
          <p:spPr>
            <a:xfrm flipV="1">
              <a:off x="8816830" y="2168799"/>
              <a:ext cx="453892" cy="3771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1C88A5EA-65B3-56CF-3DAC-FC4F35AE4379}"/>
                </a:ext>
              </a:extLst>
            </p:cNvPr>
            <p:cNvCxnSpPr>
              <a:cxnSpLocks/>
              <a:stCxn id="29" idx="3"/>
              <a:endCxn id="34" idx="1"/>
            </p:cNvCxnSpPr>
            <p:nvPr/>
          </p:nvCxnSpPr>
          <p:spPr>
            <a:xfrm>
              <a:off x="8816830" y="2545953"/>
              <a:ext cx="440782" cy="1692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F1E7862A-D19F-DEFA-C6A5-D3557DBD157D}"/>
                </a:ext>
              </a:extLst>
            </p:cNvPr>
            <p:cNvCxnSpPr>
              <a:cxnSpLocks/>
              <a:stCxn id="29" idx="3"/>
              <a:endCxn id="35" idx="1"/>
            </p:cNvCxnSpPr>
            <p:nvPr/>
          </p:nvCxnSpPr>
          <p:spPr>
            <a:xfrm>
              <a:off x="8816830" y="2545953"/>
              <a:ext cx="440782" cy="7655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20" name="TextBox 19">
            <a:extLst>
              <a:ext uri="{FF2B5EF4-FFF2-40B4-BE49-F238E27FC236}">
                <a16:creationId xmlns:a16="http://schemas.microsoft.com/office/drawing/2014/main" id="{F609C47B-45DD-15DA-C0D2-A69D519366E8}"/>
              </a:ext>
            </a:extLst>
          </p:cNvPr>
          <p:cNvSpPr txBox="1"/>
          <p:nvPr/>
        </p:nvSpPr>
        <p:spPr>
          <a:xfrm>
            <a:off x="4703286" y="1844311"/>
            <a:ext cx="982961" cy="338554"/>
          </a:xfrm>
          <a:prstGeom prst="rect">
            <a:avLst/>
          </a:prstGeom>
          <a:noFill/>
        </p:spPr>
        <p:txBody>
          <a:bodyPr wrap="none" rtlCol="0">
            <a:spAutoFit/>
          </a:bodyPr>
          <a:lstStyle/>
          <a:p>
            <a:r>
              <a:rPr lang="en-US" sz="1600" dirty="0"/>
              <a:t>LLVM IR</a:t>
            </a:r>
          </a:p>
        </p:txBody>
      </p:sp>
    </p:spTree>
    <p:extLst>
      <p:ext uri="{BB962C8B-B14F-4D97-AF65-F5344CB8AC3E}">
        <p14:creationId xmlns:p14="http://schemas.microsoft.com/office/powerpoint/2010/main" val="309798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0729 -0.00371 L -0.26185 -0.00371 " pathEditMode="relative" rAng="0" ptsTypes="AA">
                                      <p:cBhvr>
                                        <p:cTn id="14" dur="2000" fill="hold"/>
                                        <p:tgtEl>
                                          <p:spTgt spid="13"/>
                                        </p:tgtEl>
                                        <p:attrNameLst>
                                          <p:attrName>ppt_x</p:attrName>
                                          <p:attrName>ppt_y</p:attrName>
                                        </p:attrNameLst>
                                      </p:cBhvr>
                                      <p:rCtr x="-12734" y="0"/>
                                    </p:animMotion>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F67AD738-27CF-FFEF-70B0-2BFFB8C60E30}"/>
              </a:ext>
            </a:extLst>
          </p:cNvPr>
          <p:cNvPicPr>
            <a:picLocks noChangeAspect="1"/>
          </p:cNvPicPr>
          <p:nvPr/>
        </p:nvPicPr>
        <p:blipFill>
          <a:blip r:embed="rId3"/>
          <a:srcRect l="15890" t="18019" r="15859" b="18152"/>
          <a:stretch>
            <a:fillRect/>
          </a:stretch>
        </p:blipFill>
        <p:spPr>
          <a:xfrm>
            <a:off x="5813816" y="4026395"/>
            <a:ext cx="2377135" cy="1920240"/>
          </a:xfrm>
          <a:prstGeom prst="rect">
            <a:avLst/>
          </a:prstGeom>
        </p:spPr>
      </p:pic>
      <p:pic>
        <p:nvPicPr>
          <p:cNvPr id="48" name="Picture 47">
            <a:extLst>
              <a:ext uri="{FF2B5EF4-FFF2-40B4-BE49-F238E27FC236}">
                <a16:creationId xmlns:a16="http://schemas.microsoft.com/office/drawing/2014/main" id="{CF0D891B-5772-8AD4-03EE-36F41D11BA7F}"/>
              </a:ext>
            </a:extLst>
          </p:cNvPr>
          <p:cNvPicPr>
            <a:picLocks noChangeAspect="1"/>
          </p:cNvPicPr>
          <p:nvPr/>
        </p:nvPicPr>
        <p:blipFill>
          <a:blip r:embed="rId4"/>
          <a:srcRect l="13084" t="14676" r="12361" b="14774"/>
          <a:stretch>
            <a:fillRect/>
          </a:stretch>
        </p:blipFill>
        <p:spPr>
          <a:xfrm>
            <a:off x="5594873" y="1040686"/>
            <a:ext cx="3073093" cy="2441448"/>
          </a:xfrm>
          <a:prstGeom prst="rect">
            <a:avLst/>
          </a:prstGeom>
        </p:spPr>
      </p:pic>
      <p:pic>
        <p:nvPicPr>
          <p:cNvPr id="39" name="Picture 38">
            <a:extLst>
              <a:ext uri="{FF2B5EF4-FFF2-40B4-BE49-F238E27FC236}">
                <a16:creationId xmlns:a16="http://schemas.microsoft.com/office/drawing/2014/main" id="{B3001D8D-AF26-DCA6-8375-70F553B35599}"/>
              </a:ext>
            </a:extLst>
          </p:cNvPr>
          <p:cNvPicPr>
            <a:picLocks noChangeAspect="1"/>
          </p:cNvPicPr>
          <p:nvPr/>
        </p:nvPicPr>
        <p:blipFill>
          <a:blip r:embed="rId5"/>
          <a:srcRect l="21139" t="14998" r="20824" b="14999"/>
          <a:stretch>
            <a:fillRect/>
          </a:stretch>
        </p:blipFill>
        <p:spPr>
          <a:xfrm>
            <a:off x="1360924" y="2020736"/>
            <a:ext cx="1768658" cy="2954457"/>
          </a:xfrm>
          <a:prstGeom prst="rect">
            <a:avLst/>
          </a:prstGeom>
        </p:spPr>
      </p:pic>
      <p:sp>
        <p:nvSpPr>
          <p:cNvPr id="2" name="Title 1">
            <a:extLst>
              <a:ext uri="{FF2B5EF4-FFF2-40B4-BE49-F238E27FC236}">
                <a16:creationId xmlns:a16="http://schemas.microsoft.com/office/drawing/2014/main" id="{D0D3E4C5-C814-749C-3916-440499DA2E3A}"/>
              </a:ext>
            </a:extLst>
          </p:cNvPr>
          <p:cNvSpPr>
            <a:spLocks noGrp="1"/>
          </p:cNvSpPr>
          <p:nvPr>
            <p:ph type="title"/>
          </p:nvPr>
        </p:nvSpPr>
        <p:spPr/>
        <p:txBody>
          <a:bodyPr>
            <a:normAutofit fontScale="90000"/>
          </a:bodyPr>
          <a:lstStyle/>
          <a:p>
            <a:r>
              <a:rPr lang="en-US" b="1" dirty="0"/>
              <a:t>Me</a:t>
            </a:r>
            <a:r>
              <a:rPr lang="en-US" dirty="0"/>
              <a:t>lding I</a:t>
            </a:r>
            <a:r>
              <a:rPr lang="en-US" b="1" dirty="0"/>
              <a:t>R</a:t>
            </a:r>
            <a:r>
              <a:rPr lang="en-US" dirty="0"/>
              <a:t> </a:t>
            </a:r>
            <a:r>
              <a:rPr lang="en-US" b="1" dirty="0"/>
              <a:t>I</a:t>
            </a:r>
            <a:r>
              <a:rPr lang="en-US" dirty="0"/>
              <a:t>ns</a:t>
            </a:r>
            <a:r>
              <a:rPr lang="en-US" b="1" dirty="0"/>
              <a:t>t</a:t>
            </a:r>
            <a:r>
              <a:rPr lang="en-US" dirty="0"/>
              <a:t>ructions (MERIT)</a:t>
            </a:r>
          </a:p>
        </p:txBody>
      </p:sp>
      <p:sp>
        <p:nvSpPr>
          <p:cNvPr id="3" name="Slide Number Placeholder 2">
            <a:extLst>
              <a:ext uri="{FF2B5EF4-FFF2-40B4-BE49-F238E27FC236}">
                <a16:creationId xmlns:a16="http://schemas.microsoft.com/office/drawing/2014/main" id="{CB56B98B-AB55-4181-41F8-55885E89689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6" name="TextBox 5">
            <a:extLst>
              <a:ext uri="{FF2B5EF4-FFF2-40B4-BE49-F238E27FC236}">
                <a16:creationId xmlns:a16="http://schemas.microsoft.com/office/drawing/2014/main" id="{E912D186-A28B-841D-D616-991CA49EF805}"/>
              </a:ext>
            </a:extLst>
          </p:cNvPr>
          <p:cNvSpPr txBox="1"/>
          <p:nvPr/>
        </p:nvSpPr>
        <p:spPr>
          <a:xfrm>
            <a:off x="1802364" y="5007408"/>
            <a:ext cx="2065693" cy="307777"/>
          </a:xfrm>
          <a:prstGeom prst="rect">
            <a:avLst/>
          </a:prstGeom>
          <a:noFill/>
        </p:spPr>
        <p:txBody>
          <a:bodyPr wrap="square" rtlCol="0">
            <a:spAutoFit/>
          </a:bodyPr>
          <a:lstStyle/>
          <a:p>
            <a:r>
              <a:rPr lang="en-US" dirty="0"/>
              <a:t>Native branch-ed code</a:t>
            </a:r>
          </a:p>
        </p:txBody>
      </p:sp>
      <p:sp>
        <p:nvSpPr>
          <p:cNvPr id="7" name="TextBox 6">
            <a:extLst>
              <a:ext uri="{FF2B5EF4-FFF2-40B4-BE49-F238E27FC236}">
                <a16:creationId xmlns:a16="http://schemas.microsoft.com/office/drawing/2014/main" id="{450144D9-B5D1-5F80-87E8-F5323BFD38CB}"/>
              </a:ext>
            </a:extLst>
          </p:cNvPr>
          <p:cNvSpPr txBox="1"/>
          <p:nvPr/>
        </p:nvSpPr>
        <p:spPr>
          <a:xfrm>
            <a:off x="5452429" y="3470478"/>
            <a:ext cx="2969083" cy="338554"/>
          </a:xfrm>
          <a:prstGeom prst="rect">
            <a:avLst/>
          </a:prstGeom>
          <a:noFill/>
        </p:spPr>
        <p:txBody>
          <a:bodyPr wrap="none" rtlCol="0">
            <a:spAutoFit/>
          </a:bodyPr>
          <a:lstStyle/>
          <a:p>
            <a:r>
              <a:rPr lang="en-US" sz="1600" dirty="0"/>
              <a:t>Transformed by </a:t>
            </a:r>
            <a:r>
              <a:rPr lang="en-US" sz="1600" b="1" dirty="0"/>
              <a:t>if-conversion</a:t>
            </a:r>
            <a:endParaRPr lang="en-US" sz="1600" dirty="0"/>
          </a:p>
        </p:txBody>
      </p:sp>
      <p:sp>
        <p:nvSpPr>
          <p:cNvPr id="8" name="Rectangle 7">
            <a:extLst>
              <a:ext uri="{FF2B5EF4-FFF2-40B4-BE49-F238E27FC236}">
                <a16:creationId xmlns:a16="http://schemas.microsoft.com/office/drawing/2014/main" id="{08D3B753-F6EF-5318-B268-B7648CB29370}"/>
              </a:ext>
            </a:extLst>
          </p:cNvPr>
          <p:cNvSpPr/>
          <p:nvPr/>
        </p:nvSpPr>
        <p:spPr>
          <a:xfrm>
            <a:off x="1745567" y="2911767"/>
            <a:ext cx="1302432" cy="69026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494227-BDE3-596E-DEAB-108F216E2D98}"/>
              </a:ext>
            </a:extLst>
          </p:cNvPr>
          <p:cNvSpPr/>
          <p:nvPr/>
        </p:nvSpPr>
        <p:spPr>
          <a:xfrm>
            <a:off x="1740208" y="3886575"/>
            <a:ext cx="1292090" cy="732134"/>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C72DF2-0DC2-2696-EBF2-F71D499854F3}"/>
              </a:ext>
            </a:extLst>
          </p:cNvPr>
          <p:cNvSpPr/>
          <p:nvPr/>
        </p:nvSpPr>
        <p:spPr>
          <a:xfrm>
            <a:off x="5695940" y="1498600"/>
            <a:ext cx="1441450" cy="590550"/>
          </a:xfrm>
          <a:prstGeom prst="rect">
            <a:avLst/>
          </a:prstGeom>
          <a:noFill/>
          <a:ln>
            <a:solidFill>
              <a:schemeClr val="bg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E8A9CB8-E3F8-9420-FFE1-DD86AA52FB06}"/>
              </a:ext>
            </a:extLst>
          </p:cNvPr>
          <p:cNvSpPr/>
          <p:nvPr/>
        </p:nvSpPr>
        <p:spPr>
          <a:xfrm>
            <a:off x="5695939" y="2107080"/>
            <a:ext cx="1619253" cy="567723"/>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CD75A9E0-CACD-7E27-065C-06F864362ECF}"/>
              </a:ext>
            </a:extLst>
          </p:cNvPr>
          <p:cNvCxnSpPr>
            <a:cxnSpLocks/>
            <a:stCxn id="8" idx="3"/>
            <a:endCxn id="10" idx="1"/>
          </p:cNvCxnSpPr>
          <p:nvPr/>
        </p:nvCxnSpPr>
        <p:spPr>
          <a:xfrm flipV="1">
            <a:off x="3047999" y="1793875"/>
            <a:ext cx="2647941" cy="1463025"/>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10F0A00-24F7-71D9-2E78-DD79156274B1}"/>
              </a:ext>
            </a:extLst>
          </p:cNvPr>
          <p:cNvCxnSpPr>
            <a:cxnSpLocks/>
            <a:stCxn id="9" idx="3"/>
            <a:endCxn id="11" idx="1"/>
          </p:cNvCxnSpPr>
          <p:nvPr/>
        </p:nvCxnSpPr>
        <p:spPr>
          <a:xfrm flipV="1">
            <a:off x="3032298" y="2390942"/>
            <a:ext cx="2663641" cy="1861700"/>
          </a:xfrm>
          <a:prstGeom prst="straightConnector1">
            <a:avLst/>
          </a:prstGeom>
          <a:ln w="28575">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BE1EFA4A-486A-005E-04B3-05473B560342}"/>
              </a:ext>
            </a:extLst>
          </p:cNvPr>
          <p:cNvSpPr/>
          <p:nvPr/>
        </p:nvSpPr>
        <p:spPr>
          <a:xfrm>
            <a:off x="5682679" y="2708087"/>
            <a:ext cx="2775103" cy="567723"/>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A4F1E13-0F41-DCC2-9323-9CEB5342F414}"/>
              </a:ext>
            </a:extLst>
          </p:cNvPr>
          <p:cNvSpPr txBox="1"/>
          <p:nvPr/>
        </p:nvSpPr>
        <p:spPr>
          <a:xfrm>
            <a:off x="5705999" y="5926372"/>
            <a:ext cx="2318263" cy="338554"/>
          </a:xfrm>
          <a:prstGeom prst="rect">
            <a:avLst/>
          </a:prstGeom>
          <a:noFill/>
        </p:spPr>
        <p:txBody>
          <a:bodyPr wrap="none" rtlCol="0">
            <a:spAutoFit/>
          </a:bodyPr>
          <a:lstStyle/>
          <a:p>
            <a:r>
              <a:rPr lang="en-US" sz="1600" dirty="0"/>
              <a:t>Transformed by </a:t>
            </a:r>
            <a:r>
              <a:rPr lang="en-US" sz="1600" b="1" dirty="0"/>
              <a:t>MERIT</a:t>
            </a:r>
            <a:endParaRPr lang="en-US" sz="1600" dirty="0"/>
          </a:p>
        </p:txBody>
      </p:sp>
      <p:sp>
        <p:nvSpPr>
          <p:cNvPr id="17" name="Rectangle 16">
            <a:extLst>
              <a:ext uri="{FF2B5EF4-FFF2-40B4-BE49-F238E27FC236}">
                <a16:creationId xmlns:a16="http://schemas.microsoft.com/office/drawing/2014/main" id="{B85F8D27-48CA-F8E1-5CC3-95B062770155}"/>
              </a:ext>
            </a:extLst>
          </p:cNvPr>
          <p:cNvSpPr/>
          <p:nvPr/>
        </p:nvSpPr>
        <p:spPr>
          <a:xfrm>
            <a:off x="1739216" y="2892650"/>
            <a:ext cx="1308783" cy="248296"/>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B00D7CF-C84B-C932-BFE0-F911FAEA8A1D}"/>
              </a:ext>
            </a:extLst>
          </p:cNvPr>
          <p:cNvSpPr/>
          <p:nvPr/>
        </p:nvSpPr>
        <p:spPr>
          <a:xfrm>
            <a:off x="1740208" y="3876869"/>
            <a:ext cx="1302432" cy="248296"/>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041C6176-A131-93EE-1189-2FE621159F97}"/>
              </a:ext>
            </a:extLst>
          </p:cNvPr>
          <p:cNvCxnSpPr>
            <a:cxnSpLocks/>
            <a:stCxn id="17" idx="3"/>
            <a:endCxn id="20" idx="1"/>
          </p:cNvCxnSpPr>
          <p:nvPr/>
        </p:nvCxnSpPr>
        <p:spPr>
          <a:xfrm>
            <a:off x="3047999" y="3016798"/>
            <a:ext cx="2863101" cy="1603406"/>
          </a:xfrm>
          <a:prstGeom prst="straightConnector1">
            <a:avLst/>
          </a:prstGeom>
          <a:ln w="28575">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199CA8AF-CF92-B589-8CF5-4FE66424F257}"/>
              </a:ext>
            </a:extLst>
          </p:cNvPr>
          <p:cNvSpPr/>
          <p:nvPr/>
        </p:nvSpPr>
        <p:spPr>
          <a:xfrm>
            <a:off x="5911100" y="4505904"/>
            <a:ext cx="2103120" cy="228600"/>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C53F8E35-D68E-3BC6-2A8E-FB1EDAD6FC9F}"/>
              </a:ext>
            </a:extLst>
          </p:cNvPr>
          <p:cNvCxnSpPr>
            <a:cxnSpLocks/>
            <a:stCxn id="18" idx="3"/>
            <a:endCxn id="20" idx="1"/>
          </p:cNvCxnSpPr>
          <p:nvPr/>
        </p:nvCxnSpPr>
        <p:spPr>
          <a:xfrm>
            <a:off x="3042640" y="4001017"/>
            <a:ext cx="2868460" cy="619187"/>
          </a:xfrm>
          <a:prstGeom prst="straightConnector1">
            <a:avLst/>
          </a:prstGeom>
          <a:ln w="28575">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30ACA09-347C-32E7-225C-4C07FA9D0031}"/>
              </a:ext>
            </a:extLst>
          </p:cNvPr>
          <p:cNvSpPr txBox="1"/>
          <p:nvPr/>
        </p:nvSpPr>
        <p:spPr>
          <a:xfrm>
            <a:off x="4764762" y="3773371"/>
            <a:ext cx="622286" cy="307777"/>
          </a:xfrm>
          <a:prstGeom prst="rect">
            <a:avLst/>
          </a:prstGeom>
          <a:noFill/>
        </p:spPr>
        <p:txBody>
          <a:bodyPr wrap="none" rtlCol="0">
            <a:spAutoFit/>
          </a:bodyPr>
          <a:lstStyle/>
          <a:p>
            <a:r>
              <a:rPr lang="en-US"/>
              <a:t>Meld!</a:t>
            </a:r>
          </a:p>
        </p:txBody>
      </p:sp>
      <p:sp>
        <p:nvSpPr>
          <p:cNvPr id="23" name="Rectangle 22">
            <a:extLst>
              <a:ext uri="{FF2B5EF4-FFF2-40B4-BE49-F238E27FC236}">
                <a16:creationId xmlns:a16="http://schemas.microsoft.com/office/drawing/2014/main" id="{6A7607A9-FD1E-3DD6-17E1-75FED328B1B6}"/>
              </a:ext>
            </a:extLst>
          </p:cNvPr>
          <p:cNvSpPr/>
          <p:nvPr/>
        </p:nvSpPr>
        <p:spPr>
          <a:xfrm>
            <a:off x="1745567" y="3144409"/>
            <a:ext cx="1308782" cy="219502"/>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A379BF1-3054-23AB-BC6B-02D9314241D9}"/>
              </a:ext>
            </a:extLst>
          </p:cNvPr>
          <p:cNvSpPr/>
          <p:nvPr/>
        </p:nvSpPr>
        <p:spPr>
          <a:xfrm>
            <a:off x="1746558" y="4144948"/>
            <a:ext cx="1279390" cy="219502"/>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a:extLst>
              <a:ext uri="{FF2B5EF4-FFF2-40B4-BE49-F238E27FC236}">
                <a16:creationId xmlns:a16="http://schemas.microsoft.com/office/drawing/2014/main" id="{48C5B377-6A0B-6982-B452-9DCA1539E22D}"/>
              </a:ext>
            </a:extLst>
          </p:cNvPr>
          <p:cNvCxnSpPr>
            <a:cxnSpLocks/>
            <a:stCxn id="23" idx="3"/>
            <a:endCxn id="26" idx="1"/>
          </p:cNvCxnSpPr>
          <p:nvPr/>
        </p:nvCxnSpPr>
        <p:spPr>
          <a:xfrm>
            <a:off x="3054349" y="3254160"/>
            <a:ext cx="2856751" cy="1588019"/>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9CD35C89-A54F-0752-1942-B9D38DAE8E7E}"/>
              </a:ext>
            </a:extLst>
          </p:cNvPr>
          <p:cNvSpPr/>
          <p:nvPr/>
        </p:nvSpPr>
        <p:spPr>
          <a:xfrm>
            <a:off x="5911100" y="4732451"/>
            <a:ext cx="2103120" cy="219456"/>
          </a:xfrm>
          <a:prstGeom prst="rect">
            <a:avLst/>
          </a:prstGeom>
          <a:noFill/>
          <a:ln>
            <a:solidFill>
              <a:schemeClr val="bg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a:extLst>
              <a:ext uri="{FF2B5EF4-FFF2-40B4-BE49-F238E27FC236}">
                <a16:creationId xmlns:a16="http://schemas.microsoft.com/office/drawing/2014/main" id="{D15BD879-27E5-263B-66DB-EE5EA39AC54F}"/>
              </a:ext>
            </a:extLst>
          </p:cNvPr>
          <p:cNvCxnSpPr>
            <a:cxnSpLocks/>
            <a:stCxn id="9" idx="3"/>
            <a:endCxn id="26" idx="1"/>
          </p:cNvCxnSpPr>
          <p:nvPr/>
        </p:nvCxnSpPr>
        <p:spPr>
          <a:xfrm>
            <a:off x="3032298" y="4252642"/>
            <a:ext cx="2878802" cy="589537"/>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5917D5D6-D9E9-A2E2-EF18-8704EE5F9216}"/>
              </a:ext>
            </a:extLst>
          </p:cNvPr>
          <p:cNvSpPr/>
          <p:nvPr/>
        </p:nvSpPr>
        <p:spPr>
          <a:xfrm>
            <a:off x="5911101" y="4946891"/>
            <a:ext cx="2103119" cy="219456"/>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1679E3C-D84F-61A2-5B11-889B72CDE772}"/>
              </a:ext>
            </a:extLst>
          </p:cNvPr>
          <p:cNvSpPr/>
          <p:nvPr/>
        </p:nvSpPr>
        <p:spPr>
          <a:xfrm>
            <a:off x="5911101" y="5161297"/>
            <a:ext cx="1485899" cy="566403"/>
          </a:xfrm>
          <a:prstGeom prst="rect">
            <a:avLst/>
          </a:prstGeom>
          <a:no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05DD9509-A93F-B3D2-A7C8-7E08417A555C}"/>
              </a:ext>
            </a:extLst>
          </p:cNvPr>
          <p:cNvSpPr txBox="1"/>
          <p:nvPr/>
        </p:nvSpPr>
        <p:spPr>
          <a:xfrm>
            <a:off x="8656108" y="2016042"/>
            <a:ext cx="1513954" cy="369332"/>
          </a:xfrm>
          <a:prstGeom prst="rect">
            <a:avLst/>
          </a:prstGeom>
          <a:noFill/>
        </p:spPr>
        <p:txBody>
          <a:bodyPr wrap="square">
            <a:spAutoFit/>
          </a:bodyPr>
          <a:lstStyle/>
          <a:p>
            <a:r>
              <a:rPr lang="en-US" sz="1800" b="1" dirty="0">
                <a:solidFill>
                  <a:schemeClr val="tx1"/>
                </a:solidFill>
                <a:highlight>
                  <a:srgbClr val="FF993E"/>
                </a:highlight>
              </a:rPr>
              <a:t>6</a:t>
            </a:r>
            <a:r>
              <a:rPr lang="en-US" dirty="0"/>
              <a:t> </a:t>
            </a:r>
            <a:r>
              <a:rPr lang="en-US" sz="1600" dirty="0"/>
              <a:t>instructions</a:t>
            </a:r>
            <a:endParaRPr lang="en-US" dirty="0"/>
          </a:p>
        </p:txBody>
      </p:sp>
      <p:sp>
        <p:nvSpPr>
          <p:cNvPr id="31" name="TextBox 30">
            <a:extLst>
              <a:ext uri="{FF2B5EF4-FFF2-40B4-BE49-F238E27FC236}">
                <a16:creationId xmlns:a16="http://schemas.microsoft.com/office/drawing/2014/main" id="{A6793D16-4EB3-2A07-6E3D-32D67B3CFD49}"/>
              </a:ext>
            </a:extLst>
          </p:cNvPr>
          <p:cNvSpPr txBox="1"/>
          <p:nvPr/>
        </p:nvSpPr>
        <p:spPr>
          <a:xfrm>
            <a:off x="8190950" y="4582575"/>
            <a:ext cx="1945759" cy="338554"/>
          </a:xfrm>
          <a:prstGeom prst="rect">
            <a:avLst/>
          </a:prstGeom>
          <a:noFill/>
        </p:spPr>
        <p:txBody>
          <a:bodyPr wrap="square">
            <a:spAutoFit/>
          </a:bodyPr>
          <a:lstStyle/>
          <a:p>
            <a:r>
              <a:rPr lang="en-US" sz="1600" dirty="0">
                <a:solidFill>
                  <a:schemeClr val="bg1">
                    <a:lumMod val="50000"/>
                  </a:schemeClr>
                </a:solidFill>
              </a:rPr>
              <a:t>3 selects (same)</a:t>
            </a:r>
          </a:p>
        </p:txBody>
      </p:sp>
      <p:sp>
        <p:nvSpPr>
          <p:cNvPr id="33" name="TextBox 32">
            <a:extLst>
              <a:ext uri="{FF2B5EF4-FFF2-40B4-BE49-F238E27FC236}">
                <a16:creationId xmlns:a16="http://schemas.microsoft.com/office/drawing/2014/main" id="{FAD76D89-254F-05FD-7E7E-FAB1E4F37ACC}"/>
              </a:ext>
            </a:extLst>
          </p:cNvPr>
          <p:cNvSpPr txBox="1"/>
          <p:nvPr/>
        </p:nvSpPr>
        <p:spPr>
          <a:xfrm>
            <a:off x="467280" y="952856"/>
            <a:ext cx="4873978" cy="830997"/>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600" b="1" dirty="0"/>
              <a:t>Observation</a:t>
            </a:r>
            <a:r>
              <a:rPr lang="en-US" sz="1600" dirty="0"/>
              <a:t>:  divergent control-flow paths perform structurally </a:t>
            </a:r>
            <a:r>
              <a:rPr lang="en-US" sz="1600" b="1" dirty="0"/>
              <a:t>similar operations</a:t>
            </a:r>
            <a:r>
              <a:rPr lang="en-US" sz="1600" dirty="0"/>
              <a:t>, differing primarily in their operands.</a:t>
            </a:r>
          </a:p>
        </p:txBody>
      </p:sp>
      <p:grpSp>
        <p:nvGrpSpPr>
          <p:cNvPr id="34" name="Group 33">
            <a:extLst>
              <a:ext uri="{FF2B5EF4-FFF2-40B4-BE49-F238E27FC236}">
                <a16:creationId xmlns:a16="http://schemas.microsoft.com/office/drawing/2014/main" id="{F12202A3-6EDE-5DBB-35F3-3515A4FE9B8D}"/>
              </a:ext>
            </a:extLst>
          </p:cNvPr>
          <p:cNvGrpSpPr/>
          <p:nvPr/>
        </p:nvGrpSpPr>
        <p:grpSpPr>
          <a:xfrm>
            <a:off x="190897" y="2921269"/>
            <a:ext cx="1467728" cy="1666495"/>
            <a:chOff x="-91827" y="2881022"/>
            <a:chExt cx="1467728" cy="1666495"/>
          </a:xfrm>
        </p:grpSpPr>
        <p:sp>
          <p:nvSpPr>
            <p:cNvPr id="35" name="Left Brace 34">
              <a:extLst>
                <a:ext uri="{FF2B5EF4-FFF2-40B4-BE49-F238E27FC236}">
                  <a16:creationId xmlns:a16="http://schemas.microsoft.com/office/drawing/2014/main" id="{E928A60C-4304-F16F-7A47-04CA6CDFE95F}"/>
                </a:ext>
              </a:extLst>
            </p:cNvPr>
            <p:cNvSpPr/>
            <p:nvPr/>
          </p:nvSpPr>
          <p:spPr>
            <a:xfrm>
              <a:off x="1082180" y="2881022"/>
              <a:ext cx="283478" cy="693216"/>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36" name="Left Brace 35">
              <a:extLst>
                <a:ext uri="{FF2B5EF4-FFF2-40B4-BE49-F238E27FC236}">
                  <a16:creationId xmlns:a16="http://schemas.microsoft.com/office/drawing/2014/main" id="{51BF2C44-DF3C-18C5-BE00-D075F20096D3}"/>
                </a:ext>
              </a:extLst>
            </p:cNvPr>
            <p:cNvSpPr/>
            <p:nvPr/>
          </p:nvSpPr>
          <p:spPr>
            <a:xfrm>
              <a:off x="1092423" y="3854301"/>
              <a:ext cx="283478" cy="693216"/>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dirty="0"/>
            </a:p>
          </p:txBody>
        </p:sp>
        <p:sp>
          <p:nvSpPr>
            <p:cNvPr id="37" name="TextBox 36">
              <a:extLst>
                <a:ext uri="{FF2B5EF4-FFF2-40B4-BE49-F238E27FC236}">
                  <a16:creationId xmlns:a16="http://schemas.microsoft.com/office/drawing/2014/main" id="{6A1D0E23-CC1D-6222-2BC9-0C7BA0C63DD4}"/>
                </a:ext>
              </a:extLst>
            </p:cNvPr>
            <p:cNvSpPr txBox="1"/>
            <p:nvPr/>
          </p:nvSpPr>
          <p:spPr>
            <a:xfrm>
              <a:off x="-91827" y="3490579"/>
              <a:ext cx="1435188" cy="646331"/>
            </a:xfrm>
            <a:prstGeom prst="rect">
              <a:avLst/>
            </a:prstGeom>
            <a:noFill/>
          </p:spPr>
          <p:txBody>
            <a:bodyPr wrap="square" rtlCol="0">
              <a:spAutoFit/>
            </a:bodyPr>
            <a:lstStyle/>
            <a:p>
              <a:r>
                <a:rPr lang="en-US" dirty="0"/>
                <a:t>Structurally similar</a:t>
              </a:r>
            </a:p>
          </p:txBody>
        </p:sp>
      </p:grpSp>
      <p:sp>
        <p:nvSpPr>
          <p:cNvPr id="55" name="TextBox 54">
            <a:extLst>
              <a:ext uri="{FF2B5EF4-FFF2-40B4-BE49-F238E27FC236}">
                <a16:creationId xmlns:a16="http://schemas.microsoft.com/office/drawing/2014/main" id="{4F76C8C3-BDBF-8A00-0A9B-B846F4E96E14}"/>
              </a:ext>
            </a:extLst>
          </p:cNvPr>
          <p:cNvSpPr txBox="1"/>
          <p:nvPr/>
        </p:nvSpPr>
        <p:spPr>
          <a:xfrm>
            <a:off x="8672825" y="2929323"/>
            <a:ext cx="1513954" cy="338554"/>
          </a:xfrm>
          <a:prstGeom prst="rect">
            <a:avLst/>
          </a:prstGeom>
          <a:noFill/>
        </p:spPr>
        <p:txBody>
          <a:bodyPr wrap="square">
            <a:spAutoFit/>
          </a:bodyPr>
          <a:lstStyle/>
          <a:p>
            <a:r>
              <a:rPr lang="en-US" sz="1600" dirty="0">
                <a:solidFill>
                  <a:schemeClr val="bg1">
                    <a:lumMod val="50000"/>
                  </a:schemeClr>
                </a:solidFill>
              </a:rPr>
              <a:t>3 selects</a:t>
            </a:r>
          </a:p>
        </p:txBody>
      </p:sp>
      <p:sp>
        <p:nvSpPr>
          <p:cNvPr id="56" name="TextBox 55">
            <a:extLst>
              <a:ext uri="{FF2B5EF4-FFF2-40B4-BE49-F238E27FC236}">
                <a16:creationId xmlns:a16="http://schemas.microsoft.com/office/drawing/2014/main" id="{DBC15882-30B9-7BB2-B506-0BAA5BA5BE25}"/>
              </a:ext>
            </a:extLst>
          </p:cNvPr>
          <p:cNvSpPr txBox="1"/>
          <p:nvPr/>
        </p:nvSpPr>
        <p:spPr>
          <a:xfrm>
            <a:off x="8190951" y="5291400"/>
            <a:ext cx="1513954" cy="369332"/>
          </a:xfrm>
          <a:prstGeom prst="rect">
            <a:avLst/>
          </a:prstGeom>
          <a:noFill/>
        </p:spPr>
        <p:txBody>
          <a:bodyPr wrap="square">
            <a:spAutoFit/>
          </a:bodyPr>
          <a:lstStyle/>
          <a:p>
            <a:r>
              <a:rPr lang="en-US" sz="1800" b="1" dirty="0">
                <a:solidFill>
                  <a:schemeClr val="tx1"/>
                </a:solidFill>
                <a:highlight>
                  <a:srgbClr val="00FF00"/>
                </a:highlight>
              </a:rPr>
              <a:t>3</a:t>
            </a:r>
            <a:r>
              <a:rPr lang="en-US" dirty="0"/>
              <a:t> </a:t>
            </a:r>
            <a:r>
              <a:rPr lang="en-US" sz="1600" dirty="0"/>
              <a:t>instructions</a:t>
            </a:r>
            <a:endParaRPr lang="en-US" dirty="0"/>
          </a:p>
        </p:txBody>
      </p:sp>
    </p:spTree>
    <p:extLst>
      <p:ext uri="{BB962C8B-B14F-4D97-AF65-F5344CB8AC3E}">
        <p14:creationId xmlns:p14="http://schemas.microsoft.com/office/powerpoint/2010/main" val="202758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3" presetClass="exit" presetSubtype="10" fill="hold" grpId="1" nodeType="withEffect">
                                  <p:stCondLst>
                                    <p:cond delay="0"/>
                                  </p:stCondLst>
                                  <p:childTnLst>
                                    <p:animEffect transition="out" filter="blinds(horizontal)">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par>
                                <p:cTn id="36" presetID="3" presetClass="exit" presetSubtype="10" fill="hold" nodeType="withEffect">
                                  <p:stCondLst>
                                    <p:cond delay="0"/>
                                  </p:stCondLst>
                                  <p:childTnLst>
                                    <p:animEffect transition="out" filter="blinds(horizontal)">
                                      <p:cBhvr>
                                        <p:cTn id="37" dur="500"/>
                                        <p:tgtEl>
                                          <p:spTgt spid="12"/>
                                        </p:tgtEl>
                                      </p:cBhvr>
                                    </p:animEffect>
                                    <p:set>
                                      <p:cBhvr>
                                        <p:cTn id="38" dur="1" fill="hold">
                                          <p:stCondLst>
                                            <p:cond delay="499"/>
                                          </p:stCondLst>
                                        </p:cTn>
                                        <p:tgtEl>
                                          <p:spTgt spid="12"/>
                                        </p:tgtEl>
                                        <p:attrNameLst>
                                          <p:attrName>style.visibility</p:attrName>
                                        </p:attrNameLst>
                                      </p:cBhvr>
                                      <p:to>
                                        <p:strVal val="hidden"/>
                                      </p:to>
                                    </p:set>
                                  </p:childTnLst>
                                </p:cTn>
                              </p:par>
                              <p:par>
                                <p:cTn id="39" presetID="3" presetClass="exit" presetSubtype="10" fill="hold" grpId="1" nodeType="withEffect">
                                  <p:stCondLst>
                                    <p:cond delay="0"/>
                                  </p:stCondLst>
                                  <p:childTnLst>
                                    <p:animEffect transition="out" filter="blinds(horizontal)">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childTnLst>
                                </p:cTn>
                              </p:par>
                              <p:par>
                                <p:cTn id="50" presetID="3" presetClass="exit" presetSubtype="10" fill="hold" grpId="1" nodeType="withEffect">
                                  <p:stCondLst>
                                    <p:cond delay="0"/>
                                  </p:stCondLst>
                                  <p:childTnLst>
                                    <p:animEffect transition="out" filter="blinds(horizontal)">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par>
                                <p:cTn id="53" presetID="3" presetClass="exit" presetSubtype="10" fill="hold" nodeType="withEffect">
                                  <p:stCondLst>
                                    <p:cond delay="0"/>
                                  </p:stCondLst>
                                  <p:childTnLst>
                                    <p:animEffect transition="out" filter="blinds(horizontal)">
                                      <p:cBhvr>
                                        <p:cTn id="54" dur="500"/>
                                        <p:tgtEl>
                                          <p:spTgt spid="13"/>
                                        </p:tgtEl>
                                      </p:cBhvr>
                                    </p:animEffect>
                                    <p:set>
                                      <p:cBhvr>
                                        <p:cTn id="55" dur="1" fill="hold">
                                          <p:stCondLst>
                                            <p:cond delay="499"/>
                                          </p:stCondLst>
                                        </p:cTn>
                                        <p:tgtEl>
                                          <p:spTgt spid="13"/>
                                        </p:tgtEl>
                                        <p:attrNameLst>
                                          <p:attrName>style.visibility</p:attrName>
                                        </p:attrNameLst>
                                      </p:cBhvr>
                                      <p:to>
                                        <p:strVal val="hidden"/>
                                      </p:to>
                                    </p:set>
                                  </p:childTnLst>
                                </p:cTn>
                              </p:par>
                              <p:par>
                                <p:cTn id="56" presetID="3" presetClass="exit" presetSubtype="10" fill="hold" grpId="1" nodeType="withEffect">
                                  <p:stCondLst>
                                    <p:cond delay="0"/>
                                  </p:stCondLst>
                                  <p:childTnLst>
                                    <p:animEffect transition="out" filter="blinds(horizontal)">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1" presetClass="entr" presetSubtype="0" fill="hold" grpId="0" nodeType="withEffect">
                                  <p:stCondLst>
                                    <p:cond delay="0"/>
                                  </p:stCondLst>
                                  <p:childTnLst>
                                    <p:set>
                                      <p:cBhvr>
                                        <p:cTn id="60" dur="1" fill="hold">
                                          <p:stCondLst>
                                            <p:cond delay="0"/>
                                          </p:stCondLst>
                                        </p:cTn>
                                        <p:tgtEl>
                                          <p:spTgt spid="5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par>
                                <p:cTn id="67" presetID="3" presetClass="exit" presetSubtype="10" fill="hold" grpId="1" nodeType="withEffect">
                                  <p:stCondLst>
                                    <p:cond delay="0"/>
                                  </p:stCondLst>
                                  <p:childTnLst>
                                    <p:animEffect transition="out" filter="blinds(horizontal)">
                                      <p:cBhvr>
                                        <p:cTn id="68" dur="500"/>
                                        <p:tgtEl>
                                          <p:spTgt spid="14"/>
                                        </p:tgtEl>
                                      </p:cBhvr>
                                    </p:animEffect>
                                    <p:set>
                                      <p:cBhvr>
                                        <p:cTn id="69" dur="1" fill="hold">
                                          <p:stCondLst>
                                            <p:cond delay="499"/>
                                          </p:stCondLst>
                                        </p:cTn>
                                        <p:tgtEl>
                                          <p:spTgt spid="14"/>
                                        </p:tgtEl>
                                        <p:attrNameLst>
                                          <p:attrName>style.visibility</p:attrName>
                                        </p:attrNameLst>
                                      </p:cBhvr>
                                      <p:to>
                                        <p:strVal val="hidden"/>
                                      </p:to>
                                    </p:set>
                                  </p:childTnLst>
                                </p:cTn>
                              </p:par>
                              <p:par>
                                <p:cTn id="70" presetID="1" presetClass="entr" presetSubtype="0" fill="hold" nodeType="withEffect">
                                  <p:stCondLst>
                                    <p:cond delay="0"/>
                                  </p:stCondLst>
                                  <p:childTnLst>
                                    <p:set>
                                      <p:cBhvr>
                                        <p:cTn id="71" dur="1" fill="hold">
                                          <p:stCondLst>
                                            <p:cond delay="0"/>
                                          </p:stCondLst>
                                        </p:cTn>
                                        <p:tgtEl>
                                          <p:spTgt spid="50"/>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21"/>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19"/>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17"/>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20"/>
                                        </p:tgtEl>
                                        <p:attrNameLst>
                                          <p:attrName>style.visibility</p:attrName>
                                        </p:attrNameLst>
                                      </p:cBhvr>
                                      <p:to>
                                        <p:strVal val="visible"/>
                                      </p:to>
                                    </p:set>
                                  </p:childTnLst>
                                </p:cTn>
                              </p:par>
                              <p:par>
                                <p:cTn id="82" presetID="1" presetClass="entr" presetSubtype="0" fill="hold" grpId="1" nodeType="withEffect">
                                  <p:stCondLst>
                                    <p:cond delay="0"/>
                                  </p:stCondLst>
                                  <p:childTnLst>
                                    <p:set>
                                      <p:cBhvr>
                                        <p:cTn id="83" dur="1" fill="hold">
                                          <p:stCondLst>
                                            <p:cond delay="0"/>
                                          </p:stCondLst>
                                        </p:cTn>
                                        <p:tgtEl>
                                          <p:spTgt spid="18"/>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22"/>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23"/>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24"/>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27"/>
                                        </p:tgtEl>
                                        <p:attrNameLst>
                                          <p:attrName>style.visibility</p:attrName>
                                        </p:attrNameLst>
                                      </p:cBhvr>
                                      <p:to>
                                        <p:strVal val="visible"/>
                                      </p:to>
                                    </p:set>
                                  </p:childTnLst>
                                </p:cTn>
                              </p:par>
                              <p:par>
                                <p:cTn id="94" presetID="1" presetClass="entr" presetSubtype="0" fill="hold" nodeType="withEffect">
                                  <p:stCondLst>
                                    <p:cond delay="0"/>
                                  </p:stCondLst>
                                  <p:childTnLst>
                                    <p:set>
                                      <p:cBhvr>
                                        <p:cTn id="95" dur="1" fill="hold">
                                          <p:stCondLst>
                                            <p:cond delay="0"/>
                                          </p:stCondLst>
                                        </p:cTn>
                                        <p:tgtEl>
                                          <p:spTgt spid="25"/>
                                        </p:tgtEl>
                                        <p:attrNameLst>
                                          <p:attrName>style.visibility</p:attrName>
                                        </p:attrNameLst>
                                      </p:cBhvr>
                                      <p:to>
                                        <p:strVal val="visible"/>
                                      </p:to>
                                    </p:set>
                                  </p:childTnLst>
                                </p:cTn>
                              </p:par>
                              <p:par>
                                <p:cTn id="96" presetID="1" presetClass="entr" presetSubtype="0" fill="hold" grpId="0" nodeType="withEffect">
                                  <p:stCondLst>
                                    <p:cond delay="0"/>
                                  </p:stCondLst>
                                  <p:childTnLst>
                                    <p:set>
                                      <p:cBhvr>
                                        <p:cTn id="97" dur="1" fill="hold">
                                          <p:stCondLst>
                                            <p:cond delay="0"/>
                                          </p:stCondLst>
                                        </p:cTn>
                                        <p:tgtEl>
                                          <p:spTgt spid="26"/>
                                        </p:tgtEl>
                                        <p:attrNameLst>
                                          <p:attrName>style.visibility</p:attrName>
                                        </p:attrNameLst>
                                      </p:cBhvr>
                                      <p:to>
                                        <p:strVal val="visible"/>
                                      </p:to>
                                    </p:set>
                                  </p:childTnLst>
                                </p:cTn>
                              </p:par>
                              <p:par>
                                <p:cTn id="98" presetID="3" presetClass="exit" presetSubtype="10" fill="hold" nodeType="withEffect">
                                  <p:stCondLst>
                                    <p:cond delay="0"/>
                                  </p:stCondLst>
                                  <p:childTnLst>
                                    <p:animEffect transition="out" filter="blinds(horizontal)">
                                      <p:cBhvr>
                                        <p:cTn id="99" dur="500"/>
                                        <p:tgtEl>
                                          <p:spTgt spid="19"/>
                                        </p:tgtEl>
                                      </p:cBhvr>
                                    </p:animEffect>
                                    <p:set>
                                      <p:cBhvr>
                                        <p:cTn id="100" dur="1" fill="hold">
                                          <p:stCondLst>
                                            <p:cond delay="499"/>
                                          </p:stCondLst>
                                        </p:cTn>
                                        <p:tgtEl>
                                          <p:spTgt spid="19"/>
                                        </p:tgtEl>
                                        <p:attrNameLst>
                                          <p:attrName>style.visibility</p:attrName>
                                        </p:attrNameLst>
                                      </p:cBhvr>
                                      <p:to>
                                        <p:strVal val="hidden"/>
                                      </p:to>
                                    </p:set>
                                  </p:childTnLst>
                                </p:cTn>
                              </p:par>
                              <p:par>
                                <p:cTn id="101" presetID="3" presetClass="exit" presetSubtype="10" fill="hold" nodeType="withEffect">
                                  <p:stCondLst>
                                    <p:cond delay="0"/>
                                  </p:stCondLst>
                                  <p:childTnLst>
                                    <p:animEffect transition="out" filter="blinds(horizontal)">
                                      <p:cBhvr>
                                        <p:cTn id="102" dur="500"/>
                                        <p:tgtEl>
                                          <p:spTgt spid="21"/>
                                        </p:tgtEl>
                                      </p:cBhvr>
                                    </p:animEffect>
                                    <p:set>
                                      <p:cBhvr>
                                        <p:cTn id="103" dur="1" fill="hold">
                                          <p:stCondLst>
                                            <p:cond delay="499"/>
                                          </p:stCondLst>
                                        </p:cTn>
                                        <p:tgtEl>
                                          <p:spTgt spid="21"/>
                                        </p:tgtEl>
                                        <p:attrNameLst>
                                          <p:attrName>style.visibility</p:attrName>
                                        </p:attrNameLst>
                                      </p:cBhvr>
                                      <p:to>
                                        <p:strVal val="hidden"/>
                                      </p:to>
                                    </p:set>
                                  </p:childTnLst>
                                </p:cTn>
                              </p:par>
                              <p:par>
                                <p:cTn id="104" presetID="3" presetClass="exit" presetSubtype="10" fill="hold" grpId="1" nodeType="withEffect">
                                  <p:stCondLst>
                                    <p:cond delay="0"/>
                                  </p:stCondLst>
                                  <p:childTnLst>
                                    <p:animEffect transition="out" filter="blinds(horizontal)">
                                      <p:cBhvr>
                                        <p:cTn id="105" dur="500"/>
                                        <p:tgtEl>
                                          <p:spTgt spid="17"/>
                                        </p:tgtEl>
                                      </p:cBhvr>
                                    </p:animEffect>
                                    <p:set>
                                      <p:cBhvr>
                                        <p:cTn id="106" dur="1" fill="hold">
                                          <p:stCondLst>
                                            <p:cond delay="499"/>
                                          </p:stCondLst>
                                        </p:cTn>
                                        <p:tgtEl>
                                          <p:spTgt spid="17"/>
                                        </p:tgtEl>
                                        <p:attrNameLst>
                                          <p:attrName>style.visibility</p:attrName>
                                        </p:attrNameLst>
                                      </p:cBhvr>
                                      <p:to>
                                        <p:strVal val="hidden"/>
                                      </p:to>
                                    </p:set>
                                  </p:childTnLst>
                                </p:cTn>
                              </p:par>
                              <p:par>
                                <p:cTn id="107" presetID="3" presetClass="exit" presetSubtype="10" fill="hold" grpId="0" nodeType="withEffect">
                                  <p:stCondLst>
                                    <p:cond delay="0"/>
                                  </p:stCondLst>
                                  <p:childTnLst>
                                    <p:animEffect transition="out" filter="blinds(horizontal)">
                                      <p:cBhvr>
                                        <p:cTn id="108" dur="500"/>
                                        <p:tgtEl>
                                          <p:spTgt spid="18"/>
                                        </p:tgtEl>
                                      </p:cBhvr>
                                    </p:animEffect>
                                    <p:set>
                                      <p:cBhvr>
                                        <p:cTn id="109" dur="1" fill="hold">
                                          <p:stCondLst>
                                            <p:cond delay="499"/>
                                          </p:stCondLst>
                                        </p:cTn>
                                        <p:tgtEl>
                                          <p:spTgt spid="18"/>
                                        </p:tgtEl>
                                        <p:attrNameLst>
                                          <p:attrName>style.visibility</p:attrName>
                                        </p:attrNameLst>
                                      </p:cBhvr>
                                      <p:to>
                                        <p:strVal val="hidden"/>
                                      </p:to>
                                    </p:set>
                                  </p:childTnLst>
                                </p:cTn>
                              </p:par>
                              <p:par>
                                <p:cTn id="110" presetID="3" presetClass="exit" presetSubtype="10" fill="hold" grpId="1" nodeType="withEffect">
                                  <p:stCondLst>
                                    <p:cond delay="0"/>
                                  </p:stCondLst>
                                  <p:childTnLst>
                                    <p:animEffect transition="out" filter="blinds(horizontal)">
                                      <p:cBhvr>
                                        <p:cTn id="111" dur="500"/>
                                        <p:tgtEl>
                                          <p:spTgt spid="20"/>
                                        </p:tgtEl>
                                      </p:cBhvr>
                                    </p:animEffect>
                                    <p:set>
                                      <p:cBhvr>
                                        <p:cTn id="112" dur="1" fill="hold">
                                          <p:stCondLst>
                                            <p:cond delay="499"/>
                                          </p:stCondLst>
                                        </p:cTn>
                                        <p:tgtEl>
                                          <p:spTgt spid="20"/>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28"/>
                                        </p:tgtEl>
                                        <p:attrNameLst>
                                          <p:attrName>style.visibility</p:attrName>
                                        </p:attrNameLst>
                                      </p:cBhvr>
                                      <p:to>
                                        <p:strVal val="visible"/>
                                      </p:to>
                                    </p:set>
                                  </p:childTnLst>
                                </p:cTn>
                              </p:par>
                              <p:par>
                                <p:cTn id="117" presetID="3" presetClass="exit" presetSubtype="10" fill="hold" grpId="1" nodeType="withEffect">
                                  <p:stCondLst>
                                    <p:cond delay="0"/>
                                  </p:stCondLst>
                                  <p:childTnLst>
                                    <p:animEffect transition="out" filter="blinds(horizontal)">
                                      <p:cBhvr>
                                        <p:cTn id="118" dur="500"/>
                                        <p:tgtEl>
                                          <p:spTgt spid="26"/>
                                        </p:tgtEl>
                                      </p:cBhvr>
                                    </p:animEffect>
                                    <p:set>
                                      <p:cBhvr>
                                        <p:cTn id="119" dur="1" fill="hold">
                                          <p:stCondLst>
                                            <p:cond delay="499"/>
                                          </p:stCondLst>
                                        </p:cTn>
                                        <p:tgtEl>
                                          <p:spTgt spid="26"/>
                                        </p:tgtEl>
                                        <p:attrNameLst>
                                          <p:attrName>style.visibility</p:attrName>
                                        </p:attrNameLst>
                                      </p:cBhvr>
                                      <p:to>
                                        <p:strVal val="hidden"/>
                                      </p:to>
                                    </p:set>
                                  </p:childTnLst>
                                </p:cTn>
                              </p:par>
                              <p:par>
                                <p:cTn id="120" presetID="3" presetClass="exit" presetSubtype="10" fill="hold" nodeType="withEffect">
                                  <p:stCondLst>
                                    <p:cond delay="0"/>
                                  </p:stCondLst>
                                  <p:childTnLst>
                                    <p:animEffect transition="out" filter="blinds(horizontal)">
                                      <p:cBhvr>
                                        <p:cTn id="121" dur="500"/>
                                        <p:tgtEl>
                                          <p:spTgt spid="25"/>
                                        </p:tgtEl>
                                      </p:cBhvr>
                                    </p:animEffect>
                                    <p:set>
                                      <p:cBhvr>
                                        <p:cTn id="122" dur="1" fill="hold">
                                          <p:stCondLst>
                                            <p:cond delay="499"/>
                                          </p:stCondLst>
                                        </p:cTn>
                                        <p:tgtEl>
                                          <p:spTgt spid="25"/>
                                        </p:tgtEl>
                                        <p:attrNameLst>
                                          <p:attrName>style.visibility</p:attrName>
                                        </p:attrNameLst>
                                      </p:cBhvr>
                                      <p:to>
                                        <p:strVal val="hidden"/>
                                      </p:to>
                                    </p:set>
                                  </p:childTnLst>
                                </p:cTn>
                              </p:par>
                              <p:par>
                                <p:cTn id="123" presetID="3" presetClass="exit" presetSubtype="10" fill="hold" nodeType="withEffect">
                                  <p:stCondLst>
                                    <p:cond delay="0"/>
                                  </p:stCondLst>
                                  <p:childTnLst>
                                    <p:animEffect transition="out" filter="blinds(horizontal)">
                                      <p:cBhvr>
                                        <p:cTn id="124" dur="500"/>
                                        <p:tgtEl>
                                          <p:spTgt spid="27"/>
                                        </p:tgtEl>
                                      </p:cBhvr>
                                    </p:animEffect>
                                    <p:set>
                                      <p:cBhvr>
                                        <p:cTn id="125" dur="1" fill="hold">
                                          <p:stCondLst>
                                            <p:cond delay="499"/>
                                          </p:stCondLst>
                                        </p:cTn>
                                        <p:tgtEl>
                                          <p:spTgt spid="27"/>
                                        </p:tgtEl>
                                        <p:attrNameLst>
                                          <p:attrName>style.visibility</p:attrName>
                                        </p:attrNameLst>
                                      </p:cBhvr>
                                      <p:to>
                                        <p:strVal val="hidden"/>
                                      </p:to>
                                    </p:set>
                                  </p:childTnLst>
                                </p:cTn>
                              </p:par>
                              <p:par>
                                <p:cTn id="126" presetID="3" presetClass="exit" presetSubtype="10" fill="hold" grpId="1" nodeType="withEffect">
                                  <p:stCondLst>
                                    <p:cond delay="0"/>
                                  </p:stCondLst>
                                  <p:childTnLst>
                                    <p:animEffect transition="out" filter="blinds(horizontal)">
                                      <p:cBhvr>
                                        <p:cTn id="127" dur="500"/>
                                        <p:tgtEl>
                                          <p:spTgt spid="24"/>
                                        </p:tgtEl>
                                      </p:cBhvr>
                                    </p:animEffect>
                                    <p:set>
                                      <p:cBhvr>
                                        <p:cTn id="128" dur="1" fill="hold">
                                          <p:stCondLst>
                                            <p:cond delay="499"/>
                                          </p:stCondLst>
                                        </p:cTn>
                                        <p:tgtEl>
                                          <p:spTgt spid="24"/>
                                        </p:tgtEl>
                                        <p:attrNameLst>
                                          <p:attrName>style.visibility</p:attrName>
                                        </p:attrNameLst>
                                      </p:cBhvr>
                                      <p:to>
                                        <p:strVal val="hidden"/>
                                      </p:to>
                                    </p:set>
                                  </p:childTnLst>
                                </p:cTn>
                              </p:par>
                              <p:par>
                                <p:cTn id="129" presetID="3" presetClass="exit" presetSubtype="10" fill="hold" grpId="1" nodeType="withEffect">
                                  <p:stCondLst>
                                    <p:cond delay="0"/>
                                  </p:stCondLst>
                                  <p:childTnLst>
                                    <p:animEffect transition="out" filter="blinds(horizontal)">
                                      <p:cBhvr>
                                        <p:cTn id="130" dur="500"/>
                                        <p:tgtEl>
                                          <p:spTgt spid="23"/>
                                        </p:tgtEl>
                                      </p:cBhvr>
                                    </p:animEffect>
                                    <p:set>
                                      <p:cBhvr>
                                        <p:cTn id="131" dur="1" fill="hold">
                                          <p:stCondLst>
                                            <p:cond delay="499"/>
                                          </p:stCondLst>
                                        </p:cTn>
                                        <p:tgtEl>
                                          <p:spTgt spid="23"/>
                                        </p:tgtEl>
                                        <p:attrNameLst>
                                          <p:attrName>style.visibility</p:attrName>
                                        </p:attrNameLst>
                                      </p:cBhvr>
                                      <p:to>
                                        <p:strVal val="hidden"/>
                                      </p:to>
                                    </p:set>
                                  </p:childTnLst>
                                </p:cTn>
                              </p:par>
                            </p:childTnLst>
                          </p:cTn>
                        </p:par>
                      </p:childTnLst>
                    </p:cTn>
                  </p:par>
                  <p:par>
                    <p:cTn id="132" fill="hold">
                      <p:stCondLst>
                        <p:cond delay="indefinite"/>
                      </p:stCondLst>
                      <p:childTnLst>
                        <p:par>
                          <p:cTn id="133" fill="hold">
                            <p:stCondLst>
                              <p:cond delay="0"/>
                            </p:stCondLst>
                            <p:childTnLst>
                              <p:par>
                                <p:cTn id="134" presetID="1" presetClass="entr" presetSubtype="0" fill="hold" grpId="0" nodeType="clickEffect">
                                  <p:stCondLst>
                                    <p:cond delay="0"/>
                                  </p:stCondLst>
                                  <p:childTnLst>
                                    <p:set>
                                      <p:cBhvr>
                                        <p:cTn id="135" dur="1" fill="hold">
                                          <p:stCondLst>
                                            <p:cond delay="0"/>
                                          </p:stCondLst>
                                        </p:cTn>
                                        <p:tgtEl>
                                          <p:spTgt spid="29"/>
                                        </p:tgtEl>
                                        <p:attrNameLst>
                                          <p:attrName>style.visibility</p:attrName>
                                        </p:attrNameLst>
                                      </p:cBhvr>
                                      <p:to>
                                        <p:strVal val="visible"/>
                                      </p:to>
                                    </p:set>
                                  </p:childTnLst>
                                </p:cTn>
                              </p:par>
                              <p:par>
                                <p:cTn id="136" presetID="3" presetClass="exit" presetSubtype="10" fill="hold" grpId="1" nodeType="withEffect">
                                  <p:stCondLst>
                                    <p:cond delay="0"/>
                                  </p:stCondLst>
                                  <p:childTnLst>
                                    <p:animEffect transition="out" filter="blinds(horizontal)">
                                      <p:cBhvr>
                                        <p:cTn id="137" dur="500"/>
                                        <p:tgtEl>
                                          <p:spTgt spid="28"/>
                                        </p:tgtEl>
                                      </p:cBhvr>
                                    </p:animEffect>
                                    <p:set>
                                      <p:cBhvr>
                                        <p:cTn id="138" dur="1" fill="hold">
                                          <p:stCondLst>
                                            <p:cond delay="499"/>
                                          </p:stCondLst>
                                        </p:cTn>
                                        <p:tgtEl>
                                          <p:spTgt spid="28"/>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31"/>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8" grpId="1" animBg="1"/>
      <p:bldP spid="9" grpId="0" animBg="1"/>
      <p:bldP spid="9" grpId="1" animBg="1"/>
      <p:bldP spid="10" grpId="0" animBg="1"/>
      <p:bldP spid="10" grpId="1" animBg="1"/>
      <p:bldP spid="11" grpId="0" animBg="1"/>
      <p:bldP spid="11" grpId="1" animBg="1"/>
      <p:bldP spid="14" grpId="0" animBg="1"/>
      <p:bldP spid="14" grpId="1" animBg="1"/>
      <p:bldP spid="16" grpId="0"/>
      <p:bldP spid="17" grpId="0" animBg="1"/>
      <p:bldP spid="17" grpId="1" animBg="1"/>
      <p:bldP spid="18" grpId="0" animBg="1"/>
      <p:bldP spid="18" grpId="1" animBg="1"/>
      <p:bldP spid="20" grpId="0" animBg="1"/>
      <p:bldP spid="20" grpId="1" animBg="1"/>
      <p:bldP spid="22" grpId="0"/>
      <p:bldP spid="23" grpId="0" animBg="1"/>
      <p:bldP spid="23" grpId="1" animBg="1"/>
      <p:bldP spid="24" grpId="0" animBg="1"/>
      <p:bldP spid="24" grpId="1" animBg="1"/>
      <p:bldP spid="26" grpId="0" animBg="1"/>
      <p:bldP spid="26" grpId="1" animBg="1"/>
      <p:bldP spid="28" grpId="0" animBg="1"/>
      <p:bldP spid="28" grpId="1" animBg="1"/>
      <p:bldP spid="29" grpId="0" animBg="1"/>
      <p:bldP spid="30" grpId="0"/>
      <p:bldP spid="31" grpId="0"/>
      <p:bldP spid="33" grpId="0" animBg="1"/>
      <p:bldP spid="55" grpId="0"/>
      <p:bldP spid="5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1A9AD-0CCB-6499-2ED3-17058DFEA86D}"/>
              </a:ext>
            </a:extLst>
          </p:cNvPr>
          <p:cNvSpPr>
            <a:spLocks noGrp="1"/>
          </p:cNvSpPr>
          <p:nvPr>
            <p:ph type="title"/>
          </p:nvPr>
        </p:nvSpPr>
        <p:spPr/>
        <p:txBody>
          <a:bodyPr>
            <a:normAutofit fontScale="90000"/>
          </a:bodyPr>
          <a:lstStyle/>
          <a:p>
            <a:r>
              <a:rPr lang="en-US" dirty="0"/>
              <a:t>Identifying Similar Instructions</a:t>
            </a:r>
          </a:p>
        </p:txBody>
      </p:sp>
      <p:sp>
        <p:nvSpPr>
          <p:cNvPr id="3" name="Slide Number Placeholder 2">
            <a:extLst>
              <a:ext uri="{FF2B5EF4-FFF2-40B4-BE49-F238E27FC236}">
                <a16:creationId xmlns:a16="http://schemas.microsoft.com/office/drawing/2014/main" id="{A82749CF-B4AE-CA8B-49B3-DB6A071416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4" name="TextBox 3">
            <a:extLst>
              <a:ext uri="{FF2B5EF4-FFF2-40B4-BE49-F238E27FC236}">
                <a16:creationId xmlns:a16="http://schemas.microsoft.com/office/drawing/2014/main" id="{EACCD5E9-FB6C-A303-F63F-82DA7B04DA51}"/>
              </a:ext>
            </a:extLst>
          </p:cNvPr>
          <p:cNvSpPr txBox="1"/>
          <p:nvPr/>
        </p:nvSpPr>
        <p:spPr>
          <a:xfrm>
            <a:off x="1359195" y="1630949"/>
            <a:ext cx="3164133"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dirty="0"/>
              <a:t>A  T  C  G  A  A  C  T  G  G  C  C</a:t>
            </a:r>
          </a:p>
          <a:p>
            <a:r>
              <a:rPr lang="en-US" sz="1600" dirty="0"/>
              <a:t> .   .   |    |    .   |    |   |             |    |</a:t>
            </a:r>
          </a:p>
          <a:p>
            <a:r>
              <a:rPr lang="en-US" sz="1600" dirty="0"/>
              <a:t>T  A  C  G  C  A  C  T   -   -   C  C</a:t>
            </a:r>
          </a:p>
        </p:txBody>
      </p:sp>
      <p:pic>
        <p:nvPicPr>
          <p:cNvPr id="5" name="Picture 4" descr="A colorful dna strand on a black background&#10;&#10;AI-generated content may be incorrect.">
            <a:extLst>
              <a:ext uri="{FF2B5EF4-FFF2-40B4-BE49-F238E27FC236}">
                <a16:creationId xmlns:a16="http://schemas.microsoft.com/office/drawing/2014/main" id="{78EBC742-81A5-6CA0-C143-3F2810C5227B}"/>
              </a:ext>
            </a:extLst>
          </p:cNvPr>
          <p:cNvPicPr>
            <a:picLocks noChangeAspect="1"/>
          </p:cNvPicPr>
          <p:nvPr/>
        </p:nvPicPr>
        <p:blipFill>
          <a:blip r:embed="rId3"/>
          <a:stretch>
            <a:fillRect/>
          </a:stretch>
        </p:blipFill>
        <p:spPr>
          <a:xfrm>
            <a:off x="533373" y="1700309"/>
            <a:ext cx="641877" cy="641877"/>
          </a:xfrm>
          <a:prstGeom prst="rect">
            <a:avLst/>
          </a:prstGeom>
        </p:spPr>
      </p:pic>
      <p:sp>
        <p:nvSpPr>
          <p:cNvPr id="6" name="TextBox 5">
            <a:extLst>
              <a:ext uri="{FF2B5EF4-FFF2-40B4-BE49-F238E27FC236}">
                <a16:creationId xmlns:a16="http://schemas.microsoft.com/office/drawing/2014/main" id="{BAC51DB7-43F8-F753-54F1-8FF44A8598F7}"/>
              </a:ext>
            </a:extLst>
          </p:cNvPr>
          <p:cNvSpPr txBox="1"/>
          <p:nvPr/>
        </p:nvSpPr>
        <p:spPr>
          <a:xfrm>
            <a:off x="968067" y="2578660"/>
            <a:ext cx="3249669" cy="338554"/>
          </a:xfrm>
          <a:prstGeom prst="rect">
            <a:avLst/>
          </a:prstGeom>
          <a:noFill/>
        </p:spPr>
        <p:txBody>
          <a:bodyPr wrap="square" rtlCol="0">
            <a:spAutoFit/>
          </a:bodyPr>
          <a:lstStyle/>
          <a:p>
            <a:r>
              <a:rPr lang="en-US" sz="1600" dirty="0"/>
              <a:t>Smith Waterman Algorithm, 1981</a:t>
            </a:r>
          </a:p>
        </p:txBody>
      </p:sp>
      <p:grpSp>
        <p:nvGrpSpPr>
          <p:cNvPr id="7" name="Group 6">
            <a:extLst>
              <a:ext uri="{FF2B5EF4-FFF2-40B4-BE49-F238E27FC236}">
                <a16:creationId xmlns:a16="http://schemas.microsoft.com/office/drawing/2014/main" id="{44C9875D-2677-7179-C4D1-2F382DAB7929}"/>
              </a:ext>
            </a:extLst>
          </p:cNvPr>
          <p:cNvGrpSpPr/>
          <p:nvPr/>
        </p:nvGrpSpPr>
        <p:grpSpPr>
          <a:xfrm>
            <a:off x="5234880" y="1666474"/>
            <a:ext cx="5524046" cy="1096620"/>
            <a:chOff x="5315331" y="1661616"/>
            <a:chExt cx="5508188" cy="1096620"/>
          </a:xfrm>
        </p:grpSpPr>
        <p:sp>
          <p:nvSpPr>
            <p:cNvPr id="8" name="TextBox 7">
              <a:extLst>
                <a:ext uri="{FF2B5EF4-FFF2-40B4-BE49-F238E27FC236}">
                  <a16:creationId xmlns:a16="http://schemas.microsoft.com/office/drawing/2014/main" id="{4BC8E351-458A-3492-A750-3D264A94F2AF}"/>
                </a:ext>
              </a:extLst>
            </p:cNvPr>
            <p:cNvSpPr txBox="1"/>
            <p:nvPr/>
          </p:nvSpPr>
          <p:spPr>
            <a:xfrm>
              <a:off x="5315331" y="1661616"/>
              <a:ext cx="1125594" cy="369332"/>
            </a:xfrm>
            <a:prstGeom prst="rect">
              <a:avLst/>
            </a:prstGeom>
            <a:noFill/>
          </p:spPr>
          <p:txBody>
            <a:bodyPr wrap="none" rtlCol="0">
              <a:spAutoFit/>
            </a:bodyPr>
            <a:lstStyle/>
            <a:p>
              <a:r>
                <a:rPr lang="en-US" dirty="0"/>
                <a:t>if (%cmp)</a:t>
              </a:r>
            </a:p>
          </p:txBody>
        </p:sp>
        <p:sp>
          <p:nvSpPr>
            <p:cNvPr id="9" name="TextBox 8">
              <a:extLst>
                <a:ext uri="{FF2B5EF4-FFF2-40B4-BE49-F238E27FC236}">
                  <a16:creationId xmlns:a16="http://schemas.microsoft.com/office/drawing/2014/main" id="{104153A3-1DD5-759B-ABB7-902D0BEBD311}"/>
                </a:ext>
              </a:extLst>
            </p:cNvPr>
            <p:cNvSpPr txBox="1"/>
            <p:nvPr/>
          </p:nvSpPr>
          <p:spPr>
            <a:xfrm>
              <a:off x="5548883" y="2361279"/>
              <a:ext cx="598122" cy="369332"/>
            </a:xfrm>
            <a:prstGeom prst="rect">
              <a:avLst/>
            </a:prstGeom>
            <a:noFill/>
          </p:spPr>
          <p:txBody>
            <a:bodyPr wrap="none" rtlCol="0">
              <a:spAutoFit/>
            </a:bodyPr>
            <a:lstStyle/>
            <a:p>
              <a:r>
                <a:rPr lang="en-US" dirty="0"/>
                <a:t>else</a:t>
              </a:r>
            </a:p>
          </p:txBody>
        </p:sp>
        <p:sp>
          <p:nvSpPr>
            <p:cNvPr id="10" name="TextBox 9">
              <a:extLst>
                <a:ext uri="{FF2B5EF4-FFF2-40B4-BE49-F238E27FC236}">
                  <a16:creationId xmlns:a16="http://schemas.microsoft.com/office/drawing/2014/main" id="{9862B36B-3158-2E39-232B-6A98224F9A89}"/>
                </a:ext>
              </a:extLst>
            </p:cNvPr>
            <p:cNvSpPr txBox="1"/>
            <p:nvPr/>
          </p:nvSpPr>
          <p:spPr>
            <a:xfrm>
              <a:off x="6607954" y="1661616"/>
              <a:ext cx="1388742" cy="369332"/>
            </a:xfrm>
            <a:prstGeom prst="rect">
              <a:avLst/>
            </a:prstGeom>
            <a:ln>
              <a:solidFill>
                <a:schemeClr val="accent3">
                  <a:lumMod val="40000"/>
                  <a:lumOff val="60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a:t>add %0, %1</a:t>
              </a:r>
            </a:p>
          </p:txBody>
        </p:sp>
        <p:sp>
          <p:nvSpPr>
            <p:cNvPr id="11" name="TextBox 10">
              <a:extLst>
                <a:ext uri="{FF2B5EF4-FFF2-40B4-BE49-F238E27FC236}">
                  <a16:creationId xmlns:a16="http://schemas.microsoft.com/office/drawing/2014/main" id="{50B05153-8BA3-447C-48D6-2C2E88A46346}"/>
                </a:ext>
              </a:extLst>
            </p:cNvPr>
            <p:cNvSpPr txBox="1"/>
            <p:nvPr/>
          </p:nvSpPr>
          <p:spPr>
            <a:xfrm>
              <a:off x="6550479" y="2363380"/>
              <a:ext cx="1373922" cy="369332"/>
            </a:xfrm>
            <a:prstGeom prst="rect">
              <a:avLst/>
            </a:prstGeom>
            <a:ln>
              <a:solidFill>
                <a:schemeClr val="accent3">
                  <a:lumMod val="40000"/>
                  <a:lumOff val="6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t>add %0, %2</a:t>
              </a:r>
            </a:p>
          </p:txBody>
        </p:sp>
        <p:sp>
          <p:nvSpPr>
            <p:cNvPr id="12" name="TextBox 11">
              <a:extLst>
                <a:ext uri="{FF2B5EF4-FFF2-40B4-BE49-F238E27FC236}">
                  <a16:creationId xmlns:a16="http://schemas.microsoft.com/office/drawing/2014/main" id="{2DBF0AFB-A388-5240-AAC7-41D54C4C3C94}"/>
                </a:ext>
              </a:extLst>
            </p:cNvPr>
            <p:cNvSpPr txBox="1"/>
            <p:nvPr/>
          </p:nvSpPr>
          <p:spPr>
            <a:xfrm>
              <a:off x="7968180" y="2366394"/>
              <a:ext cx="1004226" cy="369332"/>
            </a:xfrm>
            <a:prstGeom prst="rect">
              <a:avLst/>
            </a:prstGeom>
            <a:ln>
              <a:solidFill>
                <a:schemeClr val="accent3">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t>load %3</a:t>
              </a:r>
            </a:p>
          </p:txBody>
        </p:sp>
        <p:sp>
          <p:nvSpPr>
            <p:cNvPr id="13" name="TextBox 12">
              <a:extLst>
                <a:ext uri="{FF2B5EF4-FFF2-40B4-BE49-F238E27FC236}">
                  <a16:creationId xmlns:a16="http://schemas.microsoft.com/office/drawing/2014/main" id="{8668C72C-7A01-D69F-F268-9E43DE57AC26}"/>
                </a:ext>
              </a:extLst>
            </p:cNvPr>
            <p:cNvSpPr txBox="1"/>
            <p:nvPr/>
          </p:nvSpPr>
          <p:spPr>
            <a:xfrm>
              <a:off x="8188868" y="1700939"/>
              <a:ext cx="243978" cy="307777"/>
            </a:xfrm>
            <a:prstGeom prst="rect">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wrap="none" rtlCol="0">
              <a:spAutoFit/>
            </a:bodyPr>
            <a:lstStyle/>
            <a:p>
              <a:r>
                <a:rPr lang="en-US"/>
                <a:t>-</a:t>
              </a:r>
            </a:p>
          </p:txBody>
        </p:sp>
        <p:sp>
          <p:nvSpPr>
            <p:cNvPr id="14" name="TextBox 13">
              <a:extLst>
                <a:ext uri="{FF2B5EF4-FFF2-40B4-BE49-F238E27FC236}">
                  <a16:creationId xmlns:a16="http://schemas.microsoft.com/office/drawing/2014/main" id="{8309D817-E3BC-74C5-A78E-6179A93346D9}"/>
                </a:ext>
              </a:extLst>
            </p:cNvPr>
            <p:cNvSpPr txBox="1"/>
            <p:nvPr/>
          </p:nvSpPr>
          <p:spPr>
            <a:xfrm>
              <a:off x="8500229" y="1709903"/>
              <a:ext cx="1122624" cy="307777"/>
            </a:xfrm>
            <a:prstGeom prst="rect">
              <a:avLst/>
            </a:prstGeom>
            <a:ln>
              <a:solidFill>
                <a:schemeClr val="accent3">
                  <a:lumMod val="60000"/>
                  <a:lumOff val="40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err="1"/>
                <a:t>sdiv</a:t>
              </a:r>
              <a:r>
                <a:rPr lang="en-US" dirty="0"/>
                <a:t> %5,%4</a:t>
              </a:r>
            </a:p>
          </p:txBody>
        </p:sp>
        <p:sp>
          <p:nvSpPr>
            <p:cNvPr id="15" name="TextBox 14">
              <a:extLst>
                <a:ext uri="{FF2B5EF4-FFF2-40B4-BE49-F238E27FC236}">
                  <a16:creationId xmlns:a16="http://schemas.microsoft.com/office/drawing/2014/main" id="{F3266A1D-4D15-4D74-6025-97A14A1EC672}"/>
                </a:ext>
              </a:extLst>
            </p:cNvPr>
            <p:cNvSpPr txBox="1"/>
            <p:nvPr/>
          </p:nvSpPr>
          <p:spPr>
            <a:xfrm>
              <a:off x="9016185" y="2388945"/>
              <a:ext cx="243978" cy="307777"/>
            </a:xfrm>
            <a:prstGeom prst="rect">
              <a:avLst/>
            </a:prstGeom>
            <a:ln>
              <a:solidFill>
                <a:schemeClr val="accent2"/>
              </a:solid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US"/>
                <a:t>-</a:t>
              </a:r>
            </a:p>
          </p:txBody>
        </p:sp>
        <p:sp>
          <p:nvSpPr>
            <p:cNvPr id="16" name="TextBox 15">
              <a:extLst>
                <a:ext uri="{FF2B5EF4-FFF2-40B4-BE49-F238E27FC236}">
                  <a16:creationId xmlns:a16="http://schemas.microsoft.com/office/drawing/2014/main" id="{0939148D-F2BF-0F6E-6224-2F585D451CE8}"/>
                </a:ext>
              </a:extLst>
            </p:cNvPr>
            <p:cNvSpPr txBox="1"/>
            <p:nvPr/>
          </p:nvSpPr>
          <p:spPr>
            <a:xfrm>
              <a:off x="9667175" y="1699905"/>
              <a:ext cx="243978" cy="307777"/>
            </a:xfrm>
            <a:prstGeom prst="rect">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wrap="none" rtlCol="0">
              <a:spAutoFit/>
            </a:bodyPr>
            <a:lstStyle/>
            <a:p>
              <a:r>
                <a:rPr lang="en-US"/>
                <a:t>-</a:t>
              </a:r>
            </a:p>
          </p:txBody>
        </p:sp>
        <p:sp>
          <p:nvSpPr>
            <p:cNvPr id="17" name="TextBox 16">
              <a:extLst>
                <a:ext uri="{FF2B5EF4-FFF2-40B4-BE49-F238E27FC236}">
                  <a16:creationId xmlns:a16="http://schemas.microsoft.com/office/drawing/2014/main" id="{E3986764-69D7-ADE5-CDA1-1C2192E6CDF1}"/>
                </a:ext>
              </a:extLst>
            </p:cNvPr>
            <p:cNvSpPr txBox="1"/>
            <p:nvPr/>
          </p:nvSpPr>
          <p:spPr>
            <a:xfrm>
              <a:off x="9522995" y="2397333"/>
              <a:ext cx="482824" cy="307777"/>
            </a:xfrm>
            <a:prstGeom prst="rect">
              <a:avLst/>
            </a:prstGeom>
            <a:ln>
              <a:solidFill>
                <a:schemeClr val="accent3">
                  <a:lumMod val="60000"/>
                  <a:lumOff val="40000"/>
                </a:schemeClr>
              </a:solid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US"/>
                <a:t>add</a:t>
              </a:r>
            </a:p>
          </p:txBody>
        </p:sp>
        <p:sp>
          <p:nvSpPr>
            <p:cNvPr id="18" name="TextBox 17">
              <a:extLst>
                <a:ext uri="{FF2B5EF4-FFF2-40B4-BE49-F238E27FC236}">
                  <a16:creationId xmlns:a16="http://schemas.microsoft.com/office/drawing/2014/main" id="{B97FC083-6016-367E-B60D-E0240DEA44F5}"/>
                </a:ext>
              </a:extLst>
            </p:cNvPr>
            <p:cNvSpPr txBox="1"/>
            <p:nvPr/>
          </p:nvSpPr>
          <p:spPr>
            <a:xfrm>
              <a:off x="10059003" y="1695451"/>
              <a:ext cx="703748" cy="369332"/>
            </a:xfrm>
            <a:prstGeom prst="rect">
              <a:avLst/>
            </a:prstGeom>
            <a:ln>
              <a:solidFill>
                <a:schemeClr val="accent3">
                  <a:lumMod val="40000"/>
                  <a:lumOff val="60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store</a:t>
              </a:r>
            </a:p>
          </p:txBody>
        </p:sp>
        <p:sp>
          <p:nvSpPr>
            <p:cNvPr id="19" name="TextBox 18">
              <a:extLst>
                <a:ext uri="{FF2B5EF4-FFF2-40B4-BE49-F238E27FC236}">
                  <a16:creationId xmlns:a16="http://schemas.microsoft.com/office/drawing/2014/main" id="{1FDFC72B-B01A-F2AA-C417-4E6987EB3209}"/>
                </a:ext>
              </a:extLst>
            </p:cNvPr>
            <p:cNvSpPr txBox="1"/>
            <p:nvPr/>
          </p:nvSpPr>
          <p:spPr>
            <a:xfrm>
              <a:off x="10119771" y="2388904"/>
              <a:ext cx="703748" cy="369332"/>
            </a:xfrm>
            <a:prstGeom prst="rect">
              <a:avLst/>
            </a:prstGeom>
            <a:ln>
              <a:solidFill>
                <a:schemeClr val="accent3">
                  <a:lumMod val="40000"/>
                  <a:lumOff val="6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t>store</a:t>
              </a:r>
            </a:p>
          </p:txBody>
        </p:sp>
        <p:sp>
          <p:nvSpPr>
            <p:cNvPr id="20" name="TextBox 19">
              <a:extLst>
                <a:ext uri="{FF2B5EF4-FFF2-40B4-BE49-F238E27FC236}">
                  <a16:creationId xmlns:a16="http://schemas.microsoft.com/office/drawing/2014/main" id="{FD2ABE93-CEAD-E60C-13C2-EC90B0F2C806}"/>
                </a:ext>
              </a:extLst>
            </p:cNvPr>
            <p:cNvSpPr txBox="1"/>
            <p:nvPr/>
          </p:nvSpPr>
          <p:spPr>
            <a:xfrm>
              <a:off x="7042849" y="2003228"/>
              <a:ext cx="231154" cy="307777"/>
            </a:xfrm>
            <a:prstGeom prst="rect">
              <a:avLst/>
            </a:prstGeom>
            <a:noFill/>
          </p:spPr>
          <p:txBody>
            <a:bodyPr wrap="none" rtlCol="0">
              <a:spAutoFit/>
            </a:bodyPr>
            <a:lstStyle/>
            <a:p>
              <a:r>
                <a:rPr lang="en-US"/>
                <a:t>|</a:t>
              </a:r>
            </a:p>
          </p:txBody>
        </p:sp>
        <p:sp>
          <p:nvSpPr>
            <p:cNvPr id="21" name="TextBox 20">
              <a:extLst>
                <a:ext uri="{FF2B5EF4-FFF2-40B4-BE49-F238E27FC236}">
                  <a16:creationId xmlns:a16="http://schemas.microsoft.com/office/drawing/2014/main" id="{15EE76F3-B197-AE2D-A738-308B691E091F}"/>
                </a:ext>
              </a:extLst>
            </p:cNvPr>
            <p:cNvSpPr txBox="1"/>
            <p:nvPr/>
          </p:nvSpPr>
          <p:spPr>
            <a:xfrm>
              <a:off x="10208747" y="2016388"/>
              <a:ext cx="231154" cy="307777"/>
            </a:xfrm>
            <a:prstGeom prst="rect">
              <a:avLst/>
            </a:prstGeom>
            <a:noFill/>
          </p:spPr>
          <p:txBody>
            <a:bodyPr wrap="none" rtlCol="0">
              <a:spAutoFit/>
            </a:bodyPr>
            <a:lstStyle/>
            <a:p>
              <a:r>
                <a:rPr lang="en-US" dirty="0"/>
                <a:t>|</a:t>
              </a:r>
            </a:p>
          </p:txBody>
        </p:sp>
        <p:sp>
          <p:nvSpPr>
            <p:cNvPr id="22" name="TextBox 21">
              <a:extLst>
                <a:ext uri="{FF2B5EF4-FFF2-40B4-BE49-F238E27FC236}">
                  <a16:creationId xmlns:a16="http://schemas.microsoft.com/office/drawing/2014/main" id="{B32E91A9-781A-BB04-56C8-B366819D676E}"/>
                </a:ext>
              </a:extLst>
            </p:cNvPr>
            <p:cNvSpPr txBox="1"/>
            <p:nvPr/>
          </p:nvSpPr>
          <p:spPr>
            <a:xfrm>
              <a:off x="8158599" y="2029057"/>
              <a:ext cx="234360" cy="307777"/>
            </a:xfrm>
            <a:prstGeom prst="rect">
              <a:avLst/>
            </a:prstGeom>
            <a:noFill/>
          </p:spPr>
          <p:txBody>
            <a:bodyPr wrap="none" rtlCol="0">
              <a:spAutoFit/>
            </a:bodyPr>
            <a:lstStyle/>
            <a:p>
              <a:r>
                <a:rPr lang="en-US"/>
                <a:t>.</a:t>
              </a:r>
            </a:p>
          </p:txBody>
        </p:sp>
        <p:sp>
          <p:nvSpPr>
            <p:cNvPr id="23" name="TextBox 22">
              <a:extLst>
                <a:ext uri="{FF2B5EF4-FFF2-40B4-BE49-F238E27FC236}">
                  <a16:creationId xmlns:a16="http://schemas.microsoft.com/office/drawing/2014/main" id="{F8A42CB8-8598-8920-4EC3-F7EBD005288A}"/>
                </a:ext>
              </a:extLst>
            </p:cNvPr>
            <p:cNvSpPr txBox="1"/>
            <p:nvPr/>
          </p:nvSpPr>
          <p:spPr>
            <a:xfrm>
              <a:off x="9009525" y="2035133"/>
              <a:ext cx="234360" cy="307777"/>
            </a:xfrm>
            <a:prstGeom prst="rect">
              <a:avLst/>
            </a:prstGeom>
            <a:noFill/>
          </p:spPr>
          <p:txBody>
            <a:bodyPr wrap="none" rtlCol="0">
              <a:spAutoFit/>
            </a:bodyPr>
            <a:lstStyle/>
            <a:p>
              <a:r>
                <a:rPr lang="en-US"/>
                <a:t>.</a:t>
              </a:r>
            </a:p>
          </p:txBody>
        </p:sp>
        <p:sp>
          <p:nvSpPr>
            <p:cNvPr id="24" name="TextBox 23">
              <a:extLst>
                <a:ext uri="{FF2B5EF4-FFF2-40B4-BE49-F238E27FC236}">
                  <a16:creationId xmlns:a16="http://schemas.microsoft.com/office/drawing/2014/main" id="{E48B3E58-3D13-E73C-5AD0-1FB3F0C0C3CD}"/>
                </a:ext>
              </a:extLst>
            </p:cNvPr>
            <p:cNvSpPr txBox="1"/>
            <p:nvPr/>
          </p:nvSpPr>
          <p:spPr>
            <a:xfrm>
              <a:off x="9662054" y="2022596"/>
              <a:ext cx="234360" cy="307777"/>
            </a:xfrm>
            <a:prstGeom prst="rect">
              <a:avLst/>
            </a:prstGeom>
            <a:noFill/>
          </p:spPr>
          <p:txBody>
            <a:bodyPr wrap="square" rtlCol="0">
              <a:spAutoFit/>
            </a:bodyPr>
            <a:lstStyle/>
            <a:p>
              <a:r>
                <a:rPr lang="en-US" dirty="0"/>
                <a:t>.</a:t>
              </a:r>
            </a:p>
          </p:txBody>
        </p:sp>
      </p:grpSp>
      <p:cxnSp>
        <p:nvCxnSpPr>
          <p:cNvPr id="29" name="Straight Connector 28">
            <a:extLst>
              <a:ext uri="{FF2B5EF4-FFF2-40B4-BE49-F238E27FC236}">
                <a16:creationId xmlns:a16="http://schemas.microsoft.com/office/drawing/2014/main" id="{5E581CE1-DEB0-3D5E-7E64-39172C54E4C8}"/>
              </a:ext>
            </a:extLst>
          </p:cNvPr>
          <p:cNvCxnSpPr>
            <a:cxnSpLocks/>
          </p:cNvCxnSpPr>
          <p:nvPr/>
        </p:nvCxnSpPr>
        <p:spPr>
          <a:xfrm>
            <a:off x="4850971" y="1472045"/>
            <a:ext cx="0" cy="1445169"/>
          </a:xfrm>
          <a:prstGeom prst="line">
            <a:avLst/>
          </a:prstGeom>
          <a:ln w="28575">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9A8B1B39-5C68-BA9E-97F1-6E23CDB56C83}"/>
              </a:ext>
            </a:extLst>
          </p:cNvPr>
          <p:cNvSpPr txBox="1"/>
          <p:nvPr/>
        </p:nvSpPr>
        <p:spPr>
          <a:xfrm>
            <a:off x="1600135" y="1057039"/>
            <a:ext cx="1786066" cy="369332"/>
          </a:xfrm>
          <a:prstGeom prst="rect">
            <a:avLst/>
          </a:prstGeom>
          <a:noFill/>
        </p:spPr>
        <p:txBody>
          <a:bodyPr wrap="none" rtlCol="0">
            <a:spAutoFit/>
          </a:bodyPr>
          <a:lstStyle/>
          <a:p>
            <a:r>
              <a:rPr lang="en-US" dirty="0"/>
              <a:t>DNA sequences</a:t>
            </a:r>
          </a:p>
        </p:txBody>
      </p:sp>
      <p:sp>
        <p:nvSpPr>
          <p:cNvPr id="38" name="TextBox 37">
            <a:extLst>
              <a:ext uri="{FF2B5EF4-FFF2-40B4-BE49-F238E27FC236}">
                <a16:creationId xmlns:a16="http://schemas.microsoft.com/office/drawing/2014/main" id="{6AFC33A4-9FBD-D3F3-BE3B-3A8AC34B98AA}"/>
              </a:ext>
            </a:extLst>
          </p:cNvPr>
          <p:cNvSpPr txBox="1"/>
          <p:nvPr/>
        </p:nvSpPr>
        <p:spPr>
          <a:xfrm>
            <a:off x="6850435" y="896274"/>
            <a:ext cx="2791020" cy="369332"/>
          </a:xfrm>
          <a:prstGeom prst="rect">
            <a:avLst/>
          </a:prstGeom>
          <a:noFill/>
        </p:spPr>
        <p:txBody>
          <a:bodyPr wrap="none" rtlCol="0">
            <a:spAutoFit/>
          </a:bodyPr>
          <a:lstStyle/>
          <a:p>
            <a:r>
              <a:rPr lang="en-US" dirty="0"/>
              <a:t>Branch block instructions</a:t>
            </a:r>
          </a:p>
        </p:txBody>
      </p:sp>
      <p:sp>
        <p:nvSpPr>
          <p:cNvPr id="39" name="TextBox 38">
            <a:extLst>
              <a:ext uri="{FF2B5EF4-FFF2-40B4-BE49-F238E27FC236}">
                <a16:creationId xmlns:a16="http://schemas.microsoft.com/office/drawing/2014/main" id="{97D7B0D4-333B-DD3F-AD3A-452AA4EE4814}"/>
              </a:ext>
            </a:extLst>
          </p:cNvPr>
          <p:cNvSpPr txBox="1"/>
          <p:nvPr/>
        </p:nvSpPr>
        <p:spPr>
          <a:xfrm>
            <a:off x="4355128" y="1054540"/>
            <a:ext cx="1113975" cy="307777"/>
          </a:xfrm>
          <a:prstGeom prst="rect">
            <a:avLst/>
          </a:prstGeom>
          <a:noFill/>
        </p:spPr>
        <p:txBody>
          <a:bodyPr wrap="square" rtlCol="0">
            <a:spAutoFit/>
          </a:bodyPr>
          <a:lstStyle/>
          <a:p>
            <a:r>
              <a:rPr lang="en-US" i="1" dirty="0">
                <a:solidFill>
                  <a:schemeClr val="tx1">
                    <a:lumMod val="50000"/>
                    <a:lumOff val="50000"/>
                  </a:schemeClr>
                </a:solidFill>
              </a:rPr>
              <a:t>analogous</a:t>
            </a:r>
          </a:p>
        </p:txBody>
      </p:sp>
      <p:sp>
        <p:nvSpPr>
          <p:cNvPr id="40" name="Right Arrow 39">
            <a:extLst>
              <a:ext uri="{FF2B5EF4-FFF2-40B4-BE49-F238E27FC236}">
                <a16:creationId xmlns:a16="http://schemas.microsoft.com/office/drawing/2014/main" id="{196D6907-B0F5-ECBF-A6EB-40A3C9F8D33C}"/>
              </a:ext>
            </a:extLst>
          </p:cNvPr>
          <p:cNvSpPr/>
          <p:nvPr/>
        </p:nvSpPr>
        <p:spPr>
          <a:xfrm>
            <a:off x="4575183" y="1829761"/>
            <a:ext cx="787581" cy="511931"/>
          </a:xfrm>
          <a:prstGeom prst="rightArrow">
            <a:avLst>
              <a:gd name="adj1" fmla="val 46302"/>
              <a:gd name="adj2" fmla="val 48638"/>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0B1A8791-AEAF-BF42-F4F9-9A706DC3FFEF}"/>
              </a:ext>
            </a:extLst>
          </p:cNvPr>
          <p:cNvGrpSpPr/>
          <p:nvPr/>
        </p:nvGrpSpPr>
        <p:grpSpPr>
          <a:xfrm>
            <a:off x="7444703" y="4427851"/>
            <a:ext cx="3484006" cy="661720"/>
            <a:chOff x="6058150" y="3754733"/>
            <a:chExt cx="3484006" cy="661720"/>
          </a:xfrm>
        </p:grpSpPr>
        <p:sp>
          <p:nvSpPr>
            <p:cNvPr id="42" name="TextBox 47">
              <a:extLst>
                <a:ext uri="{FF2B5EF4-FFF2-40B4-BE49-F238E27FC236}">
                  <a16:creationId xmlns:a16="http://schemas.microsoft.com/office/drawing/2014/main" id="{64BECA15-2B0C-8877-AF16-430FB8CBBAC8}"/>
                </a:ext>
              </a:extLst>
            </p:cNvPr>
            <p:cNvSpPr txBox="1"/>
            <p:nvPr/>
          </p:nvSpPr>
          <p:spPr>
            <a:xfrm>
              <a:off x="6133851" y="4062510"/>
              <a:ext cx="3408305" cy="353943"/>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700" dirty="0">
                  <a:highlight>
                    <a:srgbClr val="C0C0C0"/>
                  </a:highlight>
                </a:rPr>
                <a:t>%merged2 </a:t>
              </a:r>
              <a:r>
                <a:rPr lang="en-US" sz="1700" dirty="0"/>
                <a:t>= select %</a:t>
              </a:r>
              <a:r>
                <a:rPr lang="en-US" sz="1700" dirty="0" err="1"/>
                <a:t>cmp</a:t>
              </a:r>
              <a:r>
                <a:rPr lang="en-US" sz="1700" dirty="0"/>
                <a:t>, </a:t>
              </a:r>
              <a:r>
                <a:rPr lang="en-US" sz="1700" dirty="0">
                  <a:highlight>
                    <a:srgbClr val="00FF00"/>
                  </a:highlight>
                </a:rPr>
                <a:t>%4</a:t>
              </a:r>
              <a:r>
                <a:rPr lang="en-US" sz="1700" dirty="0"/>
                <a:t>, </a:t>
              </a:r>
              <a:r>
                <a:rPr lang="en-US" sz="1700" dirty="0">
                  <a:highlight>
                    <a:srgbClr val="00FFFF"/>
                  </a:highlight>
                </a:rPr>
                <a:t>1</a:t>
              </a:r>
            </a:p>
          </p:txBody>
        </p:sp>
        <p:sp>
          <p:nvSpPr>
            <p:cNvPr id="43" name="TextBox 42">
              <a:extLst>
                <a:ext uri="{FF2B5EF4-FFF2-40B4-BE49-F238E27FC236}">
                  <a16:creationId xmlns:a16="http://schemas.microsoft.com/office/drawing/2014/main" id="{B4DF5EA1-1927-4E81-773A-3958E6D28831}"/>
                </a:ext>
              </a:extLst>
            </p:cNvPr>
            <p:cNvSpPr txBox="1"/>
            <p:nvPr/>
          </p:nvSpPr>
          <p:spPr>
            <a:xfrm>
              <a:off x="6058150" y="3754733"/>
              <a:ext cx="1733167" cy="338554"/>
            </a:xfrm>
            <a:prstGeom prst="rect">
              <a:avLst/>
            </a:prstGeom>
            <a:noFill/>
          </p:spPr>
          <p:txBody>
            <a:bodyPr wrap="none" rtlCol="0">
              <a:spAutoFit/>
            </a:bodyPr>
            <a:lstStyle/>
            <a:p>
              <a:r>
                <a:rPr lang="en-US" sz="1600" dirty="0"/>
                <a:t>Divisor selection:</a:t>
              </a:r>
            </a:p>
          </p:txBody>
        </p:sp>
      </p:grpSp>
      <p:grpSp>
        <p:nvGrpSpPr>
          <p:cNvPr id="44" name="Group 43">
            <a:extLst>
              <a:ext uri="{FF2B5EF4-FFF2-40B4-BE49-F238E27FC236}">
                <a16:creationId xmlns:a16="http://schemas.microsoft.com/office/drawing/2014/main" id="{C1D26C49-1205-2FE7-1D3B-1B25A67C0CDB}"/>
              </a:ext>
            </a:extLst>
          </p:cNvPr>
          <p:cNvGrpSpPr/>
          <p:nvPr/>
        </p:nvGrpSpPr>
        <p:grpSpPr>
          <a:xfrm>
            <a:off x="7444703" y="5170223"/>
            <a:ext cx="3070432" cy="671226"/>
            <a:chOff x="6058150" y="4618550"/>
            <a:chExt cx="3070432" cy="671226"/>
          </a:xfrm>
        </p:grpSpPr>
        <p:sp>
          <p:nvSpPr>
            <p:cNvPr id="45" name="TextBox 47">
              <a:extLst>
                <a:ext uri="{FF2B5EF4-FFF2-40B4-BE49-F238E27FC236}">
                  <a16:creationId xmlns:a16="http://schemas.microsoft.com/office/drawing/2014/main" id="{406DEF71-CC9E-7B50-85C9-FD91880DB3CB}"/>
                </a:ext>
              </a:extLst>
            </p:cNvPr>
            <p:cNvSpPr txBox="1"/>
            <p:nvPr/>
          </p:nvSpPr>
          <p:spPr>
            <a:xfrm>
              <a:off x="6133851" y="4935833"/>
              <a:ext cx="2994731" cy="353943"/>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700" dirty="0"/>
                <a:t>%res2 = </a:t>
              </a:r>
              <a:r>
                <a:rPr lang="en-US" sz="1700" dirty="0" err="1"/>
                <a:t>sdiv</a:t>
              </a:r>
              <a:r>
                <a:rPr lang="en-US" sz="1700" dirty="0"/>
                <a:t> </a:t>
              </a:r>
              <a:r>
                <a:rPr lang="en-US" sz="1700" dirty="0">
                  <a:highlight>
                    <a:srgbClr val="FFFF00"/>
                  </a:highlight>
                </a:rPr>
                <a:t>%5</a:t>
              </a:r>
              <a:r>
                <a:rPr lang="en-US" sz="1700" dirty="0"/>
                <a:t>, </a:t>
              </a:r>
              <a:r>
                <a:rPr lang="en-US" sz="1700" dirty="0">
                  <a:highlight>
                    <a:srgbClr val="C0C0C0"/>
                  </a:highlight>
                </a:rPr>
                <a:t>%merged2</a:t>
              </a:r>
            </a:p>
          </p:txBody>
        </p:sp>
        <p:sp>
          <p:nvSpPr>
            <p:cNvPr id="46" name="TextBox 45">
              <a:extLst>
                <a:ext uri="{FF2B5EF4-FFF2-40B4-BE49-F238E27FC236}">
                  <a16:creationId xmlns:a16="http://schemas.microsoft.com/office/drawing/2014/main" id="{9175D8DF-CB73-2618-DDCB-2A2F2B62332C}"/>
                </a:ext>
              </a:extLst>
            </p:cNvPr>
            <p:cNvSpPr txBox="1"/>
            <p:nvPr/>
          </p:nvSpPr>
          <p:spPr>
            <a:xfrm>
              <a:off x="6058150" y="4618550"/>
              <a:ext cx="1677062" cy="338554"/>
            </a:xfrm>
            <a:prstGeom prst="rect">
              <a:avLst/>
            </a:prstGeom>
            <a:noFill/>
          </p:spPr>
          <p:txBody>
            <a:bodyPr wrap="none" rtlCol="0">
              <a:spAutoFit/>
            </a:bodyPr>
            <a:lstStyle/>
            <a:p>
              <a:r>
                <a:rPr lang="en-US" sz="1600" dirty="0"/>
                <a:t>Merged division:</a:t>
              </a:r>
            </a:p>
          </p:txBody>
        </p:sp>
      </p:grpSp>
      <p:grpSp>
        <p:nvGrpSpPr>
          <p:cNvPr id="50" name="Group 49">
            <a:extLst>
              <a:ext uri="{FF2B5EF4-FFF2-40B4-BE49-F238E27FC236}">
                <a16:creationId xmlns:a16="http://schemas.microsoft.com/office/drawing/2014/main" id="{9EFB6520-F0C8-6DA9-B710-B0048EB19048}"/>
              </a:ext>
            </a:extLst>
          </p:cNvPr>
          <p:cNvGrpSpPr/>
          <p:nvPr/>
        </p:nvGrpSpPr>
        <p:grpSpPr>
          <a:xfrm>
            <a:off x="706800" y="4667787"/>
            <a:ext cx="4555538" cy="1045197"/>
            <a:chOff x="236155" y="4982468"/>
            <a:chExt cx="4555538" cy="1045197"/>
          </a:xfrm>
        </p:grpSpPr>
        <p:sp>
          <p:nvSpPr>
            <p:cNvPr id="51" name="TextBox 50">
              <a:extLst>
                <a:ext uri="{FF2B5EF4-FFF2-40B4-BE49-F238E27FC236}">
                  <a16:creationId xmlns:a16="http://schemas.microsoft.com/office/drawing/2014/main" id="{38C741D3-3ECB-8902-DA79-67D0292F6BD9}"/>
                </a:ext>
              </a:extLst>
            </p:cNvPr>
            <p:cNvSpPr txBox="1"/>
            <p:nvPr/>
          </p:nvSpPr>
          <p:spPr>
            <a:xfrm>
              <a:off x="236155" y="5265241"/>
              <a:ext cx="2327881" cy="338554"/>
            </a:xfrm>
            <a:prstGeom prst="rect">
              <a:avLst/>
            </a:prstGeom>
            <a:noFill/>
          </p:spPr>
          <p:txBody>
            <a:bodyPr wrap="none" rtlCol="0">
              <a:spAutoFit/>
            </a:bodyPr>
            <a:lstStyle/>
            <a:p>
              <a:r>
                <a:rPr lang="en-US" sz="1600" b="1" dirty="0"/>
                <a:t>Unaligned</a:t>
              </a:r>
              <a:r>
                <a:rPr lang="en-US" sz="1600" dirty="0"/>
                <a:t> instructions:</a:t>
              </a:r>
            </a:p>
          </p:txBody>
        </p:sp>
        <p:grpSp>
          <p:nvGrpSpPr>
            <p:cNvPr id="52" name="Group 51">
              <a:extLst>
                <a:ext uri="{FF2B5EF4-FFF2-40B4-BE49-F238E27FC236}">
                  <a16:creationId xmlns:a16="http://schemas.microsoft.com/office/drawing/2014/main" id="{88D0A2A2-790F-CB13-D329-9021A92E94C6}"/>
                </a:ext>
              </a:extLst>
            </p:cNvPr>
            <p:cNvGrpSpPr/>
            <p:nvPr/>
          </p:nvGrpSpPr>
          <p:grpSpPr>
            <a:xfrm>
              <a:off x="2848809" y="4982468"/>
              <a:ext cx="1434681" cy="1045197"/>
              <a:chOff x="2182187" y="4682035"/>
              <a:chExt cx="1434681" cy="1045197"/>
            </a:xfrm>
          </p:grpSpPr>
          <p:sp>
            <p:nvSpPr>
              <p:cNvPr id="54" name="TextBox 53">
                <a:extLst>
                  <a:ext uri="{FF2B5EF4-FFF2-40B4-BE49-F238E27FC236}">
                    <a16:creationId xmlns:a16="http://schemas.microsoft.com/office/drawing/2014/main" id="{C92073AB-AEC5-28DA-A932-5730B667C964}"/>
                  </a:ext>
                </a:extLst>
              </p:cNvPr>
              <p:cNvSpPr txBox="1"/>
              <p:nvPr/>
            </p:nvSpPr>
            <p:spPr>
              <a:xfrm>
                <a:off x="2182187" y="4682035"/>
                <a:ext cx="1434681" cy="369332"/>
              </a:xfrm>
              <a:prstGeom prst="rect">
                <a:avLst/>
              </a:prstGeom>
              <a:ln>
                <a:solidFill>
                  <a:schemeClr val="accent3">
                    <a:lumMod val="40000"/>
                    <a:lumOff val="60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err="1"/>
                  <a:t>sdiv</a:t>
                </a:r>
                <a:r>
                  <a:rPr lang="en-US" dirty="0"/>
                  <a:t> </a:t>
                </a:r>
                <a:r>
                  <a:rPr lang="en-US" dirty="0">
                    <a:highlight>
                      <a:srgbClr val="FFFF00"/>
                    </a:highlight>
                  </a:rPr>
                  <a:t>%5</a:t>
                </a:r>
                <a:r>
                  <a:rPr lang="en-US" dirty="0"/>
                  <a:t>, </a:t>
                </a:r>
                <a:r>
                  <a:rPr lang="en-US" dirty="0">
                    <a:highlight>
                      <a:srgbClr val="00FF00"/>
                    </a:highlight>
                  </a:rPr>
                  <a:t>%4</a:t>
                </a:r>
              </a:p>
            </p:txBody>
          </p:sp>
          <p:sp>
            <p:nvSpPr>
              <p:cNvPr id="55" name="TextBox 54">
                <a:extLst>
                  <a:ext uri="{FF2B5EF4-FFF2-40B4-BE49-F238E27FC236}">
                    <a16:creationId xmlns:a16="http://schemas.microsoft.com/office/drawing/2014/main" id="{B99FFF8F-EADE-56CD-4D70-62BB4D264B9C}"/>
                  </a:ext>
                </a:extLst>
              </p:cNvPr>
              <p:cNvSpPr txBox="1"/>
              <p:nvPr/>
            </p:nvSpPr>
            <p:spPr>
              <a:xfrm>
                <a:off x="2777538" y="5419455"/>
                <a:ext cx="243978" cy="307777"/>
              </a:xfrm>
              <a:prstGeom prst="rect">
                <a:avLst/>
              </a:prstGeom>
              <a:ln>
                <a:solidFill>
                  <a:schemeClr val="accent2"/>
                </a:solid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US" dirty="0"/>
                  <a:t>-</a:t>
                </a:r>
              </a:p>
            </p:txBody>
          </p:sp>
        </p:grpSp>
        <p:sp>
          <p:nvSpPr>
            <p:cNvPr id="53" name="Right Arrow 52">
              <a:extLst>
                <a:ext uri="{FF2B5EF4-FFF2-40B4-BE49-F238E27FC236}">
                  <a16:creationId xmlns:a16="http://schemas.microsoft.com/office/drawing/2014/main" id="{E4E066DE-2D83-2F57-F3CC-97DCC864FC9C}"/>
                </a:ext>
              </a:extLst>
            </p:cNvPr>
            <p:cNvSpPr/>
            <p:nvPr/>
          </p:nvSpPr>
          <p:spPr>
            <a:xfrm>
              <a:off x="4375986" y="5257954"/>
              <a:ext cx="415707" cy="615822"/>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a:extLst>
              <a:ext uri="{FF2B5EF4-FFF2-40B4-BE49-F238E27FC236}">
                <a16:creationId xmlns:a16="http://schemas.microsoft.com/office/drawing/2014/main" id="{10BB0156-CF0D-27BA-4CE8-CF1EBE7DC05D}"/>
              </a:ext>
            </a:extLst>
          </p:cNvPr>
          <p:cNvGrpSpPr/>
          <p:nvPr/>
        </p:nvGrpSpPr>
        <p:grpSpPr>
          <a:xfrm>
            <a:off x="5389240" y="4676511"/>
            <a:ext cx="1928561" cy="1049671"/>
            <a:chOff x="4918595" y="4991192"/>
            <a:chExt cx="1928561" cy="1049671"/>
          </a:xfrm>
        </p:grpSpPr>
        <p:grpSp>
          <p:nvGrpSpPr>
            <p:cNvPr id="57" name="Group 56">
              <a:extLst>
                <a:ext uri="{FF2B5EF4-FFF2-40B4-BE49-F238E27FC236}">
                  <a16:creationId xmlns:a16="http://schemas.microsoft.com/office/drawing/2014/main" id="{4CF16055-B0DF-83DC-3CA4-3C5665CC959E}"/>
                </a:ext>
              </a:extLst>
            </p:cNvPr>
            <p:cNvGrpSpPr/>
            <p:nvPr/>
          </p:nvGrpSpPr>
          <p:grpSpPr>
            <a:xfrm>
              <a:off x="4918595" y="4991192"/>
              <a:ext cx="1385952" cy="1049671"/>
              <a:chOff x="4286361" y="4161335"/>
              <a:chExt cx="1385952" cy="1049671"/>
            </a:xfrm>
          </p:grpSpPr>
          <p:sp>
            <p:nvSpPr>
              <p:cNvPr id="59" name="TextBox 58">
                <a:extLst>
                  <a:ext uri="{FF2B5EF4-FFF2-40B4-BE49-F238E27FC236}">
                    <a16:creationId xmlns:a16="http://schemas.microsoft.com/office/drawing/2014/main" id="{1BD578AC-EAE8-9B24-1D0F-81D9E2704659}"/>
                  </a:ext>
                </a:extLst>
              </p:cNvPr>
              <p:cNvSpPr txBox="1"/>
              <p:nvPr/>
            </p:nvSpPr>
            <p:spPr>
              <a:xfrm>
                <a:off x="4286361" y="4161335"/>
                <a:ext cx="1385952" cy="369332"/>
              </a:xfrm>
              <a:prstGeom prst="rect">
                <a:avLst/>
              </a:prstGeom>
              <a:ln>
                <a:solidFill>
                  <a:schemeClr val="accent3">
                    <a:lumMod val="40000"/>
                    <a:lumOff val="60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err="1"/>
                  <a:t>sdiv</a:t>
                </a:r>
                <a:r>
                  <a:rPr lang="en-US" dirty="0"/>
                  <a:t> </a:t>
                </a:r>
                <a:r>
                  <a:rPr lang="en-US" dirty="0">
                    <a:highlight>
                      <a:srgbClr val="FFFF00"/>
                    </a:highlight>
                  </a:rPr>
                  <a:t>%5</a:t>
                </a:r>
                <a:r>
                  <a:rPr lang="en-US" dirty="0"/>
                  <a:t>, </a:t>
                </a:r>
                <a:r>
                  <a:rPr lang="en-US" dirty="0">
                    <a:highlight>
                      <a:srgbClr val="00FF00"/>
                    </a:highlight>
                  </a:rPr>
                  <a:t>%4</a:t>
                </a:r>
              </a:p>
            </p:txBody>
          </p:sp>
          <p:sp>
            <p:nvSpPr>
              <p:cNvPr id="60" name="TextBox 59">
                <a:extLst>
                  <a:ext uri="{FF2B5EF4-FFF2-40B4-BE49-F238E27FC236}">
                    <a16:creationId xmlns:a16="http://schemas.microsoft.com/office/drawing/2014/main" id="{573ED0D2-910A-C025-BCB6-CEFD22C05B8E}"/>
                  </a:ext>
                </a:extLst>
              </p:cNvPr>
              <p:cNvSpPr txBox="1"/>
              <p:nvPr/>
            </p:nvSpPr>
            <p:spPr>
              <a:xfrm>
                <a:off x="4288778" y="4841674"/>
                <a:ext cx="1247143" cy="369332"/>
              </a:xfrm>
              <a:prstGeom prst="rect">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err="1"/>
                  <a:t>sdiv</a:t>
                </a:r>
                <a:r>
                  <a:rPr lang="en-US" dirty="0"/>
                  <a:t> </a:t>
                </a:r>
                <a:r>
                  <a:rPr lang="en-US" dirty="0">
                    <a:highlight>
                      <a:srgbClr val="FFFF00"/>
                    </a:highlight>
                  </a:rPr>
                  <a:t>%5</a:t>
                </a:r>
                <a:r>
                  <a:rPr lang="en-US" dirty="0"/>
                  <a:t>, </a:t>
                </a:r>
                <a:r>
                  <a:rPr lang="en-US" dirty="0">
                    <a:highlight>
                      <a:srgbClr val="00FFFF"/>
                    </a:highlight>
                  </a:rPr>
                  <a:t>1</a:t>
                </a:r>
              </a:p>
            </p:txBody>
          </p:sp>
        </p:grpSp>
        <p:sp>
          <p:nvSpPr>
            <p:cNvPr id="58" name="Right Arrow 57">
              <a:extLst>
                <a:ext uri="{FF2B5EF4-FFF2-40B4-BE49-F238E27FC236}">
                  <a16:creationId xmlns:a16="http://schemas.microsoft.com/office/drawing/2014/main" id="{8C2403D8-6577-15A5-C263-33A4FD862DD4}"/>
                </a:ext>
              </a:extLst>
            </p:cNvPr>
            <p:cNvSpPr/>
            <p:nvPr/>
          </p:nvSpPr>
          <p:spPr>
            <a:xfrm>
              <a:off x="6431449" y="5240375"/>
              <a:ext cx="415707" cy="615822"/>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C0AFA316-719E-396E-F5B0-D2DC08EE28C7}"/>
              </a:ext>
            </a:extLst>
          </p:cNvPr>
          <p:cNvGrpSpPr/>
          <p:nvPr/>
        </p:nvGrpSpPr>
        <p:grpSpPr>
          <a:xfrm>
            <a:off x="4962789" y="5915347"/>
            <a:ext cx="4099664" cy="369332"/>
            <a:chOff x="8169500" y="5567339"/>
            <a:chExt cx="2601385" cy="535886"/>
          </a:xfrm>
        </p:grpSpPr>
        <p:sp>
          <p:nvSpPr>
            <p:cNvPr id="48" name="Oval Callout 47">
              <a:extLst>
                <a:ext uri="{FF2B5EF4-FFF2-40B4-BE49-F238E27FC236}">
                  <a16:creationId xmlns:a16="http://schemas.microsoft.com/office/drawing/2014/main" id="{F34B0C7B-61C2-DE5C-E25B-27F518D9092A}"/>
                </a:ext>
              </a:extLst>
            </p:cNvPr>
            <p:cNvSpPr/>
            <p:nvPr/>
          </p:nvSpPr>
          <p:spPr>
            <a:xfrm rot="10800000">
              <a:off x="8169500" y="5567339"/>
              <a:ext cx="2601385" cy="535886"/>
            </a:xfrm>
            <a:prstGeom prst="wedgeEllipseCallout">
              <a:avLst>
                <a:gd name="adj1" fmla="val 24673"/>
                <a:gd name="adj2" fmla="val 10399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E1825E77-121B-1CB0-7B59-E327A4CB0AD8}"/>
                </a:ext>
              </a:extLst>
            </p:cNvPr>
            <p:cNvSpPr txBox="1"/>
            <p:nvPr/>
          </p:nvSpPr>
          <p:spPr>
            <a:xfrm>
              <a:off x="8292655" y="5582851"/>
              <a:ext cx="2478230" cy="491228"/>
            </a:xfrm>
            <a:prstGeom prst="rect">
              <a:avLst/>
            </a:prstGeom>
            <a:noFill/>
          </p:spPr>
          <p:txBody>
            <a:bodyPr wrap="square" rtlCol="0">
              <a:spAutoFit/>
            </a:bodyPr>
            <a:lstStyle/>
            <a:p>
              <a:r>
                <a:rPr lang="en-US" sz="1600" dirty="0"/>
                <a:t>Insert extraneous instr on the other path</a:t>
              </a:r>
            </a:p>
          </p:txBody>
        </p:sp>
      </p:grpSp>
      <p:grpSp>
        <p:nvGrpSpPr>
          <p:cNvPr id="37" name="Group 36">
            <a:extLst>
              <a:ext uri="{FF2B5EF4-FFF2-40B4-BE49-F238E27FC236}">
                <a16:creationId xmlns:a16="http://schemas.microsoft.com/office/drawing/2014/main" id="{4030AAAD-1FDA-64E0-EE9D-705AFDF7006A}"/>
              </a:ext>
            </a:extLst>
          </p:cNvPr>
          <p:cNvGrpSpPr/>
          <p:nvPr/>
        </p:nvGrpSpPr>
        <p:grpSpPr>
          <a:xfrm>
            <a:off x="718271" y="3267654"/>
            <a:ext cx="9110881" cy="1136249"/>
            <a:chOff x="718271" y="3267654"/>
            <a:chExt cx="9110881" cy="1136249"/>
          </a:xfrm>
        </p:grpSpPr>
        <p:sp>
          <p:nvSpPr>
            <p:cNvPr id="25" name="TextBox 24">
              <a:extLst>
                <a:ext uri="{FF2B5EF4-FFF2-40B4-BE49-F238E27FC236}">
                  <a16:creationId xmlns:a16="http://schemas.microsoft.com/office/drawing/2014/main" id="{1CAA72BA-EED1-48A0-7E51-C990CDAD0570}"/>
                </a:ext>
              </a:extLst>
            </p:cNvPr>
            <p:cNvSpPr txBox="1"/>
            <p:nvPr/>
          </p:nvSpPr>
          <p:spPr>
            <a:xfrm>
              <a:off x="6116035" y="4049960"/>
              <a:ext cx="3075034" cy="35394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700" dirty="0"/>
                <a:t>%res1 = add </a:t>
              </a:r>
              <a:r>
                <a:rPr lang="en-US" sz="1700" dirty="0">
                  <a:highlight>
                    <a:srgbClr val="FFFF00"/>
                  </a:highlight>
                </a:rPr>
                <a:t>%0</a:t>
              </a:r>
              <a:r>
                <a:rPr lang="en-US" sz="1700" dirty="0"/>
                <a:t>, </a:t>
              </a:r>
              <a:r>
                <a:rPr lang="en-US" sz="1700" dirty="0">
                  <a:highlight>
                    <a:srgbClr val="C0C0C0"/>
                  </a:highlight>
                </a:rPr>
                <a:t>%merged1</a:t>
              </a:r>
            </a:p>
          </p:txBody>
        </p:sp>
        <p:sp>
          <p:nvSpPr>
            <p:cNvPr id="26" name="TextBox 25">
              <a:extLst>
                <a:ext uri="{FF2B5EF4-FFF2-40B4-BE49-F238E27FC236}">
                  <a16:creationId xmlns:a16="http://schemas.microsoft.com/office/drawing/2014/main" id="{E0309557-57E8-07F2-21F6-61C167485D29}"/>
                </a:ext>
              </a:extLst>
            </p:cNvPr>
            <p:cNvSpPr txBox="1"/>
            <p:nvPr/>
          </p:nvSpPr>
          <p:spPr>
            <a:xfrm>
              <a:off x="6116035" y="3330184"/>
              <a:ext cx="3713117" cy="35394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700" dirty="0">
                  <a:highlight>
                    <a:srgbClr val="C0C0C0"/>
                  </a:highlight>
                </a:rPr>
                <a:t>%merged1</a:t>
              </a:r>
              <a:r>
                <a:rPr lang="en-US" sz="1700" dirty="0"/>
                <a:t> = select %cmp, </a:t>
              </a:r>
              <a:r>
                <a:rPr lang="en-US" sz="1700" dirty="0">
                  <a:highlight>
                    <a:srgbClr val="00FF00"/>
                  </a:highlight>
                </a:rPr>
                <a:t>%1,</a:t>
              </a:r>
              <a:r>
                <a:rPr lang="en-US" sz="1700" dirty="0">
                  <a:solidFill>
                    <a:schemeClr val="tx1"/>
                  </a:solidFill>
                </a:rPr>
                <a:t> </a:t>
              </a:r>
              <a:r>
                <a:rPr lang="en-US" sz="1700" dirty="0">
                  <a:solidFill>
                    <a:schemeClr val="tx1"/>
                  </a:solidFill>
                  <a:highlight>
                    <a:srgbClr val="00FFFF"/>
                  </a:highlight>
                </a:rPr>
                <a:t>%2</a:t>
              </a:r>
            </a:p>
          </p:txBody>
        </p:sp>
        <p:sp>
          <p:nvSpPr>
            <p:cNvPr id="27" name="TextBox 26">
              <a:extLst>
                <a:ext uri="{FF2B5EF4-FFF2-40B4-BE49-F238E27FC236}">
                  <a16:creationId xmlns:a16="http://schemas.microsoft.com/office/drawing/2014/main" id="{9481E6B2-AF5C-C7FD-3E39-386E61438A9C}"/>
                </a:ext>
              </a:extLst>
            </p:cNvPr>
            <p:cNvSpPr txBox="1"/>
            <p:nvPr/>
          </p:nvSpPr>
          <p:spPr>
            <a:xfrm>
              <a:off x="6116035" y="3714348"/>
              <a:ext cx="1712328" cy="338554"/>
            </a:xfrm>
            <a:prstGeom prst="rect">
              <a:avLst/>
            </a:prstGeom>
            <a:noFill/>
          </p:spPr>
          <p:txBody>
            <a:bodyPr wrap="none" rtlCol="0">
              <a:spAutoFit/>
            </a:bodyPr>
            <a:lstStyle/>
            <a:p>
              <a:r>
                <a:rPr lang="en-US" sz="1600" dirty="0"/>
                <a:t>Merged addition:</a:t>
              </a:r>
            </a:p>
          </p:txBody>
        </p:sp>
        <p:grpSp>
          <p:nvGrpSpPr>
            <p:cNvPr id="28" name="Group 27">
              <a:extLst>
                <a:ext uri="{FF2B5EF4-FFF2-40B4-BE49-F238E27FC236}">
                  <a16:creationId xmlns:a16="http://schemas.microsoft.com/office/drawing/2014/main" id="{8A942D00-4D9F-D855-6DA9-9878ADFFC5F2}"/>
                </a:ext>
              </a:extLst>
            </p:cNvPr>
            <p:cNvGrpSpPr/>
            <p:nvPr/>
          </p:nvGrpSpPr>
          <p:grpSpPr>
            <a:xfrm>
              <a:off x="718271" y="3267654"/>
              <a:ext cx="4813285" cy="1005050"/>
              <a:chOff x="355202" y="3436699"/>
              <a:chExt cx="4813285" cy="1005050"/>
            </a:xfrm>
          </p:grpSpPr>
          <p:grpSp>
            <p:nvGrpSpPr>
              <p:cNvPr id="31" name="Group 30">
                <a:extLst>
                  <a:ext uri="{FF2B5EF4-FFF2-40B4-BE49-F238E27FC236}">
                    <a16:creationId xmlns:a16="http://schemas.microsoft.com/office/drawing/2014/main" id="{4D011361-66F9-7809-D44A-2C36E47251CF}"/>
                  </a:ext>
                </a:extLst>
              </p:cNvPr>
              <p:cNvGrpSpPr/>
              <p:nvPr/>
            </p:nvGrpSpPr>
            <p:grpSpPr>
              <a:xfrm>
                <a:off x="355202" y="3436699"/>
                <a:ext cx="3807854" cy="1005050"/>
                <a:chOff x="355202" y="3436699"/>
                <a:chExt cx="3807854" cy="1005050"/>
              </a:xfrm>
            </p:grpSpPr>
            <p:sp>
              <p:nvSpPr>
                <p:cNvPr id="33" name="TextBox 32">
                  <a:extLst>
                    <a:ext uri="{FF2B5EF4-FFF2-40B4-BE49-F238E27FC236}">
                      <a16:creationId xmlns:a16="http://schemas.microsoft.com/office/drawing/2014/main" id="{C12675D6-1E65-1F11-568A-38ACCCAA98A6}"/>
                    </a:ext>
                  </a:extLst>
                </p:cNvPr>
                <p:cNvSpPr txBox="1"/>
                <p:nvPr/>
              </p:nvSpPr>
              <p:spPr>
                <a:xfrm>
                  <a:off x="355202" y="3748432"/>
                  <a:ext cx="2284138" cy="338554"/>
                </a:xfrm>
                <a:prstGeom prst="rect">
                  <a:avLst/>
                </a:prstGeom>
                <a:noFill/>
              </p:spPr>
              <p:txBody>
                <a:bodyPr wrap="square" rtlCol="0">
                  <a:spAutoFit/>
                </a:bodyPr>
                <a:lstStyle/>
                <a:p>
                  <a:r>
                    <a:rPr lang="en-US" sz="1600" b="1" dirty="0"/>
                    <a:t>Aligned</a:t>
                  </a:r>
                  <a:r>
                    <a:rPr lang="en-US" sz="1600" dirty="0"/>
                    <a:t> instructions:</a:t>
                  </a:r>
                </a:p>
              </p:txBody>
            </p:sp>
            <p:grpSp>
              <p:nvGrpSpPr>
                <p:cNvPr id="34" name="Group 33">
                  <a:extLst>
                    <a:ext uri="{FF2B5EF4-FFF2-40B4-BE49-F238E27FC236}">
                      <a16:creationId xmlns:a16="http://schemas.microsoft.com/office/drawing/2014/main" id="{2C9BB2C9-E281-BC39-D26B-BD18F431988D}"/>
                    </a:ext>
                  </a:extLst>
                </p:cNvPr>
                <p:cNvGrpSpPr/>
                <p:nvPr/>
              </p:nvGrpSpPr>
              <p:grpSpPr>
                <a:xfrm>
                  <a:off x="2815833" y="3436699"/>
                  <a:ext cx="1347223" cy="1005050"/>
                  <a:chOff x="5665004" y="3345513"/>
                  <a:chExt cx="1142971" cy="1105555"/>
                </a:xfrm>
              </p:grpSpPr>
              <p:sp>
                <p:nvSpPr>
                  <p:cNvPr id="35" name="TextBox 34">
                    <a:extLst>
                      <a:ext uri="{FF2B5EF4-FFF2-40B4-BE49-F238E27FC236}">
                        <a16:creationId xmlns:a16="http://schemas.microsoft.com/office/drawing/2014/main" id="{08872AD1-F9FD-397C-EA00-5C208F4EA246}"/>
                      </a:ext>
                    </a:extLst>
                  </p:cNvPr>
                  <p:cNvSpPr txBox="1"/>
                  <p:nvPr/>
                </p:nvSpPr>
                <p:spPr>
                  <a:xfrm>
                    <a:off x="5667375" y="3345513"/>
                    <a:ext cx="1140600" cy="406265"/>
                  </a:xfrm>
                  <a:prstGeom prst="rect">
                    <a:avLst/>
                  </a:prstGeom>
                  <a:ln>
                    <a:solidFill>
                      <a:schemeClr val="accent3">
                        <a:lumMod val="40000"/>
                        <a:lumOff val="60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add </a:t>
                    </a:r>
                    <a:r>
                      <a:rPr lang="en-US" dirty="0">
                        <a:highlight>
                          <a:srgbClr val="FFFF00"/>
                        </a:highlight>
                      </a:rPr>
                      <a:t>%0</a:t>
                    </a:r>
                    <a:r>
                      <a:rPr lang="en-US" dirty="0"/>
                      <a:t>, </a:t>
                    </a:r>
                    <a:r>
                      <a:rPr lang="en-US" dirty="0">
                        <a:highlight>
                          <a:srgbClr val="00FF00"/>
                        </a:highlight>
                      </a:rPr>
                      <a:t>%1</a:t>
                    </a:r>
                  </a:p>
                </p:txBody>
              </p:sp>
              <p:sp>
                <p:nvSpPr>
                  <p:cNvPr id="36" name="TextBox 35">
                    <a:extLst>
                      <a:ext uri="{FF2B5EF4-FFF2-40B4-BE49-F238E27FC236}">
                        <a16:creationId xmlns:a16="http://schemas.microsoft.com/office/drawing/2014/main" id="{2F94D991-BE6C-592D-5174-B57831383DD6}"/>
                      </a:ext>
                    </a:extLst>
                  </p:cNvPr>
                  <p:cNvSpPr txBox="1"/>
                  <p:nvPr/>
                </p:nvSpPr>
                <p:spPr>
                  <a:xfrm>
                    <a:off x="5665004" y="4044803"/>
                    <a:ext cx="1140600" cy="406265"/>
                  </a:xfrm>
                  <a:prstGeom prst="rect">
                    <a:avLst/>
                  </a:prstGeom>
                  <a:ln>
                    <a:solidFill>
                      <a:schemeClr val="accent3">
                        <a:lumMod val="40000"/>
                        <a:lumOff val="60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dirty="0"/>
                      <a:t>add </a:t>
                    </a:r>
                    <a:r>
                      <a:rPr lang="en-US" dirty="0">
                        <a:highlight>
                          <a:srgbClr val="FFFF00"/>
                        </a:highlight>
                      </a:rPr>
                      <a:t>%0</a:t>
                    </a:r>
                    <a:r>
                      <a:rPr lang="en-US" dirty="0"/>
                      <a:t>, </a:t>
                    </a:r>
                    <a:r>
                      <a:rPr lang="en-US" dirty="0">
                        <a:highlight>
                          <a:srgbClr val="00FFFF"/>
                        </a:highlight>
                      </a:rPr>
                      <a:t>%2</a:t>
                    </a:r>
                  </a:p>
                </p:txBody>
              </p:sp>
            </p:grpSp>
          </p:grpSp>
          <p:sp>
            <p:nvSpPr>
              <p:cNvPr id="32" name="Right Arrow 31">
                <a:extLst>
                  <a:ext uri="{FF2B5EF4-FFF2-40B4-BE49-F238E27FC236}">
                    <a16:creationId xmlns:a16="http://schemas.microsoft.com/office/drawing/2014/main" id="{ECE375AA-D95D-83E2-8374-E4FDC3E8EAF3}"/>
                  </a:ext>
                </a:extLst>
              </p:cNvPr>
              <p:cNvSpPr/>
              <p:nvPr/>
            </p:nvSpPr>
            <p:spPr>
              <a:xfrm>
                <a:off x="4752780" y="3641261"/>
                <a:ext cx="415707" cy="615822"/>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97683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58368-E4BF-C6F7-37F4-85BA1F2396B8}"/>
              </a:ext>
            </a:extLst>
          </p:cNvPr>
          <p:cNvSpPr>
            <a:spLocks noGrp="1"/>
          </p:cNvSpPr>
          <p:nvPr>
            <p:ph type="title"/>
          </p:nvPr>
        </p:nvSpPr>
        <p:spPr/>
        <p:txBody>
          <a:bodyPr>
            <a:normAutofit fontScale="90000"/>
          </a:bodyPr>
          <a:lstStyle/>
          <a:p>
            <a:r>
              <a:rPr lang="en-US" b="1" dirty="0"/>
              <a:t>Software</a:t>
            </a:r>
            <a:r>
              <a:rPr lang="en-US" dirty="0"/>
              <a:t> Memory Predication</a:t>
            </a:r>
          </a:p>
        </p:txBody>
      </p:sp>
      <p:sp>
        <p:nvSpPr>
          <p:cNvPr id="3" name="Slide Number Placeholder 2">
            <a:extLst>
              <a:ext uri="{FF2B5EF4-FFF2-40B4-BE49-F238E27FC236}">
                <a16:creationId xmlns:a16="http://schemas.microsoft.com/office/drawing/2014/main" id="{6269E4D7-6C70-A02A-1E61-17B352ECEB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grpSp>
        <p:nvGrpSpPr>
          <p:cNvPr id="4" name="Group 3">
            <a:extLst>
              <a:ext uri="{FF2B5EF4-FFF2-40B4-BE49-F238E27FC236}">
                <a16:creationId xmlns:a16="http://schemas.microsoft.com/office/drawing/2014/main" id="{30D9B536-9BF8-B74D-9C25-483EC98EC1E8}"/>
              </a:ext>
            </a:extLst>
          </p:cNvPr>
          <p:cNvGrpSpPr/>
          <p:nvPr/>
        </p:nvGrpSpPr>
        <p:grpSpPr>
          <a:xfrm>
            <a:off x="2264238" y="2431725"/>
            <a:ext cx="984565" cy="1042261"/>
            <a:chOff x="6501395" y="4681680"/>
            <a:chExt cx="984565" cy="1042261"/>
          </a:xfrm>
        </p:grpSpPr>
        <p:sp>
          <p:nvSpPr>
            <p:cNvPr id="5" name="TextBox 35">
              <a:extLst>
                <a:ext uri="{FF2B5EF4-FFF2-40B4-BE49-F238E27FC236}">
                  <a16:creationId xmlns:a16="http://schemas.microsoft.com/office/drawing/2014/main" id="{1142316C-73C9-B5AF-D00F-F4C041AADD7E}"/>
                </a:ext>
              </a:extLst>
            </p:cNvPr>
            <p:cNvSpPr txBox="1"/>
            <p:nvPr/>
          </p:nvSpPr>
          <p:spPr>
            <a:xfrm>
              <a:off x="6501395" y="5354609"/>
              <a:ext cx="984565" cy="369332"/>
            </a:xfrm>
            <a:prstGeom prst="rect">
              <a:avLst/>
            </a:prstGeom>
            <a:ln>
              <a:solidFill>
                <a:schemeClr val="accent3">
                  <a:lumMod val="40000"/>
                  <a:lumOff val="60000"/>
                </a:schemeClr>
              </a:solidFill>
            </a:ln>
          </p:spPr>
          <p:style>
            <a:lnRef idx="2">
              <a:schemeClr val="accent2"/>
            </a:lnRef>
            <a:fillRef idx="1">
              <a:schemeClr val="lt1"/>
            </a:fillRef>
            <a:effectRef idx="0">
              <a:schemeClr val="accent2"/>
            </a:effectRef>
            <a:fontRef idx="minor">
              <a:schemeClr val="dk1"/>
            </a:fontRef>
          </p:style>
          <p:txBody>
            <a:bodyPr wrap="non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800" dirty="0"/>
                <a:t>load </a:t>
              </a:r>
              <a:r>
                <a:rPr lang="en-US" sz="1800" dirty="0">
                  <a:highlight>
                    <a:srgbClr val="00FF00"/>
                  </a:highlight>
                </a:rPr>
                <a:t>%3</a:t>
              </a:r>
            </a:p>
          </p:txBody>
        </p:sp>
        <p:sp>
          <p:nvSpPr>
            <p:cNvPr id="6" name="TextBox 36">
              <a:extLst>
                <a:ext uri="{FF2B5EF4-FFF2-40B4-BE49-F238E27FC236}">
                  <a16:creationId xmlns:a16="http://schemas.microsoft.com/office/drawing/2014/main" id="{D05CEB77-253D-E561-FA7B-86B6205CC23E}"/>
                </a:ext>
              </a:extLst>
            </p:cNvPr>
            <p:cNvSpPr txBox="1"/>
            <p:nvPr/>
          </p:nvSpPr>
          <p:spPr>
            <a:xfrm>
              <a:off x="6862070" y="4681680"/>
              <a:ext cx="263214" cy="369332"/>
            </a:xfrm>
            <a:prstGeom prst="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wrap="non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800"/>
                <a:t>-</a:t>
              </a:r>
            </a:p>
          </p:txBody>
        </p:sp>
      </p:grpSp>
      <p:grpSp>
        <p:nvGrpSpPr>
          <p:cNvPr id="7" name="Group 6">
            <a:extLst>
              <a:ext uri="{FF2B5EF4-FFF2-40B4-BE49-F238E27FC236}">
                <a16:creationId xmlns:a16="http://schemas.microsoft.com/office/drawing/2014/main" id="{7EE47498-BDE8-020D-8721-4E88597FF623}"/>
              </a:ext>
            </a:extLst>
          </p:cNvPr>
          <p:cNvGrpSpPr/>
          <p:nvPr/>
        </p:nvGrpSpPr>
        <p:grpSpPr>
          <a:xfrm>
            <a:off x="6053709" y="2076274"/>
            <a:ext cx="5321763" cy="680166"/>
            <a:chOff x="5409986" y="2083891"/>
            <a:chExt cx="5321763" cy="680166"/>
          </a:xfrm>
        </p:grpSpPr>
        <p:sp>
          <p:nvSpPr>
            <p:cNvPr id="8" name="TextBox 47">
              <a:extLst>
                <a:ext uri="{FF2B5EF4-FFF2-40B4-BE49-F238E27FC236}">
                  <a16:creationId xmlns:a16="http://schemas.microsoft.com/office/drawing/2014/main" id="{989B1755-5393-6988-06FD-0DDA3AE10F42}"/>
                </a:ext>
              </a:extLst>
            </p:cNvPr>
            <p:cNvSpPr txBox="1"/>
            <p:nvPr/>
          </p:nvSpPr>
          <p:spPr>
            <a:xfrm>
              <a:off x="5459009" y="2394725"/>
              <a:ext cx="5272740"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dirty="0">
                  <a:highlight>
                    <a:srgbClr val="C0C0C0"/>
                  </a:highlight>
                </a:rPr>
                <a:t>%merged3 </a:t>
              </a:r>
              <a:r>
                <a:rPr lang="en-US" sz="1800" dirty="0"/>
                <a:t>= select %cmp, %</a:t>
              </a:r>
              <a:r>
                <a:rPr lang="en-US" sz="1800" dirty="0">
                  <a:highlight>
                    <a:srgbClr val="FFFF00"/>
                  </a:highlight>
                </a:rPr>
                <a:t>safe_addr</a:t>
              </a:r>
              <a:r>
                <a:rPr lang="en-US" sz="1800" dirty="0"/>
                <a:t>, </a:t>
              </a:r>
              <a:r>
                <a:rPr lang="en-US" sz="1800" dirty="0">
                  <a:highlight>
                    <a:srgbClr val="00FF00"/>
                  </a:highlight>
                </a:rPr>
                <a:t>%3</a:t>
              </a:r>
            </a:p>
          </p:txBody>
        </p:sp>
        <p:sp>
          <p:nvSpPr>
            <p:cNvPr id="9" name="TextBox 8">
              <a:extLst>
                <a:ext uri="{FF2B5EF4-FFF2-40B4-BE49-F238E27FC236}">
                  <a16:creationId xmlns:a16="http://schemas.microsoft.com/office/drawing/2014/main" id="{39BC446F-856D-DA8A-32FB-134EEE41B3B5}"/>
                </a:ext>
              </a:extLst>
            </p:cNvPr>
            <p:cNvSpPr txBox="1"/>
            <p:nvPr/>
          </p:nvSpPr>
          <p:spPr>
            <a:xfrm>
              <a:off x="5409986" y="2083891"/>
              <a:ext cx="2032992" cy="369332"/>
            </a:xfrm>
            <a:prstGeom prst="rect">
              <a:avLst/>
            </a:prstGeom>
            <a:noFill/>
          </p:spPr>
          <p:txBody>
            <a:bodyPr wrap="none" rtlCol="0">
              <a:spAutoFit/>
            </a:bodyPr>
            <a:lstStyle/>
            <a:p>
              <a:r>
                <a:rPr lang="en-US" dirty="0"/>
                <a:t>Address selection:</a:t>
              </a:r>
            </a:p>
          </p:txBody>
        </p:sp>
      </p:grpSp>
      <p:grpSp>
        <p:nvGrpSpPr>
          <p:cNvPr id="10" name="Group 9">
            <a:extLst>
              <a:ext uri="{FF2B5EF4-FFF2-40B4-BE49-F238E27FC236}">
                <a16:creationId xmlns:a16="http://schemas.microsoft.com/office/drawing/2014/main" id="{8E2018FC-4448-8CDA-2326-194BB63FDB7E}"/>
              </a:ext>
            </a:extLst>
          </p:cNvPr>
          <p:cNvGrpSpPr/>
          <p:nvPr/>
        </p:nvGrpSpPr>
        <p:grpSpPr>
          <a:xfrm>
            <a:off x="6053709" y="2837944"/>
            <a:ext cx="2663841" cy="668178"/>
            <a:chOff x="5409986" y="2805808"/>
            <a:chExt cx="2663841" cy="668178"/>
          </a:xfrm>
        </p:grpSpPr>
        <p:sp>
          <p:nvSpPr>
            <p:cNvPr id="11" name="TextBox 48">
              <a:extLst>
                <a:ext uri="{FF2B5EF4-FFF2-40B4-BE49-F238E27FC236}">
                  <a16:creationId xmlns:a16="http://schemas.microsoft.com/office/drawing/2014/main" id="{C3D916F7-825D-B1F7-6C31-8E522FB4A08F}"/>
                </a:ext>
              </a:extLst>
            </p:cNvPr>
            <p:cNvSpPr txBox="1"/>
            <p:nvPr/>
          </p:nvSpPr>
          <p:spPr>
            <a:xfrm>
              <a:off x="5459009" y="3104654"/>
              <a:ext cx="2614818" cy="369332"/>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dirty="0"/>
                <a:t>%4 = load, </a:t>
              </a:r>
              <a:r>
                <a:rPr lang="en-US" sz="1800" b="1" dirty="0"/>
                <a:t>*</a:t>
              </a:r>
              <a:r>
                <a:rPr lang="en-US" sz="1800" dirty="0"/>
                <a:t> </a:t>
              </a:r>
              <a:r>
                <a:rPr lang="en-US" sz="1800" dirty="0">
                  <a:highlight>
                    <a:srgbClr val="C0C0C0"/>
                  </a:highlight>
                </a:rPr>
                <a:t>%merged3</a:t>
              </a:r>
              <a:endParaRPr lang="en-US" sz="1800" dirty="0"/>
            </a:p>
          </p:txBody>
        </p:sp>
        <p:sp>
          <p:nvSpPr>
            <p:cNvPr id="12" name="TextBox 11">
              <a:extLst>
                <a:ext uri="{FF2B5EF4-FFF2-40B4-BE49-F238E27FC236}">
                  <a16:creationId xmlns:a16="http://schemas.microsoft.com/office/drawing/2014/main" id="{DDFBAEC1-887F-6FC8-38B6-0399956F46D5}"/>
                </a:ext>
              </a:extLst>
            </p:cNvPr>
            <p:cNvSpPr txBox="1"/>
            <p:nvPr/>
          </p:nvSpPr>
          <p:spPr>
            <a:xfrm>
              <a:off x="5409986" y="2805808"/>
              <a:ext cx="1228221" cy="307777"/>
            </a:xfrm>
            <a:prstGeom prst="rect">
              <a:avLst/>
            </a:prstGeom>
            <a:noFill/>
          </p:spPr>
          <p:txBody>
            <a:bodyPr wrap="none" rtlCol="0">
              <a:spAutoFit/>
            </a:bodyPr>
            <a:lstStyle/>
            <a:p>
              <a:r>
                <a:rPr lang="en-US" dirty="0"/>
                <a:t>Merged load:</a:t>
              </a:r>
            </a:p>
          </p:txBody>
        </p:sp>
      </p:grpSp>
      <p:grpSp>
        <p:nvGrpSpPr>
          <p:cNvPr id="13" name="Group 12">
            <a:extLst>
              <a:ext uri="{FF2B5EF4-FFF2-40B4-BE49-F238E27FC236}">
                <a16:creationId xmlns:a16="http://schemas.microsoft.com/office/drawing/2014/main" id="{57DE92A1-05D8-338C-EEE3-D34E0B0C4489}"/>
              </a:ext>
            </a:extLst>
          </p:cNvPr>
          <p:cNvGrpSpPr/>
          <p:nvPr/>
        </p:nvGrpSpPr>
        <p:grpSpPr>
          <a:xfrm>
            <a:off x="4552508" y="1055379"/>
            <a:ext cx="3809986" cy="1075173"/>
            <a:chOff x="2766597" y="4767810"/>
            <a:chExt cx="3809986" cy="1075173"/>
          </a:xfrm>
        </p:grpSpPr>
        <p:sp>
          <p:nvSpPr>
            <p:cNvPr id="14" name="Oval Callout 13">
              <a:extLst>
                <a:ext uri="{FF2B5EF4-FFF2-40B4-BE49-F238E27FC236}">
                  <a16:creationId xmlns:a16="http://schemas.microsoft.com/office/drawing/2014/main" id="{F3897B17-7C35-E230-990C-4A8C313E9388}"/>
                </a:ext>
              </a:extLst>
            </p:cNvPr>
            <p:cNvSpPr/>
            <p:nvPr/>
          </p:nvSpPr>
          <p:spPr>
            <a:xfrm>
              <a:off x="2766597" y="4767810"/>
              <a:ext cx="3809986" cy="1075173"/>
            </a:xfrm>
            <a:prstGeom prst="wedgeEllipseCallout">
              <a:avLst>
                <a:gd name="adj1" fmla="val -37947"/>
                <a:gd name="adj2" fmla="val 7719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FC3AA31-8A9A-A6C9-A43B-BEEE4560BC5E}"/>
                </a:ext>
              </a:extLst>
            </p:cNvPr>
            <p:cNvSpPr txBox="1"/>
            <p:nvPr/>
          </p:nvSpPr>
          <p:spPr>
            <a:xfrm>
              <a:off x="3027383" y="4885999"/>
              <a:ext cx="3454930" cy="830997"/>
            </a:xfrm>
            <a:prstGeom prst="rect">
              <a:avLst/>
            </a:prstGeom>
            <a:noFill/>
          </p:spPr>
          <p:txBody>
            <a:bodyPr wrap="square" rtlCol="0">
              <a:spAutoFit/>
            </a:bodyPr>
            <a:lstStyle/>
            <a:p>
              <a:r>
                <a:rPr lang="en-US" sz="1600" dirty="0">
                  <a:highlight>
                    <a:srgbClr val="FFFF00"/>
                  </a:highlight>
                </a:rPr>
                <a:t>%</a:t>
              </a:r>
              <a:r>
                <a:rPr lang="en-US" sz="1600" dirty="0" err="1">
                  <a:highlight>
                    <a:srgbClr val="FFFF00"/>
                  </a:highlight>
                </a:rPr>
                <a:t>safe_addr</a:t>
              </a:r>
              <a:r>
                <a:rPr lang="en-US" sz="1600" dirty="0">
                  <a:highlight>
                    <a:srgbClr val="FFFF00"/>
                  </a:highlight>
                </a:rPr>
                <a:t> </a:t>
              </a:r>
              <a:r>
                <a:rPr lang="en-US" sz="1600" dirty="0"/>
                <a:t>is a compiler-inserted (dummy) safe address, never alias with any original program's memory</a:t>
              </a:r>
            </a:p>
          </p:txBody>
        </p:sp>
      </p:grpSp>
      <p:sp>
        <p:nvSpPr>
          <p:cNvPr id="16" name="TextBox 15">
            <a:extLst>
              <a:ext uri="{FF2B5EF4-FFF2-40B4-BE49-F238E27FC236}">
                <a16:creationId xmlns:a16="http://schemas.microsoft.com/office/drawing/2014/main" id="{EF91E75C-363A-AE8A-CB43-27F2B38AA785}"/>
              </a:ext>
            </a:extLst>
          </p:cNvPr>
          <p:cNvSpPr txBox="1"/>
          <p:nvPr/>
        </p:nvSpPr>
        <p:spPr>
          <a:xfrm>
            <a:off x="405858" y="2653278"/>
            <a:ext cx="1554143" cy="369332"/>
          </a:xfrm>
          <a:prstGeom prst="rect">
            <a:avLst/>
          </a:prstGeom>
          <a:noFill/>
        </p:spPr>
        <p:txBody>
          <a:bodyPr wrap="none" rtlCol="0">
            <a:spAutoFit/>
          </a:bodyPr>
          <a:lstStyle/>
          <a:p>
            <a:r>
              <a:rPr lang="en-US" dirty="0"/>
              <a:t>Memory instr:</a:t>
            </a:r>
          </a:p>
        </p:txBody>
      </p:sp>
      <p:sp>
        <p:nvSpPr>
          <p:cNvPr id="17" name="Right Arrow 16">
            <a:extLst>
              <a:ext uri="{FF2B5EF4-FFF2-40B4-BE49-F238E27FC236}">
                <a16:creationId xmlns:a16="http://schemas.microsoft.com/office/drawing/2014/main" id="{01A4EE6D-2DBD-3503-2A68-1AAFB98E7B30}"/>
              </a:ext>
            </a:extLst>
          </p:cNvPr>
          <p:cNvSpPr/>
          <p:nvPr/>
        </p:nvSpPr>
        <p:spPr>
          <a:xfrm>
            <a:off x="3263666" y="2579391"/>
            <a:ext cx="415707" cy="615822"/>
          </a:xfrm>
          <a:prstGeom prst="rightArrow">
            <a:avLst>
              <a:gd name="adj1" fmla="val 47275"/>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6502F6F-446D-CCB5-81E6-96B732429803}"/>
              </a:ext>
            </a:extLst>
          </p:cNvPr>
          <p:cNvGrpSpPr/>
          <p:nvPr/>
        </p:nvGrpSpPr>
        <p:grpSpPr>
          <a:xfrm>
            <a:off x="3728396" y="2387108"/>
            <a:ext cx="2325313" cy="1086878"/>
            <a:chOff x="3728396" y="2387108"/>
            <a:chExt cx="2325313" cy="1086878"/>
          </a:xfrm>
        </p:grpSpPr>
        <p:grpSp>
          <p:nvGrpSpPr>
            <p:cNvPr id="19" name="Group 18">
              <a:extLst>
                <a:ext uri="{FF2B5EF4-FFF2-40B4-BE49-F238E27FC236}">
                  <a16:creationId xmlns:a16="http://schemas.microsoft.com/office/drawing/2014/main" id="{52F24329-4FDE-B4EE-AABA-29387516DCE7}"/>
                </a:ext>
              </a:extLst>
            </p:cNvPr>
            <p:cNvGrpSpPr/>
            <p:nvPr/>
          </p:nvGrpSpPr>
          <p:grpSpPr>
            <a:xfrm>
              <a:off x="3728396" y="2387108"/>
              <a:ext cx="1909606" cy="1086878"/>
              <a:chOff x="6497049" y="4632692"/>
              <a:chExt cx="1909606" cy="1086878"/>
            </a:xfrm>
          </p:grpSpPr>
          <p:sp>
            <p:nvSpPr>
              <p:cNvPr id="21" name="TextBox 43">
                <a:extLst>
                  <a:ext uri="{FF2B5EF4-FFF2-40B4-BE49-F238E27FC236}">
                    <a16:creationId xmlns:a16="http://schemas.microsoft.com/office/drawing/2014/main" id="{21CFABDA-D57E-C5DE-8BC1-9367B8142A06}"/>
                  </a:ext>
                </a:extLst>
              </p:cNvPr>
              <p:cNvSpPr txBox="1"/>
              <p:nvPr/>
            </p:nvSpPr>
            <p:spPr>
              <a:xfrm>
                <a:off x="6823565" y="5350238"/>
                <a:ext cx="1102941" cy="369332"/>
              </a:xfrm>
              <a:prstGeom prst="rect">
                <a:avLst/>
              </a:prstGeom>
              <a:ln>
                <a:solidFill>
                  <a:schemeClr val="accent3">
                    <a:lumMod val="40000"/>
                    <a:lumOff val="6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800" dirty="0"/>
                  <a:t>load </a:t>
                </a:r>
                <a:r>
                  <a:rPr lang="en-US" sz="1800" dirty="0">
                    <a:highlight>
                      <a:srgbClr val="00FF00"/>
                    </a:highlight>
                  </a:rPr>
                  <a:t>%3</a:t>
                </a:r>
              </a:p>
            </p:txBody>
          </p:sp>
          <p:sp>
            <p:nvSpPr>
              <p:cNvPr id="22" name="TextBox 44">
                <a:extLst>
                  <a:ext uri="{FF2B5EF4-FFF2-40B4-BE49-F238E27FC236}">
                    <a16:creationId xmlns:a16="http://schemas.microsoft.com/office/drawing/2014/main" id="{9C153FA8-9F57-7FBA-9D02-298FD3B20124}"/>
                  </a:ext>
                </a:extLst>
              </p:cNvPr>
              <p:cNvSpPr txBox="1"/>
              <p:nvPr/>
            </p:nvSpPr>
            <p:spPr>
              <a:xfrm>
                <a:off x="6497049" y="4632692"/>
                <a:ext cx="1909606" cy="369332"/>
              </a:xfrm>
              <a:prstGeom prst="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800" dirty="0"/>
                  <a:t>load </a:t>
                </a:r>
                <a:r>
                  <a:rPr lang="en-US" sz="1800" dirty="0">
                    <a:highlight>
                      <a:srgbClr val="FFFF00"/>
                    </a:highlight>
                  </a:rPr>
                  <a:t>%safe_addr</a:t>
                </a:r>
              </a:p>
            </p:txBody>
          </p:sp>
        </p:grpSp>
        <p:sp>
          <p:nvSpPr>
            <p:cNvPr id="20" name="Right Arrow 19">
              <a:extLst>
                <a:ext uri="{FF2B5EF4-FFF2-40B4-BE49-F238E27FC236}">
                  <a16:creationId xmlns:a16="http://schemas.microsoft.com/office/drawing/2014/main" id="{1B0CB423-7B10-900A-A090-6C9F3F570C02}"/>
                </a:ext>
              </a:extLst>
            </p:cNvPr>
            <p:cNvSpPr/>
            <p:nvPr/>
          </p:nvSpPr>
          <p:spPr>
            <a:xfrm>
              <a:off x="5638002" y="2612833"/>
              <a:ext cx="415707" cy="615822"/>
            </a:xfrm>
            <a:prstGeom prst="rightArrow">
              <a:avLst>
                <a:gd name="adj1" fmla="val 47275"/>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5F9A643D-56E9-4F09-C041-99940B673CEC}"/>
              </a:ext>
            </a:extLst>
          </p:cNvPr>
          <p:cNvGrpSpPr/>
          <p:nvPr/>
        </p:nvGrpSpPr>
        <p:grpSpPr>
          <a:xfrm>
            <a:off x="272219" y="3762677"/>
            <a:ext cx="4615320" cy="2039943"/>
            <a:chOff x="301169" y="3931621"/>
            <a:chExt cx="4615320" cy="2039943"/>
          </a:xfrm>
        </p:grpSpPr>
        <p:sp>
          <p:nvSpPr>
            <p:cNvPr id="24" name="TextBox 23">
              <a:extLst>
                <a:ext uri="{FF2B5EF4-FFF2-40B4-BE49-F238E27FC236}">
                  <a16:creationId xmlns:a16="http://schemas.microsoft.com/office/drawing/2014/main" id="{290F7820-2F99-8290-2473-291B1446A8C0}"/>
                </a:ext>
              </a:extLst>
            </p:cNvPr>
            <p:cNvSpPr txBox="1"/>
            <p:nvPr/>
          </p:nvSpPr>
          <p:spPr>
            <a:xfrm>
              <a:off x="909714" y="3931621"/>
              <a:ext cx="3167855" cy="307777"/>
            </a:xfrm>
            <a:prstGeom prst="rect">
              <a:avLst/>
            </a:prstGeom>
            <a:noFill/>
          </p:spPr>
          <p:txBody>
            <a:bodyPr wrap="none" rtlCol="0">
              <a:spAutoFit/>
            </a:bodyPr>
            <a:lstStyle/>
            <a:p>
              <a:r>
                <a:rPr lang="en-US" b="1" dirty="0"/>
                <a:t>w/o</a:t>
              </a:r>
              <a:r>
                <a:rPr lang="en-US" dirty="0"/>
                <a:t> software predication (broken ❌)</a:t>
              </a:r>
            </a:p>
          </p:txBody>
        </p:sp>
        <p:grpSp>
          <p:nvGrpSpPr>
            <p:cNvPr id="25" name="Group 24">
              <a:extLst>
                <a:ext uri="{FF2B5EF4-FFF2-40B4-BE49-F238E27FC236}">
                  <a16:creationId xmlns:a16="http://schemas.microsoft.com/office/drawing/2014/main" id="{75FD9A5E-993D-8F7C-F623-777FDEA88A84}"/>
                </a:ext>
              </a:extLst>
            </p:cNvPr>
            <p:cNvGrpSpPr/>
            <p:nvPr/>
          </p:nvGrpSpPr>
          <p:grpSpPr>
            <a:xfrm>
              <a:off x="301169" y="4357236"/>
              <a:ext cx="4615320" cy="1614328"/>
              <a:chOff x="751584" y="4386643"/>
              <a:chExt cx="4615320" cy="1614328"/>
            </a:xfrm>
          </p:grpSpPr>
          <p:pic>
            <p:nvPicPr>
              <p:cNvPr id="26" name="Picture 25">
                <a:extLst>
                  <a:ext uri="{FF2B5EF4-FFF2-40B4-BE49-F238E27FC236}">
                    <a16:creationId xmlns:a16="http://schemas.microsoft.com/office/drawing/2014/main" id="{19C8D326-C880-1B44-B810-440F4BF7907B}"/>
                  </a:ext>
                </a:extLst>
              </p:cNvPr>
              <p:cNvPicPr>
                <a:picLocks noChangeAspect="1"/>
              </p:cNvPicPr>
              <p:nvPr/>
            </p:nvPicPr>
            <p:blipFill>
              <a:blip r:embed="rId3"/>
              <a:stretch>
                <a:fillRect/>
              </a:stretch>
            </p:blipFill>
            <p:spPr>
              <a:xfrm>
                <a:off x="751584" y="4386643"/>
                <a:ext cx="4615320" cy="1614328"/>
              </a:xfrm>
              <a:prstGeom prst="rect">
                <a:avLst/>
              </a:prstGeom>
            </p:spPr>
          </p:pic>
          <p:sp>
            <p:nvSpPr>
              <p:cNvPr id="27" name="TextBox 26">
                <a:extLst>
                  <a:ext uri="{FF2B5EF4-FFF2-40B4-BE49-F238E27FC236}">
                    <a16:creationId xmlns:a16="http://schemas.microsoft.com/office/drawing/2014/main" id="{3F147EC6-3A2B-53EE-3A58-C65DE5DBECB7}"/>
                  </a:ext>
                </a:extLst>
              </p:cNvPr>
              <p:cNvSpPr txBox="1"/>
              <p:nvPr/>
            </p:nvSpPr>
            <p:spPr>
              <a:xfrm>
                <a:off x="2716627" y="4927551"/>
                <a:ext cx="2650277" cy="338554"/>
              </a:xfrm>
              <a:prstGeom prst="rect">
                <a:avLst/>
              </a:prstGeom>
              <a:noFill/>
            </p:spPr>
            <p:txBody>
              <a:bodyPr wrap="none" rtlCol="0">
                <a:spAutoFit/>
              </a:bodyPr>
              <a:lstStyle/>
              <a:p>
                <a:r>
                  <a:rPr lang="en-US" sz="1600" dirty="0">
                    <a:solidFill>
                      <a:schemeClr val="bg1"/>
                    </a:solidFill>
                  </a:rPr>
                  <a:t>// unconditionally, may fault</a:t>
                </a:r>
              </a:p>
            </p:txBody>
          </p:sp>
        </p:grpSp>
      </p:grpSp>
      <p:grpSp>
        <p:nvGrpSpPr>
          <p:cNvPr id="28" name="Group 27">
            <a:extLst>
              <a:ext uri="{FF2B5EF4-FFF2-40B4-BE49-F238E27FC236}">
                <a16:creationId xmlns:a16="http://schemas.microsoft.com/office/drawing/2014/main" id="{CFA66DC1-B8BA-F36A-5445-782750F81F51}"/>
              </a:ext>
            </a:extLst>
          </p:cNvPr>
          <p:cNvGrpSpPr/>
          <p:nvPr/>
        </p:nvGrpSpPr>
        <p:grpSpPr>
          <a:xfrm>
            <a:off x="5261811" y="3762677"/>
            <a:ext cx="6991947" cy="2039932"/>
            <a:chOff x="5150360" y="3916895"/>
            <a:chExt cx="6991947" cy="2039932"/>
          </a:xfrm>
        </p:grpSpPr>
        <p:pic>
          <p:nvPicPr>
            <p:cNvPr id="29" name="Picture 28">
              <a:extLst>
                <a:ext uri="{FF2B5EF4-FFF2-40B4-BE49-F238E27FC236}">
                  <a16:creationId xmlns:a16="http://schemas.microsoft.com/office/drawing/2014/main" id="{7F66F219-25A1-38F2-CC95-1A8EB48C0964}"/>
                </a:ext>
              </a:extLst>
            </p:cNvPr>
            <p:cNvPicPr>
              <a:picLocks noChangeAspect="1"/>
            </p:cNvPicPr>
            <p:nvPr/>
          </p:nvPicPr>
          <p:blipFill>
            <a:blip r:embed="rId4"/>
            <a:stretch>
              <a:fillRect/>
            </a:stretch>
          </p:blipFill>
          <p:spPr>
            <a:xfrm>
              <a:off x="5150360" y="4342499"/>
              <a:ext cx="4909460" cy="1614328"/>
            </a:xfrm>
            <a:prstGeom prst="rect">
              <a:avLst/>
            </a:prstGeom>
          </p:spPr>
        </p:pic>
        <p:sp>
          <p:nvSpPr>
            <p:cNvPr id="30" name="TextBox 29">
              <a:extLst>
                <a:ext uri="{FF2B5EF4-FFF2-40B4-BE49-F238E27FC236}">
                  <a16:creationId xmlns:a16="http://schemas.microsoft.com/office/drawing/2014/main" id="{8253622C-C8D8-576D-0C68-CE0037111F86}"/>
                </a:ext>
              </a:extLst>
            </p:cNvPr>
            <p:cNvSpPr txBox="1"/>
            <p:nvPr/>
          </p:nvSpPr>
          <p:spPr>
            <a:xfrm>
              <a:off x="6060460" y="3916895"/>
              <a:ext cx="2850460" cy="307777"/>
            </a:xfrm>
            <a:prstGeom prst="rect">
              <a:avLst/>
            </a:prstGeom>
            <a:noFill/>
          </p:spPr>
          <p:txBody>
            <a:bodyPr wrap="none" rtlCol="0">
              <a:spAutoFit/>
            </a:bodyPr>
            <a:lstStyle/>
            <a:p>
              <a:r>
                <a:rPr lang="en-US" b="1" dirty="0"/>
                <a:t>w/</a:t>
              </a:r>
              <a:r>
                <a:rPr lang="en-US" dirty="0"/>
                <a:t> software predication (safe ✅)</a:t>
              </a:r>
            </a:p>
          </p:txBody>
        </p:sp>
        <p:sp>
          <p:nvSpPr>
            <p:cNvPr id="31" name="TextBox 30">
              <a:extLst>
                <a:ext uri="{FF2B5EF4-FFF2-40B4-BE49-F238E27FC236}">
                  <a16:creationId xmlns:a16="http://schemas.microsoft.com/office/drawing/2014/main" id="{BFE0065C-E7B7-A8C3-78FD-D22A6D8715D1}"/>
                </a:ext>
              </a:extLst>
            </p:cNvPr>
            <p:cNvSpPr txBox="1"/>
            <p:nvPr/>
          </p:nvSpPr>
          <p:spPr>
            <a:xfrm>
              <a:off x="9980881" y="4785045"/>
              <a:ext cx="2161426" cy="523220"/>
            </a:xfrm>
            <a:prstGeom prst="rect">
              <a:avLst/>
            </a:prstGeom>
            <a:noFill/>
          </p:spPr>
          <p:txBody>
            <a:bodyPr wrap="none" rtlCol="0">
              <a:spAutoFit/>
            </a:bodyPr>
            <a:lstStyle/>
            <a:p>
              <a:r>
                <a:rPr lang="en-US" sz="1400" dirty="0"/>
                <a:t>// </a:t>
              </a:r>
              <a:r>
                <a:rPr lang="en-US" sz="1400" dirty="0" err="1"/>
                <a:t>sw</a:t>
              </a:r>
              <a:r>
                <a:rPr lang="en-US" sz="1400" dirty="0"/>
                <a:t> memory predication</a:t>
              </a:r>
            </a:p>
            <a:p>
              <a:r>
                <a:rPr lang="en-US" sz="1400" dirty="0"/>
                <a:t>// always safe</a:t>
              </a:r>
            </a:p>
          </p:txBody>
        </p:sp>
      </p:grpSp>
      <p:sp>
        <p:nvSpPr>
          <p:cNvPr id="32" name="TextBox 31">
            <a:extLst>
              <a:ext uri="{FF2B5EF4-FFF2-40B4-BE49-F238E27FC236}">
                <a16:creationId xmlns:a16="http://schemas.microsoft.com/office/drawing/2014/main" id="{B3EF50A8-D56A-A273-38CF-82BB8477747D}"/>
              </a:ext>
            </a:extLst>
          </p:cNvPr>
          <p:cNvSpPr txBox="1"/>
          <p:nvPr/>
        </p:nvSpPr>
        <p:spPr>
          <a:xfrm>
            <a:off x="1792489" y="5981631"/>
            <a:ext cx="6979796" cy="307777"/>
          </a:xfrm>
          <a:prstGeom prst="rect">
            <a:avLst/>
          </a:prstGeom>
          <a:noFill/>
        </p:spPr>
        <p:txBody>
          <a:bodyPr wrap="none" rtlCol="0">
            <a:spAutoFit/>
          </a:bodyPr>
          <a:lstStyle/>
          <a:p>
            <a:r>
              <a:rPr lang="en-US" dirty="0">
                <a:solidFill>
                  <a:schemeClr val="bg1"/>
                </a:solidFill>
              </a:rPr>
              <a:t>*Note: The loaded dummy data finally get </a:t>
            </a:r>
            <a:r>
              <a:rPr lang="en-US" b="1" dirty="0">
                <a:solidFill>
                  <a:schemeClr val="bg1"/>
                </a:solidFill>
              </a:rPr>
              <a:t>discarded </a:t>
            </a:r>
            <a:r>
              <a:rPr lang="en-US" dirty="0">
                <a:solidFill>
                  <a:schemeClr val="bg1"/>
                </a:solidFill>
              </a:rPr>
              <a:t>(mimicking what </a:t>
            </a:r>
            <a:r>
              <a:rPr lang="en-US" dirty="0" err="1">
                <a:solidFill>
                  <a:schemeClr val="bg1"/>
                </a:solidFill>
              </a:rPr>
              <a:t>hw</a:t>
            </a:r>
            <a:r>
              <a:rPr lang="en-US" dirty="0">
                <a:solidFill>
                  <a:schemeClr val="bg1"/>
                </a:solidFill>
              </a:rPr>
              <a:t> does in </a:t>
            </a:r>
            <a:r>
              <a:rPr lang="en-US" dirty="0" err="1">
                <a:solidFill>
                  <a:schemeClr val="bg1"/>
                </a:solidFill>
              </a:rPr>
              <a:t>sw</a:t>
            </a:r>
            <a:r>
              <a:rPr lang="en-US" dirty="0">
                <a:solidFill>
                  <a:schemeClr val="bg1"/>
                </a:solidFill>
              </a:rPr>
              <a:t>).</a:t>
            </a:r>
          </a:p>
        </p:txBody>
      </p:sp>
    </p:spTree>
    <p:extLst>
      <p:ext uri="{BB962C8B-B14F-4D97-AF65-F5344CB8AC3E}">
        <p14:creationId xmlns:p14="http://schemas.microsoft.com/office/powerpoint/2010/main" val="77863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E5178-2B17-3138-5164-896F65A45196}"/>
              </a:ext>
            </a:extLst>
          </p:cNvPr>
          <p:cNvSpPr>
            <a:spLocks noGrp="1"/>
          </p:cNvSpPr>
          <p:nvPr>
            <p:ph type="title"/>
          </p:nvPr>
        </p:nvSpPr>
        <p:spPr/>
        <p:txBody>
          <a:bodyPr>
            <a:normAutofit fontScale="90000"/>
          </a:bodyPr>
          <a:lstStyle/>
          <a:p>
            <a:r>
              <a:rPr lang="en-US"/>
              <a:t>Semantic Preservation</a:t>
            </a:r>
            <a:endParaRPr lang="en-US" dirty="0"/>
          </a:p>
        </p:txBody>
      </p:sp>
      <p:sp>
        <p:nvSpPr>
          <p:cNvPr id="3" name="Slide Number Placeholder 2">
            <a:extLst>
              <a:ext uri="{FF2B5EF4-FFF2-40B4-BE49-F238E27FC236}">
                <a16:creationId xmlns:a16="http://schemas.microsoft.com/office/drawing/2014/main" id="{1726EF6C-72D3-B603-48FD-A48C089EB8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870ED6E-D704-E40B-D2AC-F08A0359BC5C}"/>
                  </a:ext>
                </a:extLst>
              </p:cNvPr>
              <p:cNvSpPr txBox="1"/>
              <p:nvPr/>
            </p:nvSpPr>
            <p:spPr>
              <a:xfrm>
                <a:off x="2542671" y="1480234"/>
                <a:ext cx="3384645" cy="738664"/>
              </a:xfrm>
              <a:prstGeom prst="rect">
                <a:avLst/>
              </a:prstGeom>
              <a:noFill/>
            </p:spPr>
            <p:txBody>
              <a:bodyPr wrap="none" lIns="0" tIns="0" rIns="0" bIns="0" rtlCol="0">
                <a:spAutoFit/>
              </a:bodyPr>
              <a:lstStyle>
                <a:defPPr marR="0" lvl="0" algn="l" rtl="0">
                  <a:lnSpc>
                    <a:spcPct val="100000"/>
                  </a:lnSpc>
                  <a:spcBef>
                    <a:spcPts val="0"/>
                  </a:spcBef>
                  <a:spcAft>
                    <a:spcPts val="0"/>
                  </a:spcAft>
                </a:defPPr>
                <a:lvl1pPr>
                  <a:defRPr sz="2400" i="1">
                    <a:latin typeface="Cambria Math" panose="02040503050406030204" pitchFamily="18" charset="0"/>
                    <a:ea typeface="Cambria Math" panose="02040503050406030204" pitchFamily="18" charset="0"/>
                  </a:defRPr>
                </a:lvl1p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a:latin typeface="Cambria Math" panose="02040503050406030204" pitchFamily="18" charset="0"/>
                            </a:rPr>
                            <m:t>𝑉</m:t>
                          </m:r>
                        </m:e>
                        <m:sub>
                          <m:r>
                            <m:rPr>
                              <m:sty m:val="p"/>
                            </m:rPr>
                            <a:rPr lang="en-US">
                              <a:latin typeface="Cambria Math" panose="02040503050406030204" pitchFamily="18" charset="0"/>
                            </a:rPr>
                            <m:t>o</m:t>
                          </m:r>
                        </m:sub>
                      </m:sSub>
                      <m:r>
                        <a:rPr lang="en-US">
                          <a:latin typeface="Cambria Math" panose="02040503050406030204" pitchFamily="18" charset="0"/>
                        </a:rPr>
                        <m:t>=</m:t>
                      </m:r>
                      <m:r>
                        <a:rPr lang="en-US">
                          <a:latin typeface="Cambria Math" panose="02040503050406030204" pitchFamily="18" charset="0"/>
                        </a:rPr>
                        <m:t>𝑂𝑟𝑖𝑔𝑖𝑛𝑎𝑙</m:t>
                      </m:r>
                      <m:r>
                        <a:rPr lang="en-US">
                          <a:latin typeface="Cambria Math" panose="02040503050406030204" pitchFamily="18" charset="0"/>
                        </a:rPr>
                        <m:t> </m:t>
                      </m:r>
                      <m:r>
                        <m:rPr>
                          <m:sty m:val="p"/>
                        </m:rPr>
                        <a:rPr lang="en-US">
                          <a:latin typeface="Cambria Math" panose="02040503050406030204" pitchFamily="18" charset="0"/>
                        </a:rPr>
                        <m:t>v</m:t>
                      </m:r>
                      <m:r>
                        <a:rPr lang="en-US">
                          <a:latin typeface="Cambria Math" panose="02040503050406030204" pitchFamily="18" charset="0"/>
                        </a:rPr>
                        <m:t>𝑎𝑙𝑢𝑒𝑠</m:t>
                      </m:r>
                    </m:oMath>
                  </m:oMathPara>
                </a14:m>
                <a:endParaRPr lang="en-US" dirty="0"/>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a:latin typeface="Cambria Math" panose="02040503050406030204" pitchFamily="18" charset="0"/>
                            </a:rPr>
                            <m:t>𝑉</m:t>
                          </m:r>
                        </m:e>
                        <m:sub>
                          <m:r>
                            <a:rPr lang="en-US">
                              <a:latin typeface="Cambria Math" panose="02040503050406030204" pitchFamily="18" charset="0"/>
                            </a:rPr>
                            <m:t>𝐸</m:t>
                          </m:r>
                        </m:sub>
                      </m:sSub>
                      <m:r>
                        <a:rPr lang="en-US">
                          <a:latin typeface="Cambria Math" panose="02040503050406030204" pitchFamily="18" charset="0"/>
                        </a:rPr>
                        <m:t>=</m:t>
                      </m:r>
                      <m:r>
                        <a:rPr lang="en-US">
                          <a:latin typeface="Cambria Math" panose="02040503050406030204" pitchFamily="18" charset="0"/>
                        </a:rPr>
                        <m:t>𝐸𝑥𝑡𝑟𝑎𝑛𝑒𝑜𝑢𝑠</m:t>
                      </m:r>
                      <m:r>
                        <a:rPr lang="en-US">
                          <a:latin typeface="Cambria Math" panose="02040503050406030204" pitchFamily="18" charset="0"/>
                        </a:rPr>
                        <m:t> </m:t>
                      </m:r>
                      <m:r>
                        <m:rPr>
                          <m:sty m:val="p"/>
                        </m:rPr>
                        <a:rPr lang="en-US">
                          <a:latin typeface="Cambria Math" panose="02040503050406030204" pitchFamily="18" charset="0"/>
                        </a:rPr>
                        <m:t>v</m:t>
                      </m:r>
                      <m:r>
                        <a:rPr lang="en-US">
                          <a:latin typeface="Cambria Math" panose="02040503050406030204" pitchFamily="18" charset="0"/>
                        </a:rPr>
                        <m:t>𝑎𝑙𝑢𝑒𝑠</m:t>
                      </m:r>
                    </m:oMath>
                  </m:oMathPara>
                </a14:m>
                <a:endParaRPr lang="en-US" dirty="0"/>
              </a:p>
            </p:txBody>
          </p:sp>
        </mc:Choice>
        <mc:Fallback xmlns="">
          <p:sp>
            <p:nvSpPr>
              <p:cNvPr id="5" name="TextBox 4">
                <a:extLst>
                  <a:ext uri="{FF2B5EF4-FFF2-40B4-BE49-F238E27FC236}">
                    <a16:creationId xmlns:a16="http://schemas.microsoft.com/office/drawing/2014/main" id="{1870ED6E-D704-E40B-D2AC-F08A0359BC5C}"/>
                  </a:ext>
                </a:extLst>
              </p:cNvPr>
              <p:cNvSpPr txBox="1">
                <a:spLocks noRot="1" noChangeAspect="1" noMove="1" noResize="1" noEditPoints="1" noAdjustHandles="1" noChangeArrowheads="1" noChangeShapeType="1" noTextEdit="1"/>
              </p:cNvSpPr>
              <p:nvPr/>
            </p:nvSpPr>
            <p:spPr>
              <a:xfrm>
                <a:off x="2542671" y="1480234"/>
                <a:ext cx="3384645" cy="738664"/>
              </a:xfrm>
              <a:prstGeom prst="rect">
                <a:avLst/>
              </a:prstGeom>
              <a:blipFill>
                <a:blip r:embed="rId3"/>
                <a:stretch>
                  <a:fillRect l="-1498" t="-5085" r="-1498" b="-186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EB8FDF7E-B2B2-5439-5DCB-B954FD8357E4}"/>
                  </a:ext>
                </a:extLst>
              </p:cNvPr>
              <p:cNvSpPr txBox="1"/>
              <p:nvPr/>
            </p:nvSpPr>
            <p:spPr>
              <a:xfrm>
                <a:off x="2511579" y="2490710"/>
                <a:ext cx="369299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𝑢</m:t>
                      </m:r>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𝑉</m:t>
                          </m:r>
                        </m:e>
                        <m:sub>
                          <m:r>
                            <a:rPr lang="en-US" sz="2400" b="0" i="1" smtClean="0">
                              <a:latin typeface="Cambria Math" panose="02040503050406030204" pitchFamily="18" charset="0"/>
                              <a:ea typeface="Cambria Math" panose="02040503050406030204" pitchFamily="18" charset="0"/>
                            </a:rPr>
                            <m:t>𝑜</m:t>
                          </m:r>
                        </m:sub>
                      </m:sSub>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𝑑𝑒𝑝𝑠</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𝑢</m:t>
                      </m:r>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𝑉</m:t>
                          </m:r>
                        </m:e>
                        <m:sub>
                          <m:r>
                            <a:rPr lang="en-US" sz="2400" b="0" i="1" smtClean="0">
                              <a:latin typeface="Cambria Math" panose="02040503050406030204" pitchFamily="18" charset="0"/>
                              <a:ea typeface="Cambria Math" panose="02040503050406030204" pitchFamily="18" charset="0"/>
                            </a:rPr>
                            <m:t>𝐸</m:t>
                          </m:r>
                        </m:sub>
                      </m:sSub>
                      <m:r>
                        <a:rPr lang="en-US" sz="2400" b="0" i="1" smtClean="0">
                          <a:latin typeface="Cambria Math" panose="02040503050406030204" pitchFamily="18" charset="0"/>
                          <a:ea typeface="Cambria Math" panose="02040503050406030204" pitchFamily="18" charset="0"/>
                        </a:rPr>
                        <m:t>=∅</m:t>
                      </m:r>
                    </m:oMath>
                  </m:oMathPara>
                </a14:m>
                <a:endParaRPr lang="en-US" sz="2400" i="1" dirty="0"/>
              </a:p>
            </p:txBody>
          </p:sp>
        </mc:Choice>
        <mc:Fallback xmlns="">
          <p:sp>
            <p:nvSpPr>
              <p:cNvPr id="4" name="TextBox 3">
                <a:extLst>
                  <a:ext uri="{FF2B5EF4-FFF2-40B4-BE49-F238E27FC236}">
                    <a16:creationId xmlns:a16="http://schemas.microsoft.com/office/drawing/2014/main" id="{EB8FDF7E-B2B2-5439-5DCB-B954FD8357E4}"/>
                  </a:ext>
                </a:extLst>
              </p:cNvPr>
              <p:cNvSpPr txBox="1">
                <a:spLocks noRot="1" noChangeAspect="1" noMove="1" noResize="1" noEditPoints="1" noAdjustHandles="1" noChangeArrowheads="1" noChangeShapeType="1" noTextEdit="1"/>
              </p:cNvSpPr>
              <p:nvPr/>
            </p:nvSpPr>
            <p:spPr>
              <a:xfrm>
                <a:off x="2511579" y="2490710"/>
                <a:ext cx="3692999" cy="369332"/>
              </a:xfrm>
              <a:prstGeom prst="rect">
                <a:avLst/>
              </a:prstGeom>
              <a:blipFill>
                <a:blip r:embed="rId4"/>
                <a:stretch>
                  <a:fillRect l="-1027" r="-1712" b="-33333"/>
                </a:stretch>
              </a:blipFill>
            </p:spPr>
            <p:txBody>
              <a:bodyPr/>
              <a:lstStyle/>
              <a:p>
                <a:r>
                  <a:rPr lang="en-US">
                    <a:noFill/>
                  </a:rPr>
                  <a:t> </a:t>
                </a:r>
              </a:p>
            </p:txBody>
          </p:sp>
        </mc:Fallback>
      </mc:AlternateContent>
      <p:grpSp>
        <p:nvGrpSpPr>
          <p:cNvPr id="41" name="Group 40">
            <a:extLst>
              <a:ext uri="{FF2B5EF4-FFF2-40B4-BE49-F238E27FC236}">
                <a16:creationId xmlns:a16="http://schemas.microsoft.com/office/drawing/2014/main" id="{187F90D0-5EF3-CEBF-0203-F26DDC65E312}"/>
              </a:ext>
            </a:extLst>
          </p:cNvPr>
          <p:cNvGrpSpPr/>
          <p:nvPr/>
        </p:nvGrpSpPr>
        <p:grpSpPr>
          <a:xfrm>
            <a:off x="2165778" y="3440050"/>
            <a:ext cx="4958282" cy="2603578"/>
            <a:chOff x="2165778" y="3440050"/>
            <a:chExt cx="4958282" cy="2603578"/>
          </a:xfrm>
        </p:grpSpPr>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A5334A3-7CE6-8CB8-2EF3-A76D7F4D95D5}"/>
                    </a:ext>
                  </a:extLst>
                </p:cNvPr>
                <p:cNvSpPr txBox="1"/>
                <p:nvPr/>
              </p:nvSpPr>
              <p:spPr>
                <a:xfrm>
                  <a:off x="3754267" y="4013371"/>
                  <a:ext cx="3559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𝑉</m:t>
                            </m:r>
                          </m:e>
                          <m:sub>
                            <m:r>
                              <a:rPr lang="en-US" sz="2400" b="0" i="1" smtClean="0">
                                <a:latin typeface="Cambria Math" panose="02040503050406030204" pitchFamily="18" charset="0"/>
                              </a:rPr>
                              <m:t>𝑜</m:t>
                            </m:r>
                          </m:sub>
                        </m:sSub>
                      </m:oMath>
                    </m:oMathPara>
                  </a14:m>
                  <a:endParaRPr lang="en-US" sz="2400" i="1" dirty="0"/>
                </a:p>
              </p:txBody>
            </p:sp>
          </mc:Choice>
          <mc:Fallback xmlns="">
            <p:sp>
              <p:nvSpPr>
                <p:cNvPr id="7" name="TextBox 6">
                  <a:extLst>
                    <a:ext uri="{FF2B5EF4-FFF2-40B4-BE49-F238E27FC236}">
                      <a16:creationId xmlns:a16="http://schemas.microsoft.com/office/drawing/2014/main" id="{3A5334A3-7CE6-8CB8-2EF3-A76D7F4D95D5}"/>
                    </a:ext>
                  </a:extLst>
                </p:cNvPr>
                <p:cNvSpPr txBox="1">
                  <a:spLocks noRot="1" noChangeAspect="1" noMove="1" noResize="1" noEditPoints="1" noAdjustHandles="1" noChangeArrowheads="1" noChangeShapeType="1" noTextEdit="1"/>
                </p:cNvSpPr>
                <p:nvPr/>
              </p:nvSpPr>
              <p:spPr>
                <a:xfrm>
                  <a:off x="3754267" y="4013371"/>
                  <a:ext cx="355931" cy="369332"/>
                </a:xfrm>
                <a:prstGeom prst="rect">
                  <a:avLst/>
                </a:prstGeom>
                <a:blipFill>
                  <a:blip r:embed="rId5"/>
                  <a:stretch>
                    <a:fillRect l="-17241" b="-96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AE73D04-26E7-8AC6-BC3A-63DC12CABB4B}"/>
                    </a:ext>
                  </a:extLst>
                </p:cNvPr>
                <p:cNvSpPr txBox="1"/>
                <p:nvPr/>
              </p:nvSpPr>
              <p:spPr>
                <a:xfrm>
                  <a:off x="3754267" y="4610517"/>
                  <a:ext cx="3559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𝑉</m:t>
                            </m:r>
                          </m:e>
                          <m:sub>
                            <m:r>
                              <a:rPr lang="en-US" sz="2400" b="0" i="1" smtClean="0">
                                <a:latin typeface="Cambria Math" panose="02040503050406030204" pitchFamily="18" charset="0"/>
                              </a:rPr>
                              <m:t>𝑜</m:t>
                            </m:r>
                          </m:sub>
                        </m:sSub>
                      </m:oMath>
                    </m:oMathPara>
                  </a14:m>
                  <a:endParaRPr lang="en-US" sz="2400" i="1" dirty="0"/>
                </a:p>
              </p:txBody>
            </p:sp>
          </mc:Choice>
          <mc:Fallback xmlns="">
            <p:sp>
              <p:nvSpPr>
                <p:cNvPr id="8" name="TextBox 7">
                  <a:extLst>
                    <a:ext uri="{FF2B5EF4-FFF2-40B4-BE49-F238E27FC236}">
                      <a16:creationId xmlns:a16="http://schemas.microsoft.com/office/drawing/2014/main" id="{5AE73D04-26E7-8AC6-BC3A-63DC12CABB4B}"/>
                    </a:ext>
                  </a:extLst>
                </p:cNvPr>
                <p:cNvSpPr txBox="1">
                  <a:spLocks noRot="1" noChangeAspect="1" noMove="1" noResize="1" noEditPoints="1" noAdjustHandles="1" noChangeArrowheads="1" noChangeShapeType="1" noTextEdit="1"/>
                </p:cNvSpPr>
                <p:nvPr/>
              </p:nvSpPr>
              <p:spPr>
                <a:xfrm>
                  <a:off x="3754267" y="4610517"/>
                  <a:ext cx="355931" cy="369332"/>
                </a:xfrm>
                <a:prstGeom prst="rect">
                  <a:avLst/>
                </a:prstGeom>
                <a:blipFill>
                  <a:blip r:embed="rId5"/>
                  <a:stretch>
                    <a:fillRect l="-17241" b="-9677"/>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1489043B-F50A-A915-B463-BF1060830CA8}"/>
                </a:ext>
              </a:extLst>
            </p:cNvPr>
            <p:cNvSpPr txBox="1"/>
            <p:nvPr/>
          </p:nvSpPr>
          <p:spPr>
            <a:xfrm>
              <a:off x="4506956" y="5581963"/>
              <a:ext cx="942887" cy="461665"/>
            </a:xfrm>
            <a:prstGeom prst="rect">
              <a:avLst/>
            </a:prstGeom>
            <a:noFill/>
          </p:spPr>
          <p:txBody>
            <a:bodyPr wrap="none" rtlCol="0">
              <a:spAutoFit/>
            </a:bodyPr>
            <a:lstStyle/>
            <a:p>
              <a:r>
                <a:rPr lang="en-US" sz="2400" dirty="0">
                  <a:latin typeface="Cambria Math" panose="02040503050406030204" pitchFamily="18" charset="0"/>
                  <a:ea typeface="Cambria Math" panose="02040503050406030204" pitchFamily="18" charset="0"/>
                </a:rPr>
                <a:t>select</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468130D-5B5B-3CB5-21E7-899C4DADEFAF}"/>
                    </a:ext>
                  </a:extLst>
                </p:cNvPr>
                <p:cNvSpPr txBox="1"/>
                <p:nvPr/>
              </p:nvSpPr>
              <p:spPr>
                <a:xfrm>
                  <a:off x="5821680" y="3985290"/>
                  <a:ext cx="39350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𝑉</m:t>
                            </m:r>
                          </m:e>
                          <m:sub>
                            <m:r>
                              <m:rPr>
                                <m:sty m:val="p"/>
                              </m:rPr>
                              <a:rPr lang="en-US" sz="2400" b="0" i="1" smtClean="0">
                                <a:latin typeface="Cambria Math" panose="02040503050406030204" pitchFamily="18" charset="0"/>
                              </a:rPr>
                              <m:t>E</m:t>
                            </m:r>
                          </m:sub>
                        </m:sSub>
                      </m:oMath>
                    </m:oMathPara>
                  </a14:m>
                  <a:endParaRPr lang="en-US" sz="2400" i="1" dirty="0"/>
                </a:p>
              </p:txBody>
            </p:sp>
          </mc:Choice>
          <mc:Fallback xmlns="">
            <p:sp>
              <p:nvSpPr>
                <p:cNvPr id="10" name="TextBox 9">
                  <a:extLst>
                    <a:ext uri="{FF2B5EF4-FFF2-40B4-BE49-F238E27FC236}">
                      <a16:creationId xmlns:a16="http://schemas.microsoft.com/office/drawing/2014/main" id="{8468130D-5B5B-3CB5-21E7-899C4DADEFAF}"/>
                    </a:ext>
                  </a:extLst>
                </p:cNvPr>
                <p:cNvSpPr txBox="1">
                  <a:spLocks noRot="1" noChangeAspect="1" noMove="1" noResize="1" noEditPoints="1" noAdjustHandles="1" noChangeArrowheads="1" noChangeShapeType="1" noTextEdit="1"/>
                </p:cNvSpPr>
                <p:nvPr/>
              </p:nvSpPr>
              <p:spPr>
                <a:xfrm>
                  <a:off x="5821680" y="3985290"/>
                  <a:ext cx="393505" cy="369332"/>
                </a:xfrm>
                <a:prstGeom prst="rect">
                  <a:avLst/>
                </a:prstGeom>
                <a:blipFill>
                  <a:blip r:embed="rId6"/>
                  <a:stretch>
                    <a:fillRect l="-15625" r="-6250" b="-1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1589710-5F81-C81E-F99C-60D0CB1E6A2D}"/>
                    </a:ext>
                  </a:extLst>
                </p:cNvPr>
                <p:cNvSpPr txBox="1"/>
                <p:nvPr/>
              </p:nvSpPr>
              <p:spPr>
                <a:xfrm>
                  <a:off x="5821680" y="4582436"/>
                  <a:ext cx="39350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𝑉</m:t>
                            </m:r>
                          </m:e>
                          <m:sub>
                            <m:r>
                              <m:rPr>
                                <m:sty m:val="p"/>
                              </m:rPr>
                              <a:rPr lang="en-US" sz="2400" b="0" i="1" smtClean="0">
                                <a:latin typeface="Cambria Math" panose="02040503050406030204" pitchFamily="18" charset="0"/>
                              </a:rPr>
                              <m:t>E</m:t>
                            </m:r>
                          </m:sub>
                        </m:sSub>
                      </m:oMath>
                    </m:oMathPara>
                  </a14:m>
                  <a:endParaRPr lang="en-US" sz="2400" i="1" dirty="0"/>
                </a:p>
              </p:txBody>
            </p:sp>
          </mc:Choice>
          <mc:Fallback xmlns="">
            <p:sp>
              <p:nvSpPr>
                <p:cNvPr id="11" name="TextBox 10">
                  <a:extLst>
                    <a:ext uri="{FF2B5EF4-FFF2-40B4-BE49-F238E27FC236}">
                      <a16:creationId xmlns:a16="http://schemas.microsoft.com/office/drawing/2014/main" id="{81589710-5F81-C81E-F99C-60D0CB1E6A2D}"/>
                    </a:ext>
                  </a:extLst>
                </p:cNvPr>
                <p:cNvSpPr txBox="1">
                  <a:spLocks noRot="1" noChangeAspect="1" noMove="1" noResize="1" noEditPoints="1" noAdjustHandles="1" noChangeArrowheads="1" noChangeShapeType="1" noTextEdit="1"/>
                </p:cNvSpPr>
                <p:nvPr/>
              </p:nvSpPr>
              <p:spPr>
                <a:xfrm>
                  <a:off x="5821680" y="4582436"/>
                  <a:ext cx="393505" cy="369332"/>
                </a:xfrm>
                <a:prstGeom prst="rect">
                  <a:avLst/>
                </a:prstGeom>
                <a:blipFill>
                  <a:blip r:embed="rId7"/>
                  <a:stretch>
                    <a:fillRect l="-15625" r="-6250" b="-20000"/>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48DCA7B3-185A-970C-095A-936EBC3A1CC3}"/>
                </a:ext>
              </a:extLst>
            </p:cNvPr>
            <p:cNvSpPr txBox="1"/>
            <p:nvPr/>
          </p:nvSpPr>
          <p:spPr>
            <a:xfrm>
              <a:off x="3173050" y="3440050"/>
              <a:ext cx="1518364" cy="369332"/>
            </a:xfrm>
            <a:prstGeom prst="rect">
              <a:avLst/>
            </a:prstGeom>
            <a:noFill/>
          </p:spPr>
          <p:txBody>
            <a:bodyPr wrap="none" rtlCol="0">
              <a:spAutoFit/>
            </a:bodyPr>
            <a:lstStyle/>
            <a:p>
              <a:r>
                <a:rPr lang="en-US" sz="1800" dirty="0"/>
                <a:t>Real pipeline</a:t>
              </a:r>
            </a:p>
          </p:txBody>
        </p:sp>
        <p:sp>
          <p:nvSpPr>
            <p:cNvPr id="21" name="TextBox 20">
              <a:extLst>
                <a:ext uri="{FF2B5EF4-FFF2-40B4-BE49-F238E27FC236}">
                  <a16:creationId xmlns:a16="http://schemas.microsoft.com/office/drawing/2014/main" id="{1DD01B61-72BE-9F4B-E7BF-75324D8BE048}"/>
                </a:ext>
              </a:extLst>
            </p:cNvPr>
            <p:cNvSpPr txBox="1"/>
            <p:nvPr/>
          </p:nvSpPr>
          <p:spPr>
            <a:xfrm>
              <a:off x="5285095" y="3444412"/>
              <a:ext cx="1838965" cy="369332"/>
            </a:xfrm>
            <a:prstGeom prst="rect">
              <a:avLst/>
            </a:prstGeom>
            <a:noFill/>
          </p:spPr>
          <p:txBody>
            <a:bodyPr wrap="none" rtlCol="0">
              <a:spAutoFit/>
            </a:bodyPr>
            <a:lstStyle/>
            <a:p>
              <a:r>
                <a:rPr lang="en-US" sz="1800" dirty="0"/>
                <a:t>Dummy pipeline</a:t>
              </a:r>
            </a:p>
          </p:txBody>
        </p:sp>
        <p:cxnSp>
          <p:nvCxnSpPr>
            <p:cNvPr id="23" name="Straight Arrow Connector 22">
              <a:extLst>
                <a:ext uri="{FF2B5EF4-FFF2-40B4-BE49-F238E27FC236}">
                  <a16:creationId xmlns:a16="http://schemas.microsoft.com/office/drawing/2014/main" id="{0531183F-07FE-57AC-1050-B4A214C436F8}"/>
                </a:ext>
              </a:extLst>
            </p:cNvPr>
            <p:cNvCxnSpPr>
              <a:stCxn id="7" idx="2"/>
              <a:endCxn id="8" idx="0"/>
            </p:cNvCxnSpPr>
            <p:nvPr/>
          </p:nvCxnSpPr>
          <p:spPr>
            <a:xfrm>
              <a:off x="3932233" y="4382703"/>
              <a:ext cx="0" cy="2278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E6BE3F2-20FD-E8F9-FF67-264FD4B61216}"/>
                </a:ext>
              </a:extLst>
            </p:cNvPr>
            <p:cNvCxnSpPr>
              <a:cxnSpLocks/>
              <a:stCxn id="8" idx="2"/>
              <a:endCxn id="9" idx="0"/>
            </p:cNvCxnSpPr>
            <p:nvPr/>
          </p:nvCxnSpPr>
          <p:spPr>
            <a:xfrm>
              <a:off x="3932233" y="4979849"/>
              <a:ext cx="1046167" cy="6021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B3A59A3-802B-4670-22C2-8B18EC159F9D}"/>
                </a:ext>
              </a:extLst>
            </p:cNvPr>
            <p:cNvCxnSpPr>
              <a:cxnSpLocks/>
              <a:stCxn id="10" idx="2"/>
              <a:endCxn id="11" idx="0"/>
            </p:cNvCxnSpPr>
            <p:nvPr/>
          </p:nvCxnSpPr>
          <p:spPr>
            <a:xfrm>
              <a:off x="6018433" y="4354622"/>
              <a:ext cx="0" cy="2278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DCF08F8-CA3F-D268-919E-7B055E631148}"/>
                </a:ext>
              </a:extLst>
            </p:cNvPr>
            <p:cNvCxnSpPr>
              <a:cxnSpLocks/>
              <a:stCxn id="11" idx="2"/>
              <a:endCxn id="9" idx="0"/>
            </p:cNvCxnSpPr>
            <p:nvPr/>
          </p:nvCxnSpPr>
          <p:spPr>
            <a:xfrm flipH="1">
              <a:off x="4978400" y="4951768"/>
              <a:ext cx="1040033" cy="6301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FF1617A-F041-87DA-98F4-866A0F5A94D9}"/>
                </a:ext>
              </a:extLst>
            </p:cNvPr>
            <p:cNvSpPr txBox="1"/>
            <p:nvPr/>
          </p:nvSpPr>
          <p:spPr>
            <a:xfrm>
              <a:off x="5540459" y="5129503"/>
              <a:ext cx="1184940" cy="369332"/>
            </a:xfrm>
            <a:prstGeom prst="rect">
              <a:avLst/>
            </a:prstGeom>
            <a:noFill/>
          </p:spPr>
          <p:txBody>
            <a:bodyPr wrap="none" rtlCol="0">
              <a:spAutoFit/>
            </a:bodyPr>
            <a:lstStyle/>
            <a:p>
              <a:r>
                <a:rPr lang="en-US" sz="1800" dirty="0">
                  <a:solidFill>
                    <a:schemeClr val="tx1">
                      <a:lumMod val="50000"/>
                      <a:lumOff val="50000"/>
                    </a:schemeClr>
                  </a:solidFill>
                </a:rPr>
                <a:t>discarded</a:t>
              </a: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810D9A13-420B-009F-8091-3DDF333B008D}"/>
                    </a:ext>
                  </a:extLst>
                </p:cNvPr>
                <p:cNvSpPr txBox="1"/>
                <p:nvPr/>
              </p:nvSpPr>
              <p:spPr>
                <a:xfrm>
                  <a:off x="2169337" y="4076649"/>
                  <a:ext cx="85523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m:rPr>
                                <m:sty m:val="p"/>
                              </m:rPr>
                              <a:rPr lang="en-US" sz="2400" b="0" i="1" smtClean="0">
                                <a:latin typeface="Cambria Math" panose="02040503050406030204" pitchFamily="18" charset="0"/>
                              </a:rPr>
                              <m:t>Instr</m:t>
                            </m:r>
                          </m:e>
                          <m:sub>
                            <m:r>
                              <a:rPr lang="en-US" sz="2400" b="0" i="1" smtClean="0">
                                <a:latin typeface="Cambria Math" panose="02040503050406030204" pitchFamily="18" charset="0"/>
                              </a:rPr>
                              <m:t>1</m:t>
                            </m:r>
                          </m:sub>
                        </m:sSub>
                      </m:oMath>
                    </m:oMathPara>
                  </a14:m>
                  <a:endParaRPr lang="en-US" sz="2400" i="1" dirty="0"/>
                </a:p>
              </p:txBody>
            </p:sp>
          </mc:Choice>
          <mc:Fallback xmlns="">
            <p:sp>
              <p:nvSpPr>
                <p:cNvPr id="39" name="TextBox 38">
                  <a:extLst>
                    <a:ext uri="{FF2B5EF4-FFF2-40B4-BE49-F238E27FC236}">
                      <a16:creationId xmlns:a16="http://schemas.microsoft.com/office/drawing/2014/main" id="{810D9A13-420B-009F-8091-3DDF333B008D}"/>
                    </a:ext>
                  </a:extLst>
                </p:cNvPr>
                <p:cNvSpPr txBox="1">
                  <a:spLocks noRot="1" noChangeAspect="1" noMove="1" noResize="1" noEditPoints="1" noAdjustHandles="1" noChangeArrowheads="1" noChangeShapeType="1" noTextEdit="1"/>
                </p:cNvSpPr>
                <p:nvPr/>
              </p:nvSpPr>
              <p:spPr>
                <a:xfrm>
                  <a:off x="2169337" y="4076649"/>
                  <a:ext cx="855234" cy="369332"/>
                </a:xfrm>
                <a:prstGeom prst="rect">
                  <a:avLst/>
                </a:prstGeom>
                <a:blipFill>
                  <a:blip r:embed="rId8"/>
                  <a:stretch>
                    <a:fillRect l="-5797" r="-1449" b="-172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CA3F7C09-0610-A4EB-809A-C974C3C1ECCD}"/>
                    </a:ext>
                  </a:extLst>
                </p:cNvPr>
                <p:cNvSpPr txBox="1"/>
                <p:nvPr/>
              </p:nvSpPr>
              <p:spPr>
                <a:xfrm>
                  <a:off x="2165778" y="4582436"/>
                  <a:ext cx="86235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m:rPr>
                                <m:sty m:val="p"/>
                              </m:rPr>
                              <a:rPr lang="en-US" sz="2400" b="0" i="1" smtClean="0">
                                <a:latin typeface="Cambria Math" panose="02040503050406030204" pitchFamily="18" charset="0"/>
                              </a:rPr>
                              <m:t>Instr</m:t>
                            </m:r>
                          </m:e>
                          <m:sub>
                            <m:r>
                              <a:rPr lang="en-US" sz="2400" b="0" i="1" smtClean="0">
                                <a:latin typeface="Cambria Math" panose="02040503050406030204" pitchFamily="18" charset="0"/>
                              </a:rPr>
                              <m:t>2</m:t>
                            </m:r>
                          </m:sub>
                        </m:sSub>
                      </m:oMath>
                    </m:oMathPara>
                  </a14:m>
                  <a:endParaRPr lang="en-US" sz="2400" i="1" dirty="0"/>
                </a:p>
              </p:txBody>
            </p:sp>
          </mc:Choice>
          <mc:Fallback xmlns="">
            <p:sp>
              <p:nvSpPr>
                <p:cNvPr id="40" name="TextBox 39">
                  <a:extLst>
                    <a:ext uri="{FF2B5EF4-FFF2-40B4-BE49-F238E27FC236}">
                      <a16:creationId xmlns:a16="http://schemas.microsoft.com/office/drawing/2014/main" id="{CA3F7C09-0610-A4EB-809A-C974C3C1ECCD}"/>
                    </a:ext>
                  </a:extLst>
                </p:cNvPr>
                <p:cNvSpPr txBox="1">
                  <a:spLocks noRot="1" noChangeAspect="1" noMove="1" noResize="1" noEditPoints="1" noAdjustHandles="1" noChangeArrowheads="1" noChangeShapeType="1" noTextEdit="1"/>
                </p:cNvSpPr>
                <p:nvPr/>
              </p:nvSpPr>
              <p:spPr>
                <a:xfrm>
                  <a:off x="2165778" y="4582436"/>
                  <a:ext cx="862351" cy="369332"/>
                </a:xfrm>
                <a:prstGeom prst="rect">
                  <a:avLst/>
                </a:prstGeom>
                <a:blipFill>
                  <a:blip r:embed="rId9"/>
                  <a:stretch>
                    <a:fillRect l="-5797" r="-1449" b="-16667"/>
                  </a:stretch>
                </a:blipFill>
              </p:spPr>
              <p:txBody>
                <a:bodyPr/>
                <a:lstStyle/>
                <a:p>
                  <a:r>
                    <a:rPr lang="en-US">
                      <a:noFill/>
                    </a:rPr>
                    <a:t> </a:t>
                  </a:r>
                </a:p>
              </p:txBody>
            </p:sp>
          </mc:Fallback>
        </mc:AlternateContent>
      </p:grpSp>
      <p:sp>
        <p:nvSpPr>
          <p:cNvPr id="12" name="Rectangle 11">
            <a:extLst>
              <a:ext uri="{FF2B5EF4-FFF2-40B4-BE49-F238E27FC236}">
                <a16:creationId xmlns:a16="http://schemas.microsoft.com/office/drawing/2014/main" id="{F38A42EF-DB2C-AE85-3346-CAC3C4A75C35}"/>
              </a:ext>
            </a:extLst>
          </p:cNvPr>
          <p:cNvSpPr/>
          <p:nvPr/>
        </p:nvSpPr>
        <p:spPr>
          <a:xfrm>
            <a:off x="7049862" y="2360278"/>
            <a:ext cx="3123343" cy="63019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dirty="0">
                <a:solidFill>
                  <a:schemeClr val="tx1"/>
                </a:solidFill>
              </a:rPr>
              <a:t>Extraneous values </a:t>
            </a:r>
            <a:r>
              <a:rPr lang="en-US" sz="1800" b="1" dirty="0">
                <a:solidFill>
                  <a:srgbClr val="FF0000"/>
                </a:solidFill>
              </a:rPr>
              <a:t>never</a:t>
            </a:r>
            <a:r>
              <a:rPr lang="en-US" sz="1800" dirty="0">
                <a:solidFill>
                  <a:schemeClr val="tx1"/>
                </a:solidFill>
              </a:rPr>
              <a:t> interfere with original values!</a:t>
            </a:r>
          </a:p>
        </p:txBody>
      </p:sp>
    </p:spTree>
    <p:extLst>
      <p:ext uri="{BB962C8B-B14F-4D97-AF65-F5344CB8AC3E}">
        <p14:creationId xmlns:p14="http://schemas.microsoft.com/office/powerpoint/2010/main" val="2945562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2" grpId="0" animBg="1"/>
    </p:bldLst>
  </p:timing>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lim-template" id="{D24592C2-C213-3442-8169-6BCFBD57D1CE}" vid="{40027404-F07B-1D41-BC7F-FD7933E0F9AF}"/>
    </a:ext>
  </a:ext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60956884-10ad-40fa-863d-4f32c1e3a37a}" enabled="0" method="" siteId="{60956884-10ad-40fa-863d-4f32c1e3a37a}" removed="1"/>
</clbl:labelList>
</file>

<file path=docProps/app.xml><?xml version="1.0" encoding="utf-8"?>
<Properties xmlns="http://schemas.openxmlformats.org/officeDocument/2006/extended-properties" xmlns:vt="http://schemas.openxmlformats.org/officeDocument/2006/docPropsVTypes">
  <Template>Office Theme</Template>
  <TotalTime>2570</TotalTime>
  <Words>4122</Words>
  <Application>Microsoft Macintosh PowerPoint</Application>
  <PresentationFormat>Widescreen</PresentationFormat>
  <Paragraphs>466</Paragraphs>
  <Slides>18</Slides>
  <Notes>18</Notes>
  <HiddenSlides>3</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Cambria Math</vt:lpstr>
      <vt:lpstr>Play</vt:lpstr>
      <vt:lpstr>Helvetica</vt:lpstr>
      <vt:lpstr>Calibri</vt:lpstr>
      <vt:lpstr>Office Theme</vt:lpstr>
      <vt:lpstr>PowerPoint Presentation</vt:lpstr>
      <vt:lpstr>Branches Destroy Program Efficiency</vt:lpstr>
      <vt:lpstr>Existing Methods </vt:lpstr>
      <vt:lpstr>Existing Methods </vt:lpstr>
      <vt:lpstr>Compilation Stages</vt:lpstr>
      <vt:lpstr>Melding IR Instructions (MERIT)</vt:lpstr>
      <vt:lpstr>Identifying Similar Instructions</vt:lpstr>
      <vt:lpstr>Software Memory Predication</vt:lpstr>
      <vt:lpstr>Semantic Preservation</vt:lpstr>
      <vt:lpstr>Fixed-point Iteration</vt:lpstr>
      <vt:lpstr>To_upper</vt:lpstr>
      <vt:lpstr>Microbenchmarks</vt:lpstr>
      <vt:lpstr>SQLite (TPC-H)</vt:lpstr>
      <vt:lpstr>Future Work: Cost Model</vt:lpstr>
      <vt:lpstr>Eliminate Branches by Melding IR Instructions</vt:lpstr>
      <vt:lpstr>MERIT PGO</vt:lpstr>
      <vt:lpstr>SPEC 2017</vt:lpstr>
      <vt:lpstr>Python (Pyperformance)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 Yuze</dc:creator>
  <cp:lastModifiedBy>Li, Yuze</cp:lastModifiedBy>
  <cp:revision>48</cp:revision>
  <cp:lastPrinted>2026-06-22T04:30:27Z</cp:lastPrinted>
  <dcterms:created xsi:type="dcterms:W3CDTF">2025-12-02T01:51:28Z</dcterms:created>
  <dcterms:modified xsi:type="dcterms:W3CDTF">2026-07-02T08:10:57Z</dcterms:modified>
</cp:coreProperties>
</file>